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Lst>
  <p:notesMasterIdLst>
    <p:notesMasterId r:id="rId35"/>
  </p:notesMasterIdLst>
  <p:sldIdLst>
    <p:sldId id="256" r:id="rId2"/>
    <p:sldId id="352" r:id="rId3"/>
    <p:sldId id="263" r:id="rId4"/>
    <p:sldId id="353" r:id="rId5"/>
    <p:sldId id="313" r:id="rId6"/>
    <p:sldId id="354" r:id="rId7"/>
    <p:sldId id="351" r:id="rId8"/>
    <p:sldId id="257" r:id="rId9"/>
    <p:sldId id="312" r:id="rId10"/>
    <p:sldId id="276" r:id="rId11"/>
    <p:sldId id="317" r:id="rId12"/>
    <p:sldId id="318" r:id="rId13"/>
    <p:sldId id="319" r:id="rId14"/>
    <p:sldId id="321" r:id="rId15"/>
    <p:sldId id="320" r:id="rId16"/>
    <p:sldId id="322" r:id="rId17"/>
    <p:sldId id="271" r:id="rId18"/>
    <p:sldId id="337" r:id="rId19"/>
    <p:sldId id="325" r:id="rId20"/>
    <p:sldId id="324" r:id="rId21"/>
    <p:sldId id="326" r:id="rId22"/>
    <p:sldId id="327" r:id="rId23"/>
    <p:sldId id="355" r:id="rId24"/>
    <p:sldId id="343" r:id="rId25"/>
    <p:sldId id="344" r:id="rId26"/>
    <p:sldId id="331" r:id="rId27"/>
    <p:sldId id="332" r:id="rId28"/>
    <p:sldId id="347" r:id="rId29"/>
    <p:sldId id="334" r:id="rId30"/>
    <p:sldId id="335" r:id="rId31"/>
    <p:sldId id="346" r:id="rId32"/>
    <p:sldId id="329" r:id="rId33"/>
    <p:sldId id="26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96A"/>
    <a:srgbClr val="0F3C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2335" autoAdjust="0"/>
  </p:normalViewPr>
  <p:slideViewPr>
    <p:cSldViewPr snapToGrid="0">
      <p:cViewPr varScale="1">
        <p:scale>
          <a:sx n="82" d="100"/>
          <a:sy n="82" d="100"/>
        </p:scale>
        <p:origin x="14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86407-9BF3-4AC7-80D0-3A4D684084FA}" type="doc">
      <dgm:prSet loTypeId="urn:microsoft.com/office/officeart/2005/8/layout/hList1" loCatId="list" qsTypeId="urn:microsoft.com/office/officeart/2005/8/quickstyle/simple2" qsCatId="simple" csTypeId="urn:microsoft.com/office/officeart/2005/8/colors/accent1_5" csCatId="accent1" phldr="1"/>
      <dgm:spPr/>
      <dgm:t>
        <a:bodyPr/>
        <a:lstStyle/>
        <a:p>
          <a:endParaRPr lang="en-US"/>
        </a:p>
      </dgm:t>
    </dgm:pt>
    <dgm:pt modelId="{5E046F16-5B10-4596-B367-CE4ABB2C4712}">
      <dgm:prSet/>
      <dgm:spPr/>
      <dgm:t>
        <a:bodyPr/>
        <a:lstStyle/>
        <a:p>
          <a:r>
            <a:rPr lang="en-US" dirty="0">
              <a:latin typeface="Georgia" panose="02040502050405020303" pitchFamily="18" charset="0"/>
            </a:rPr>
            <a:t>Previous Experience</a:t>
          </a:r>
        </a:p>
      </dgm:t>
    </dgm:pt>
    <dgm:pt modelId="{CA84B541-9254-4DE5-9977-A8BC8DF35B63}" type="parTrans" cxnId="{16F5F2C5-451A-4764-B1AB-3EC5851B77DB}">
      <dgm:prSet/>
      <dgm:spPr/>
      <dgm:t>
        <a:bodyPr/>
        <a:lstStyle/>
        <a:p>
          <a:endParaRPr lang="en-US"/>
        </a:p>
      </dgm:t>
    </dgm:pt>
    <dgm:pt modelId="{8AB3C211-B177-44CB-8096-D9A915018C9D}" type="sibTrans" cxnId="{16F5F2C5-451A-4764-B1AB-3EC5851B77DB}">
      <dgm:prSet/>
      <dgm:spPr/>
      <dgm:t>
        <a:bodyPr/>
        <a:lstStyle/>
        <a:p>
          <a:endParaRPr lang="en-US"/>
        </a:p>
      </dgm:t>
    </dgm:pt>
    <dgm:pt modelId="{57CDE294-09D2-44B3-A876-D6479BCA138E}">
      <dgm:prSet/>
      <dgm:spPr/>
      <dgm:t>
        <a:bodyPr/>
        <a:lstStyle/>
        <a:p>
          <a:r>
            <a:rPr lang="en-US" dirty="0">
              <a:latin typeface="Georgia" panose="02040502050405020303" pitchFamily="18" charset="0"/>
            </a:rPr>
            <a:t>Certifications</a:t>
          </a:r>
        </a:p>
      </dgm:t>
    </dgm:pt>
    <dgm:pt modelId="{99E684E0-807A-4D5B-B554-64F1209AC596}" type="parTrans" cxnId="{C1ABDB88-30E1-40B3-AC80-4037115663FD}">
      <dgm:prSet/>
      <dgm:spPr/>
      <dgm:t>
        <a:bodyPr/>
        <a:lstStyle/>
        <a:p>
          <a:endParaRPr lang="en-US"/>
        </a:p>
      </dgm:t>
    </dgm:pt>
    <dgm:pt modelId="{47DD4B85-5ED5-486D-B148-6C1D36C7DF5E}" type="sibTrans" cxnId="{C1ABDB88-30E1-40B3-AC80-4037115663FD}">
      <dgm:prSet/>
      <dgm:spPr/>
      <dgm:t>
        <a:bodyPr/>
        <a:lstStyle/>
        <a:p>
          <a:endParaRPr lang="en-US"/>
        </a:p>
      </dgm:t>
    </dgm:pt>
    <dgm:pt modelId="{34B86D42-F433-4193-8521-38014C74D37A}">
      <dgm:prSet/>
      <dgm:spPr/>
      <dgm:t>
        <a:bodyPr/>
        <a:lstStyle/>
        <a:p>
          <a:r>
            <a:rPr lang="en-US" dirty="0">
              <a:latin typeface="Georgia" panose="02040502050405020303" pitchFamily="18" charset="0"/>
            </a:rPr>
            <a:t>Certified Inspector General Investigator</a:t>
          </a:r>
        </a:p>
      </dgm:t>
    </dgm:pt>
    <dgm:pt modelId="{358423A8-9B50-43CC-B5C1-F06F5EB2E962}" type="parTrans" cxnId="{D007622E-50F1-4525-A6B6-D09DC294DF23}">
      <dgm:prSet/>
      <dgm:spPr/>
      <dgm:t>
        <a:bodyPr/>
        <a:lstStyle/>
        <a:p>
          <a:endParaRPr lang="en-US"/>
        </a:p>
      </dgm:t>
    </dgm:pt>
    <dgm:pt modelId="{111EAA9A-CCC6-4139-9127-DCBBEDDEB1B8}" type="sibTrans" cxnId="{D007622E-50F1-4525-A6B6-D09DC294DF23}">
      <dgm:prSet/>
      <dgm:spPr/>
      <dgm:t>
        <a:bodyPr/>
        <a:lstStyle/>
        <a:p>
          <a:endParaRPr lang="en-US"/>
        </a:p>
      </dgm:t>
    </dgm:pt>
    <dgm:pt modelId="{1D228A96-3802-422D-AAD9-745DDCAEE904}">
      <dgm:prSet/>
      <dgm:spPr/>
      <dgm:t>
        <a:bodyPr/>
        <a:lstStyle/>
        <a:p>
          <a:r>
            <a:rPr lang="en-US" dirty="0">
              <a:latin typeface="Georgia" panose="02040502050405020303" pitchFamily="18" charset="0"/>
            </a:rPr>
            <a:t>Certified Fraud Examiner</a:t>
          </a:r>
        </a:p>
      </dgm:t>
    </dgm:pt>
    <dgm:pt modelId="{1EA3F48F-A8CD-4E1F-9422-E9F3F444E3E0}" type="parTrans" cxnId="{1579FD06-527D-48F6-9DD6-189F52F1CDBC}">
      <dgm:prSet/>
      <dgm:spPr/>
      <dgm:t>
        <a:bodyPr/>
        <a:lstStyle/>
        <a:p>
          <a:endParaRPr lang="en-US"/>
        </a:p>
      </dgm:t>
    </dgm:pt>
    <dgm:pt modelId="{4BDBE6E2-C616-4C5F-B37B-08332BA1BFCD}" type="sibTrans" cxnId="{1579FD06-527D-48F6-9DD6-189F52F1CDBC}">
      <dgm:prSet/>
      <dgm:spPr/>
      <dgm:t>
        <a:bodyPr/>
        <a:lstStyle/>
        <a:p>
          <a:endParaRPr lang="en-US"/>
        </a:p>
      </dgm:t>
    </dgm:pt>
    <dgm:pt modelId="{843DCFD4-AEE8-43E2-BC4C-7D9620BDAAA2}">
      <dgm:prSet/>
      <dgm:spPr/>
      <dgm:t>
        <a:bodyPr/>
        <a:lstStyle/>
        <a:p>
          <a:r>
            <a:rPr lang="en-US" dirty="0">
              <a:latin typeface="Georgia" panose="02040502050405020303" pitchFamily="18" charset="0"/>
            </a:rPr>
            <a:t>Certified Anti-Money Laundering Specialist </a:t>
          </a:r>
        </a:p>
      </dgm:t>
    </dgm:pt>
    <dgm:pt modelId="{2B17A65F-EF22-4FEB-86BC-179654C2BCCA}" type="parTrans" cxnId="{293A58DB-0FF2-4BEF-805B-545F7C74EFE1}">
      <dgm:prSet/>
      <dgm:spPr/>
      <dgm:t>
        <a:bodyPr/>
        <a:lstStyle/>
        <a:p>
          <a:endParaRPr lang="en-US"/>
        </a:p>
      </dgm:t>
    </dgm:pt>
    <dgm:pt modelId="{7663F574-583E-4D9D-98EB-61496960771D}" type="sibTrans" cxnId="{293A58DB-0FF2-4BEF-805B-545F7C74EFE1}">
      <dgm:prSet/>
      <dgm:spPr/>
      <dgm:t>
        <a:bodyPr/>
        <a:lstStyle/>
        <a:p>
          <a:endParaRPr lang="en-US"/>
        </a:p>
      </dgm:t>
    </dgm:pt>
    <dgm:pt modelId="{5E6B163A-30A0-4891-811F-05852D73ED5C}">
      <dgm:prSet/>
      <dgm:spPr/>
      <dgm:t>
        <a:bodyPr/>
        <a:lstStyle/>
        <a:p>
          <a:r>
            <a:rPr lang="en-US" dirty="0">
              <a:latin typeface="Georgia" panose="02040502050405020303" pitchFamily="18" charset="0"/>
            </a:rPr>
            <a:t>Education</a:t>
          </a:r>
        </a:p>
      </dgm:t>
    </dgm:pt>
    <dgm:pt modelId="{9ECA8128-65CD-497C-8483-7B0A8BBD56FD}" type="parTrans" cxnId="{3640DA1D-C3C7-43EE-9F55-E47001C2F471}">
      <dgm:prSet/>
      <dgm:spPr/>
      <dgm:t>
        <a:bodyPr/>
        <a:lstStyle/>
        <a:p>
          <a:endParaRPr lang="en-US"/>
        </a:p>
      </dgm:t>
    </dgm:pt>
    <dgm:pt modelId="{64155C90-193F-4A6B-98F7-CB009C8EDCF9}" type="sibTrans" cxnId="{3640DA1D-C3C7-43EE-9F55-E47001C2F471}">
      <dgm:prSet/>
      <dgm:spPr/>
      <dgm:t>
        <a:bodyPr/>
        <a:lstStyle/>
        <a:p>
          <a:endParaRPr lang="en-US"/>
        </a:p>
      </dgm:t>
    </dgm:pt>
    <dgm:pt modelId="{E87E0AE9-66DD-4449-81F7-E631B6917B00}">
      <dgm:prSet/>
      <dgm:spPr/>
      <dgm:t>
        <a:bodyPr/>
        <a:lstStyle/>
        <a:p>
          <a:r>
            <a:rPr lang="en-US" dirty="0">
              <a:latin typeface="Georgia" panose="02040502050405020303" pitchFamily="18" charset="0"/>
            </a:rPr>
            <a:t>BA in Justice Studies from Northeastern Illinois University </a:t>
          </a:r>
        </a:p>
      </dgm:t>
    </dgm:pt>
    <dgm:pt modelId="{A0044B21-B62C-4405-BF15-9C7180A04883}" type="parTrans" cxnId="{DB02529D-BACC-4837-8C97-67C452C8F542}">
      <dgm:prSet/>
      <dgm:spPr/>
      <dgm:t>
        <a:bodyPr/>
        <a:lstStyle/>
        <a:p>
          <a:endParaRPr lang="en-US"/>
        </a:p>
      </dgm:t>
    </dgm:pt>
    <dgm:pt modelId="{5366F6FF-6725-423E-BA09-AB185D637E0A}" type="sibTrans" cxnId="{DB02529D-BACC-4837-8C97-67C452C8F542}">
      <dgm:prSet/>
      <dgm:spPr/>
      <dgm:t>
        <a:bodyPr/>
        <a:lstStyle/>
        <a:p>
          <a:endParaRPr lang="en-US"/>
        </a:p>
      </dgm:t>
    </dgm:pt>
    <dgm:pt modelId="{4F63AABA-D43F-48A8-A911-8C3FDE05E963}">
      <dgm:prSet/>
      <dgm:spPr/>
      <dgm:t>
        <a:bodyPr/>
        <a:lstStyle/>
        <a:p>
          <a:r>
            <a:rPr lang="en-US" dirty="0">
              <a:latin typeface="Georgia" panose="02040502050405020303" pitchFamily="18" charset="0"/>
            </a:rPr>
            <a:t>MA in Criminology from the University of Illinois at Chicago </a:t>
          </a:r>
        </a:p>
      </dgm:t>
    </dgm:pt>
    <dgm:pt modelId="{E616B11F-F5A4-4B78-95AC-64350FD62AD9}" type="parTrans" cxnId="{D5EF1B9D-863D-4BA2-8CBC-D0D4FBEBD01F}">
      <dgm:prSet/>
      <dgm:spPr/>
      <dgm:t>
        <a:bodyPr/>
        <a:lstStyle/>
        <a:p>
          <a:endParaRPr lang="en-US"/>
        </a:p>
      </dgm:t>
    </dgm:pt>
    <dgm:pt modelId="{BA99E30A-AE50-4633-B77C-E15DD78A2791}" type="sibTrans" cxnId="{D5EF1B9D-863D-4BA2-8CBC-D0D4FBEBD01F}">
      <dgm:prSet/>
      <dgm:spPr/>
      <dgm:t>
        <a:bodyPr/>
        <a:lstStyle/>
        <a:p>
          <a:endParaRPr lang="en-US"/>
        </a:p>
      </dgm:t>
    </dgm:pt>
    <dgm:pt modelId="{37614821-7985-412A-A189-8CD757E6249D}">
      <dgm:prSet/>
      <dgm:spPr/>
      <dgm:t>
        <a:bodyPr/>
        <a:lstStyle/>
        <a:p>
          <a:r>
            <a:rPr lang="en-US" dirty="0">
              <a:latin typeface="Georgia" panose="02040502050405020303" pitchFamily="18" charset="0"/>
            </a:rPr>
            <a:t>Currently pursuing a MS in Counseling from the National Louis University </a:t>
          </a:r>
        </a:p>
      </dgm:t>
    </dgm:pt>
    <dgm:pt modelId="{4D1F3375-E35B-4848-96A5-A46C5FAFEEA7}" type="parTrans" cxnId="{6B916C4D-F284-406F-9DC8-7DCEDB676E26}">
      <dgm:prSet/>
      <dgm:spPr/>
      <dgm:t>
        <a:bodyPr/>
        <a:lstStyle/>
        <a:p>
          <a:endParaRPr lang="en-US"/>
        </a:p>
      </dgm:t>
    </dgm:pt>
    <dgm:pt modelId="{7737E9E8-CF15-44F3-94DE-0BF36C590755}" type="sibTrans" cxnId="{6B916C4D-F284-406F-9DC8-7DCEDB676E26}">
      <dgm:prSet/>
      <dgm:spPr/>
      <dgm:t>
        <a:bodyPr/>
        <a:lstStyle/>
        <a:p>
          <a:endParaRPr lang="en-US"/>
        </a:p>
      </dgm:t>
    </dgm:pt>
    <dgm:pt modelId="{12833CE9-791F-4035-8461-F9451E677196}">
      <dgm:prSet/>
      <dgm:spPr/>
      <dgm:t>
        <a:bodyPr/>
        <a:lstStyle/>
        <a:p>
          <a:pPr algn="l">
            <a:buFont typeface="Arial" panose="020B0604020202020204" pitchFamily="34" charset="0"/>
            <a:buChar char="•"/>
          </a:pPr>
          <a:r>
            <a:rPr lang="en-US" dirty="0">
              <a:latin typeface="Georgia" panose="02040502050405020303" pitchFamily="18" charset="0"/>
            </a:rPr>
            <a:t>20+ years of experience in the investigative field (private and public sector)</a:t>
          </a:r>
        </a:p>
      </dgm:t>
    </dgm:pt>
    <dgm:pt modelId="{533065C3-DA11-410E-84CC-EFAF93FCF623}" type="parTrans" cxnId="{D028689E-497F-4CAE-B7F7-34BC6C56860D}">
      <dgm:prSet/>
      <dgm:spPr/>
      <dgm:t>
        <a:bodyPr/>
        <a:lstStyle/>
        <a:p>
          <a:endParaRPr lang="en-US"/>
        </a:p>
      </dgm:t>
    </dgm:pt>
    <dgm:pt modelId="{3F24EEA9-2560-4BB0-9E4E-70614B73DA19}" type="sibTrans" cxnId="{D028689E-497F-4CAE-B7F7-34BC6C56860D}">
      <dgm:prSet/>
      <dgm:spPr/>
      <dgm:t>
        <a:bodyPr/>
        <a:lstStyle/>
        <a:p>
          <a:endParaRPr lang="en-US"/>
        </a:p>
      </dgm:t>
    </dgm:pt>
    <dgm:pt modelId="{29780CCF-81D4-4F97-AED4-AA4EB7B86425}">
      <dgm:prSet/>
      <dgm:spPr/>
      <dgm:t>
        <a:bodyPr/>
        <a:lstStyle/>
        <a:p>
          <a:pPr algn="l">
            <a:buFont typeface="Arial" panose="020B0604020202020204" pitchFamily="34" charset="0"/>
            <a:buChar char="•"/>
          </a:pPr>
          <a:r>
            <a:rPr lang="en-US" dirty="0">
              <a:latin typeface="Georgia" panose="02040502050405020303" pitchFamily="18" charset="0"/>
            </a:rPr>
            <a:t>Target</a:t>
          </a:r>
        </a:p>
      </dgm:t>
    </dgm:pt>
    <dgm:pt modelId="{C6E9972D-3AD6-4AF3-B29F-629826D2E8ED}" type="parTrans" cxnId="{74D89A98-08FB-4E0C-83B6-45D39FAF8C91}">
      <dgm:prSet/>
      <dgm:spPr/>
      <dgm:t>
        <a:bodyPr/>
        <a:lstStyle/>
        <a:p>
          <a:endParaRPr lang="en-US"/>
        </a:p>
      </dgm:t>
    </dgm:pt>
    <dgm:pt modelId="{DD477D99-DE7B-4751-95FA-4CD52F0D7783}" type="sibTrans" cxnId="{74D89A98-08FB-4E0C-83B6-45D39FAF8C91}">
      <dgm:prSet/>
      <dgm:spPr/>
      <dgm:t>
        <a:bodyPr/>
        <a:lstStyle/>
        <a:p>
          <a:endParaRPr lang="en-US"/>
        </a:p>
      </dgm:t>
    </dgm:pt>
    <dgm:pt modelId="{D4B61404-E2D3-4220-98F1-B82FFC1D58F2}">
      <dgm:prSet/>
      <dgm:spPr/>
      <dgm:t>
        <a:bodyPr/>
        <a:lstStyle/>
        <a:p>
          <a:pPr algn="l">
            <a:buFont typeface="Arial" panose="020B0604020202020204" pitchFamily="34" charset="0"/>
            <a:buChar char="•"/>
          </a:pPr>
          <a:r>
            <a:rPr lang="en-US" dirty="0">
              <a:latin typeface="Georgia" panose="02040502050405020303" pitchFamily="18" charset="0"/>
            </a:rPr>
            <a:t>Sears, Roebuck and Company</a:t>
          </a:r>
        </a:p>
      </dgm:t>
    </dgm:pt>
    <dgm:pt modelId="{68E08863-A0A2-498C-B236-113D02BEB96D}" type="parTrans" cxnId="{1DCE71A2-5308-4397-80CE-E70FA9068F6C}">
      <dgm:prSet/>
      <dgm:spPr/>
      <dgm:t>
        <a:bodyPr/>
        <a:lstStyle/>
        <a:p>
          <a:endParaRPr lang="en-US"/>
        </a:p>
      </dgm:t>
    </dgm:pt>
    <dgm:pt modelId="{A2220E36-204B-47CD-8A5A-712EEC0DCA07}" type="sibTrans" cxnId="{1DCE71A2-5308-4397-80CE-E70FA9068F6C}">
      <dgm:prSet/>
      <dgm:spPr/>
      <dgm:t>
        <a:bodyPr/>
        <a:lstStyle/>
        <a:p>
          <a:endParaRPr lang="en-US"/>
        </a:p>
      </dgm:t>
    </dgm:pt>
    <dgm:pt modelId="{C916BCD8-676F-4727-9BAA-9EAB42D31AA4}">
      <dgm:prSet/>
      <dgm:spPr/>
      <dgm:t>
        <a:bodyPr/>
        <a:lstStyle/>
        <a:p>
          <a:pPr algn="l">
            <a:buFont typeface="Arial" panose="020B0604020202020204" pitchFamily="34" charset="0"/>
            <a:buChar char="•"/>
          </a:pPr>
          <a:r>
            <a:rPr lang="en-US" dirty="0">
              <a:latin typeface="Georgia" panose="02040502050405020303" pitchFamily="18" charset="0"/>
            </a:rPr>
            <a:t>7-Eleven, Inc.</a:t>
          </a:r>
        </a:p>
      </dgm:t>
    </dgm:pt>
    <dgm:pt modelId="{0B402709-BAF5-4EB0-92DD-D4D5CF95C051}" type="sibTrans" cxnId="{E3F0743F-AFF8-4295-AFD2-35B9DA8A540D}">
      <dgm:prSet/>
      <dgm:spPr/>
      <dgm:t>
        <a:bodyPr/>
        <a:lstStyle/>
        <a:p>
          <a:endParaRPr lang="en-US"/>
        </a:p>
      </dgm:t>
    </dgm:pt>
    <dgm:pt modelId="{497E0D2A-67CA-49FB-8A85-CF861890A999}" type="parTrans" cxnId="{E3F0743F-AFF8-4295-AFD2-35B9DA8A540D}">
      <dgm:prSet/>
      <dgm:spPr/>
      <dgm:t>
        <a:bodyPr/>
        <a:lstStyle/>
        <a:p>
          <a:endParaRPr lang="en-US"/>
        </a:p>
      </dgm:t>
    </dgm:pt>
    <dgm:pt modelId="{B59EF717-D4A3-4A29-B150-5A080E42704B}">
      <dgm:prSet/>
      <dgm:spPr/>
      <dgm:t>
        <a:bodyPr/>
        <a:lstStyle/>
        <a:p>
          <a:pPr algn="l">
            <a:buFont typeface="Arial" panose="020B0604020202020204" pitchFamily="34" charset="0"/>
            <a:buChar char="•"/>
          </a:pPr>
          <a:r>
            <a:rPr lang="en-US" dirty="0">
              <a:latin typeface="Georgia" panose="02040502050405020303" pitchFamily="18" charset="0"/>
            </a:rPr>
            <a:t>Investigator and Loss Prevention Manager</a:t>
          </a:r>
        </a:p>
      </dgm:t>
    </dgm:pt>
    <dgm:pt modelId="{8A5F8F55-0822-4A95-BA63-52A20597EB9A}" type="sibTrans" cxnId="{DE463DBC-FD51-4B3F-805E-A14859673265}">
      <dgm:prSet/>
      <dgm:spPr/>
      <dgm:t>
        <a:bodyPr/>
        <a:lstStyle/>
        <a:p>
          <a:endParaRPr lang="en-US"/>
        </a:p>
      </dgm:t>
    </dgm:pt>
    <dgm:pt modelId="{A32131C5-F61B-49FD-834C-C185BEDDDE16}" type="parTrans" cxnId="{DE463DBC-FD51-4B3F-805E-A14859673265}">
      <dgm:prSet/>
      <dgm:spPr/>
      <dgm:t>
        <a:bodyPr/>
        <a:lstStyle/>
        <a:p>
          <a:endParaRPr lang="en-US"/>
        </a:p>
      </dgm:t>
    </dgm:pt>
    <dgm:pt modelId="{8999493E-9D0D-4C7D-B48C-D92C6F8F8A20}" type="pres">
      <dgm:prSet presAssocID="{3EC86407-9BF3-4AC7-80D0-3A4D684084FA}" presName="Name0" presStyleCnt="0">
        <dgm:presLayoutVars>
          <dgm:dir/>
          <dgm:animLvl val="lvl"/>
          <dgm:resizeHandles val="exact"/>
        </dgm:presLayoutVars>
      </dgm:prSet>
      <dgm:spPr/>
    </dgm:pt>
    <dgm:pt modelId="{66C2D64B-0536-49FA-A55F-B1F5624CDDB8}" type="pres">
      <dgm:prSet presAssocID="{5E046F16-5B10-4596-B367-CE4ABB2C4712}" presName="composite" presStyleCnt="0"/>
      <dgm:spPr/>
    </dgm:pt>
    <dgm:pt modelId="{EC980FC7-293E-4923-9E8C-C73FD9679761}" type="pres">
      <dgm:prSet presAssocID="{5E046F16-5B10-4596-B367-CE4ABB2C4712}" presName="parTx" presStyleLbl="alignNode1" presStyleIdx="0" presStyleCnt="3">
        <dgm:presLayoutVars>
          <dgm:chMax val="0"/>
          <dgm:chPref val="0"/>
          <dgm:bulletEnabled val="1"/>
        </dgm:presLayoutVars>
      </dgm:prSet>
      <dgm:spPr/>
    </dgm:pt>
    <dgm:pt modelId="{88CF7639-3D4F-4453-8865-768C364A3FE4}" type="pres">
      <dgm:prSet presAssocID="{5E046F16-5B10-4596-B367-CE4ABB2C4712}" presName="desTx" presStyleLbl="alignAccFollowNode1" presStyleIdx="0" presStyleCnt="3">
        <dgm:presLayoutVars>
          <dgm:bulletEnabled val="1"/>
        </dgm:presLayoutVars>
      </dgm:prSet>
      <dgm:spPr/>
    </dgm:pt>
    <dgm:pt modelId="{B5750C13-EA9F-494E-A489-863BAC33AAF0}" type="pres">
      <dgm:prSet presAssocID="{8AB3C211-B177-44CB-8096-D9A915018C9D}" presName="space" presStyleCnt="0"/>
      <dgm:spPr/>
    </dgm:pt>
    <dgm:pt modelId="{08E7FD69-205D-48DD-B5D5-AAEA37339B1E}" type="pres">
      <dgm:prSet presAssocID="{57CDE294-09D2-44B3-A876-D6479BCA138E}" presName="composite" presStyleCnt="0"/>
      <dgm:spPr/>
    </dgm:pt>
    <dgm:pt modelId="{29C26811-F2B1-4D27-9EF9-E160509921D7}" type="pres">
      <dgm:prSet presAssocID="{57CDE294-09D2-44B3-A876-D6479BCA138E}" presName="parTx" presStyleLbl="alignNode1" presStyleIdx="1" presStyleCnt="3">
        <dgm:presLayoutVars>
          <dgm:chMax val="0"/>
          <dgm:chPref val="0"/>
          <dgm:bulletEnabled val="1"/>
        </dgm:presLayoutVars>
      </dgm:prSet>
      <dgm:spPr/>
    </dgm:pt>
    <dgm:pt modelId="{B49060C5-2C26-4CB6-A898-793086457B4F}" type="pres">
      <dgm:prSet presAssocID="{57CDE294-09D2-44B3-A876-D6479BCA138E}" presName="desTx" presStyleLbl="alignAccFollowNode1" presStyleIdx="1" presStyleCnt="3">
        <dgm:presLayoutVars>
          <dgm:bulletEnabled val="1"/>
        </dgm:presLayoutVars>
      </dgm:prSet>
      <dgm:spPr/>
    </dgm:pt>
    <dgm:pt modelId="{2514E050-D956-40F3-A904-5DA4E9FEC641}" type="pres">
      <dgm:prSet presAssocID="{47DD4B85-5ED5-486D-B148-6C1D36C7DF5E}" presName="space" presStyleCnt="0"/>
      <dgm:spPr/>
    </dgm:pt>
    <dgm:pt modelId="{7ADDA280-718E-4C16-8AF3-ABA334C172AC}" type="pres">
      <dgm:prSet presAssocID="{5E6B163A-30A0-4891-811F-05852D73ED5C}" presName="composite" presStyleCnt="0"/>
      <dgm:spPr/>
    </dgm:pt>
    <dgm:pt modelId="{652D3056-0A80-4509-B03C-6D6A37D4A31C}" type="pres">
      <dgm:prSet presAssocID="{5E6B163A-30A0-4891-811F-05852D73ED5C}" presName="parTx" presStyleLbl="alignNode1" presStyleIdx="2" presStyleCnt="3">
        <dgm:presLayoutVars>
          <dgm:chMax val="0"/>
          <dgm:chPref val="0"/>
          <dgm:bulletEnabled val="1"/>
        </dgm:presLayoutVars>
      </dgm:prSet>
      <dgm:spPr/>
    </dgm:pt>
    <dgm:pt modelId="{BB3F110F-386C-45CF-A8D3-A2899DBAB22D}" type="pres">
      <dgm:prSet presAssocID="{5E6B163A-30A0-4891-811F-05852D73ED5C}" presName="desTx" presStyleLbl="alignAccFollowNode1" presStyleIdx="2" presStyleCnt="3">
        <dgm:presLayoutVars>
          <dgm:bulletEnabled val="1"/>
        </dgm:presLayoutVars>
      </dgm:prSet>
      <dgm:spPr/>
    </dgm:pt>
  </dgm:ptLst>
  <dgm:cxnLst>
    <dgm:cxn modelId="{1579FD06-527D-48F6-9DD6-189F52F1CDBC}" srcId="{57CDE294-09D2-44B3-A876-D6479BCA138E}" destId="{1D228A96-3802-422D-AAD9-745DDCAEE904}" srcOrd="1" destOrd="0" parTransId="{1EA3F48F-A8CD-4E1F-9422-E9F3F444E3E0}" sibTransId="{4BDBE6E2-C616-4C5F-B37B-08332BA1BFCD}"/>
    <dgm:cxn modelId="{981E8F0B-50EC-44AA-BFAD-4287042BFFDB}" type="presOf" srcId="{29780CCF-81D4-4F97-AED4-AA4EB7B86425}" destId="{88CF7639-3D4F-4453-8865-768C364A3FE4}" srcOrd="0" destOrd="4" presId="urn:microsoft.com/office/officeart/2005/8/layout/hList1"/>
    <dgm:cxn modelId="{58CE981D-C188-4557-ADFE-DA6C351CE038}" type="presOf" srcId="{34B86D42-F433-4193-8521-38014C74D37A}" destId="{B49060C5-2C26-4CB6-A898-793086457B4F}" srcOrd="0" destOrd="0" presId="urn:microsoft.com/office/officeart/2005/8/layout/hList1"/>
    <dgm:cxn modelId="{3640DA1D-C3C7-43EE-9F55-E47001C2F471}" srcId="{3EC86407-9BF3-4AC7-80D0-3A4D684084FA}" destId="{5E6B163A-30A0-4891-811F-05852D73ED5C}" srcOrd="2" destOrd="0" parTransId="{9ECA8128-65CD-497C-8483-7B0A8BBD56FD}" sibTransId="{64155C90-193F-4A6B-98F7-CB009C8EDCF9}"/>
    <dgm:cxn modelId="{D007622E-50F1-4525-A6B6-D09DC294DF23}" srcId="{57CDE294-09D2-44B3-A876-D6479BCA138E}" destId="{34B86D42-F433-4193-8521-38014C74D37A}" srcOrd="0" destOrd="0" parTransId="{358423A8-9B50-43CC-B5C1-F06F5EB2E962}" sibTransId="{111EAA9A-CCC6-4139-9127-DCBBEDDEB1B8}"/>
    <dgm:cxn modelId="{7E09A034-EC4A-4FCA-95B0-504C25B4CFD0}" type="presOf" srcId="{4F63AABA-D43F-48A8-A911-8C3FDE05E963}" destId="{BB3F110F-386C-45CF-A8D3-A2899DBAB22D}" srcOrd="0" destOrd="1" presId="urn:microsoft.com/office/officeart/2005/8/layout/hList1"/>
    <dgm:cxn modelId="{E3F0743F-AFF8-4295-AFD2-35B9DA8A540D}" srcId="{5E046F16-5B10-4596-B367-CE4ABB2C4712}" destId="{C916BCD8-676F-4727-9BAA-9EAB42D31AA4}" srcOrd="2" destOrd="0" parTransId="{497E0D2A-67CA-49FB-8A85-CF861890A999}" sibTransId="{0B402709-BAF5-4EB0-92DD-D4D5CF95C051}"/>
    <dgm:cxn modelId="{F40FE05F-3957-44EC-90C7-D6F72E091856}" type="presOf" srcId="{B59EF717-D4A3-4A29-B150-5A080E42704B}" destId="{88CF7639-3D4F-4453-8865-768C364A3FE4}" srcOrd="0" destOrd="1" presId="urn:microsoft.com/office/officeart/2005/8/layout/hList1"/>
    <dgm:cxn modelId="{439E216B-F72B-408A-B4EA-2112D3D1DE7F}" type="presOf" srcId="{37614821-7985-412A-A189-8CD757E6249D}" destId="{BB3F110F-386C-45CF-A8D3-A2899DBAB22D}" srcOrd="0" destOrd="2" presId="urn:microsoft.com/office/officeart/2005/8/layout/hList1"/>
    <dgm:cxn modelId="{8CEC634D-3465-43AD-A8AA-EDA1D4483684}" type="presOf" srcId="{12833CE9-791F-4035-8461-F9451E677196}" destId="{88CF7639-3D4F-4453-8865-768C364A3FE4}" srcOrd="0" destOrd="0" presId="urn:microsoft.com/office/officeart/2005/8/layout/hList1"/>
    <dgm:cxn modelId="{6B916C4D-F284-406F-9DC8-7DCEDB676E26}" srcId="{5E6B163A-30A0-4891-811F-05852D73ED5C}" destId="{37614821-7985-412A-A189-8CD757E6249D}" srcOrd="2" destOrd="0" parTransId="{4D1F3375-E35B-4848-96A5-A46C5FAFEEA7}" sibTransId="{7737E9E8-CF15-44F3-94DE-0BF36C590755}"/>
    <dgm:cxn modelId="{103E4A71-68EC-4CE7-BB82-C10EDF97E3D4}" type="presOf" srcId="{D4B61404-E2D3-4220-98F1-B82FFC1D58F2}" destId="{88CF7639-3D4F-4453-8865-768C364A3FE4}" srcOrd="0" destOrd="3" presId="urn:microsoft.com/office/officeart/2005/8/layout/hList1"/>
    <dgm:cxn modelId="{A8F1F072-38F1-49FF-BD7B-0791CD282EF4}" type="presOf" srcId="{843DCFD4-AEE8-43E2-BC4C-7D9620BDAAA2}" destId="{B49060C5-2C26-4CB6-A898-793086457B4F}" srcOrd="0" destOrd="2" presId="urn:microsoft.com/office/officeart/2005/8/layout/hList1"/>
    <dgm:cxn modelId="{C19DD153-2940-4822-BF68-0F1DC61D7B67}" type="presOf" srcId="{1D228A96-3802-422D-AAD9-745DDCAEE904}" destId="{B49060C5-2C26-4CB6-A898-793086457B4F}" srcOrd="0" destOrd="1" presId="urn:microsoft.com/office/officeart/2005/8/layout/hList1"/>
    <dgm:cxn modelId="{C1ABDB88-30E1-40B3-AC80-4037115663FD}" srcId="{3EC86407-9BF3-4AC7-80D0-3A4D684084FA}" destId="{57CDE294-09D2-44B3-A876-D6479BCA138E}" srcOrd="1" destOrd="0" parTransId="{99E684E0-807A-4D5B-B554-64F1209AC596}" sibTransId="{47DD4B85-5ED5-486D-B148-6C1D36C7DF5E}"/>
    <dgm:cxn modelId="{74D89A98-08FB-4E0C-83B6-45D39FAF8C91}" srcId="{5E046F16-5B10-4596-B367-CE4ABB2C4712}" destId="{29780CCF-81D4-4F97-AED4-AA4EB7B86425}" srcOrd="4" destOrd="0" parTransId="{C6E9972D-3AD6-4AF3-B29F-629826D2E8ED}" sibTransId="{DD477D99-DE7B-4751-95FA-4CD52F0D7783}"/>
    <dgm:cxn modelId="{D5EF1B9D-863D-4BA2-8CBC-D0D4FBEBD01F}" srcId="{5E6B163A-30A0-4891-811F-05852D73ED5C}" destId="{4F63AABA-D43F-48A8-A911-8C3FDE05E963}" srcOrd="1" destOrd="0" parTransId="{E616B11F-F5A4-4B78-95AC-64350FD62AD9}" sibTransId="{BA99E30A-AE50-4633-B77C-E15DD78A2791}"/>
    <dgm:cxn modelId="{DB02529D-BACC-4837-8C97-67C452C8F542}" srcId="{5E6B163A-30A0-4891-811F-05852D73ED5C}" destId="{E87E0AE9-66DD-4449-81F7-E631B6917B00}" srcOrd="0" destOrd="0" parTransId="{A0044B21-B62C-4405-BF15-9C7180A04883}" sibTransId="{5366F6FF-6725-423E-BA09-AB185D637E0A}"/>
    <dgm:cxn modelId="{D028689E-497F-4CAE-B7F7-34BC6C56860D}" srcId="{5E046F16-5B10-4596-B367-CE4ABB2C4712}" destId="{12833CE9-791F-4035-8461-F9451E677196}" srcOrd="0" destOrd="0" parTransId="{533065C3-DA11-410E-84CC-EFAF93FCF623}" sibTransId="{3F24EEA9-2560-4BB0-9E4E-70614B73DA19}"/>
    <dgm:cxn modelId="{1DCE71A2-5308-4397-80CE-E70FA9068F6C}" srcId="{5E046F16-5B10-4596-B367-CE4ABB2C4712}" destId="{D4B61404-E2D3-4220-98F1-B82FFC1D58F2}" srcOrd="3" destOrd="0" parTransId="{68E08863-A0A2-498C-B236-113D02BEB96D}" sibTransId="{A2220E36-204B-47CD-8A5A-712EEC0DCA07}"/>
    <dgm:cxn modelId="{72D7BEB5-9257-4715-9672-DED34DB0B7E3}" type="presOf" srcId="{C916BCD8-676F-4727-9BAA-9EAB42D31AA4}" destId="{88CF7639-3D4F-4453-8865-768C364A3FE4}" srcOrd="0" destOrd="2" presId="urn:microsoft.com/office/officeart/2005/8/layout/hList1"/>
    <dgm:cxn modelId="{8B4162B7-689C-4219-A38D-9498A41B37AA}" type="presOf" srcId="{57CDE294-09D2-44B3-A876-D6479BCA138E}" destId="{29C26811-F2B1-4D27-9EF9-E160509921D7}" srcOrd="0" destOrd="0" presId="urn:microsoft.com/office/officeart/2005/8/layout/hList1"/>
    <dgm:cxn modelId="{DE463DBC-FD51-4B3F-805E-A14859673265}" srcId="{5E046F16-5B10-4596-B367-CE4ABB2C4712}" destId="{B59EF717-D4A3-4A29-B150-5A080E42704B}" srcOrd="1" destOrd="0" parTransId="{A32131C5-F61B-49FD-834C-C185BEDDDE16}" sibTransId="{8A5F8F55-0822-4A95-BA63-52A20597EB9A}"/>
    <dgm:cxn modelId="{16F5F2C5-451A-4764-B1AB-3EC5851B77DB}" srcId="{3EC86407-9BF3-4AC7-80D0-3A4D684084FA}" destId="{5E046F16-5B10-4596-B367-CE4ABB2C4712}" srcOrd="0" destOrd="0" parTransId="{CA84B541-9254-4DE5-9977-A8BC8DF35B63}" sibTransId="{8AB3C211-B177-44CB-8096-D9A915018C9D}"/>
    <dgm:cxn modelId="{293A58DB-0FF2-4BEF-805B-545F7C74EFE1}" srcId="{57CDE294-09D2-44B3-A876-D6479BCA138E}" destId="{843DCFD4-AEE8-43E2-BC4C-7D9620BDAAA2}" srcOrd="2" destOrd="0" parTransId="{2B17A65F-EF22-4FEB-86BC-179654C2BCCA}" sibTransId="{7663F574-583E-4D9D-98EB-61496960771D}"/>
    <dgm:cxn modelId="{A38D88DD-A05E-485A-A50D-344B75E2767D}" type="presOf" srcId="{E87E0AE9-66DD-4449-81F7-E631B6917B00}" destId="{BB3F110F-386C-45CF-A8D3-A2899DBAB22D}" srcOrd="0" destOrd="0" presId="urn:microsoft.com/office/officeart/2005/8/layout/hList1"/>
    <dgm:cxn modelId="{B88454E5-8CC2-4067-B072-14E386FB3A95}" type="presOf" srcId="{3EC86407-9BF3-4AC7-80D0-3A4D684084FA}" destId="{8999493E-9D0D-4C7D-B48C-D92C6F8F8A20}" srcOrd="0" destOrd="0" presId="urn:microsoft.com/office/officeart/2005/8/layout/hList1"/>
    <dgm:cxn modelId="{B1072AFC-0479-4575-A539-1B6625A07E70}" type="presOf" srcId="{5E6B163A-30A0-4891-811F-05852D73ED5C}" destId="{652D3056-0A80-4509-B03C-6D6A37D4A31C}" srcOrd="0" destOrd="0" presId="urn:microsoft.com/office/officeart/2005/8/layout/hList1"/>
    <dgm:cxn modelId="{22FFF1FF-E25B-426E-A42C-8DBD39F20A56}" type="presOf" srcId="{5E046F16-5B10-4596-B367-CE4ABB2C4712}" destId="{EC980FC7-293E-4923-9E8C-C73FD9679761}" srcOrd="0" destOrd="0" presId="urn:microsoft.com/office/officeart/2005/8/layout/hList1"/>
    <dgm:cxn modelId="{959281C8-3C9E-4412-86CE-78D3D03FE2CE}" type="presParOf" srcId="{8999493E-9D0D-4C7D-B48C-D92C6F8F8A20}" destId="{66C2D64B-0536-49FA-A55F-B1F5624CDDB8}" srcOrd="0" destOrd="0" presId="urn:microsoft.com/office/officeart/2005/8/layout/hList1"/>
    <dgm:cxn modelId="{158FA58F-06E5-44FD-BF82-ACEFE0C93722}" type="presParOf" srcId="{66C2D64B-0536-49FA-A55F-B1F5624CDDB8}" destId="{EC980FC7-293E-4923-9E8C-C73FD9679761}" srcOrd="0" destOrd="0" presId="urn:microsoft.com/office/officeart/2005/8/layout/hList1"/>
    <dgm:cxn modelId="{A92BF3D1-063C-4105-AF5C-1E66272A9F83}" type="presParOf" srcId="{66C2D64B-0536-49FA-A55F-B1F5624CDDB8}" destId="{88CF7639-3D4F-4453-8865-768C364A3FE4}" srcOrd="1" destOrd="0" presId="urn:microsoft.com/office/officeart/2005/8/layout/hList1"/>
    <dgm:cxn modelId="{DC86E370-DB4F-42D9-95CC-3CB41D7E1AEB}" type="presParOf" srcId="{8999493E-9D0D-4C7D-B48C-D92C6F8F8A20}" destId="{B5750C13-EA9F-494E-A489-863BAC33AAF0}" srcOrd="1" destOrd="0" presId="urn:microsoft.com/office/officeart/2005/8/layout/hList1"/>
    <dgm:cxn modelId="{DFB4777E-D655-4556-B052-3F837EAC7C52}" type="presParOf" srcId="{8999493E-9D0D-4C7D-B48C-D92C6F8F8A20}" destId="{08E7FD69-205D-48DD-B5D5-AAEA37339B1E}" srcOrd="2" destOrd="0" presId="urn:microsoft.com/office/officeart/2005/8/layout/hList1"/>
    <dgm:cxn modelId="{BC60C7E8-A1C8-4F63-8F35-DACB62113DB0}" type="presParOf" srcId="{08E7FD69-205D-48DD-B5D5-AAEA37339B1E}" destId="{29C26811-F2B1-4D27-9EF9-E160509921D7}" srcOrd="0" destOrd="0" presId="urn:microsoft.com/office/officeart/2005/8/layout/hList1"/>
    <dgm:cxn modelId="{B9EA9609-6AA9-4DF8-9FA4-307E02D1F595}" type="presParOf" srcId="{08E7FD69-205D-48DD-B5D5-AAEA37339B1E}" destId="{B49060C5-2C26-4CB6-A898-793086457B4F}" srcOrd="1" destOrd="0" presId="urn:microsoft.com/office/officeart/2005/8/layout/hList1"/>
    <dgm:cxn modelId="{F79617E6-54D3-4297-B470-F0322372DA95}" type="presParOf" srcId="{8999493E-9D0D-4C7D-B48C-D92C6F8F8A20}" destId="{2514E050-D956-40F3-A904-5DA4E9FEC641}" srcOrd="3" destOrd="0" presId="urn:microsoft.com/office/officeart/2005/8/layout/hList1"/>
    <dgm:cxn modelId="{D71FBDFB-1954-45CC-8CEE-B59A2F51D91B}" type="presParOf" srcId="{8999493E-9D0D-4C7D-B48C-D92C6F8F8A20}" destId="{7ADDA280-718E-4C16-8AF3-ABA334C172AC}" srcOrd="4" destOrd="0" presId="urn:microsoft.com/office/officeart/2005/8/layout/hList1"/>
    <dgm:cxn modelId="{F6203552-CB86-4BFE-B07C-0ED46DB7E3CE}" type="presParOf" srcId="{7ADDA280-718E-4C16-8AF3-ABA334C172AC}" destId="{652D3056-0A80-4509-B03C-6D6A37D4A31C}" srcOrd="0" destOrd="0" presId="urn:microsoft.com/office/officeart/2005/8/layout/hList1"/>
    <dgm:cxn modelId="{E3B1DCF7-3427-4789-8F88-5B5F10EA22AF}" type="presParOf" srcId="{7ADDA280-718E-4C16-8AF3-ABA334C172AC}" destId="{BB3F110F-386C-45CF-A8D3-A2899DBAB2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6B413-14C8-46E4-BB1F-6088A3F87318}"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A4A1F374-68C1-474F-BB9F-17FD0EBB264E}">
      <dgm:prSet custT="1"/>
      <dgm:spPr/>
      <dgm:t>
        <a:bodyPr/>
        <a:lstStyle/>
        <a:p>
          <a:r>
            <a:rPr lang="en-US" sz="1600" b="1" dirty="0">
              <a:latin typeface="Georgia" panose="02040502050405020303" pitchFamily="18" charset="0"/>
            </a:rPr>
            <a:t>Objectivity</a:t>
          </a:r>
          <a:r>
            <a:rPr lang="en-US" sz="1600" dirty="0">
              <a:latin typeface="Georgia" panose="02040502050405020303" pitchFamily="18" charset="0"/>
            </a:rPr>
            <a:t> – OIGs should gather, assess, and report evidence in a fair, unbiased, and independent manner to determine the validity of allegations or evaluate the likelihood of violations of statutes, rules, regulations, or policies</a:t>
          </a:r>
          <a:r>
            <a:rPr lang="en-US" sz="1500" dirty="0">
              <a:latin typeface="Georgia" panose="02040502050405020303" pitchFamily="18" charset="0"/>
            </a:rPr>
            <a:t>.</a:t>
          </a:r>
        </a:p>
      </dgm:t>
    </dgm:pt>
    <dgm:pt modelId="{14A07CBB-97F6-4C03-B8FB-6D3888856E0B}" type="parTrans" cxnId="{4F13B181-2B7B-4AD4-9510-0851354E8D66}">
      <dgm:prSet/>
      <dgm:spPr/>
      <dgm:t>
        <a:bodyPr/>
        <a:lstStyle/>
        <a:p>
          <a:endParaRPr lang="en-US"/>
        </a:p>
      </dgm:t>
    </dgm:pt>
    <dgm:pt modelId="{EED6FD97-F51A-4A1C-8965-3A53E7811A69}" type="sibTrans" cxnId="{4F13B181-2B7B-4AD4-9510-0851354E8D66}">
      <dgm:prSet/>
      <dgm:spPr/>
      <dgm:t>
        <a:bodyPr/>
        <a:lstStyle/>
        <a:p>
          <a:endParaRPr lang="en-US"/>
        </a:p>
      </dgm:t>
    </dgm:pt>
    <dgm:pt modelId="{AE4C4955-4991-4FCE-B132-87E4D4CB9506}">
      <dgm:prSet custT="1"/>
      <dgm:spPr/>
      <dgm:t>
        <a:bodyPr/>
        <a:lstStyle/>
        <a:p>
          <a:r>
            <a:rPr lang="en-US" sz="1600" b="1" dirty="0">
              <a:latin typeface="Georgia" panose="02040502050405020303" pitchFamily="18" charset="0"/>
            </a:rPr>
            <a:t>Thoroughness</a:t>
          </a:r>
          <a:r>
            <a:rPr lang="en-US" sz="1600" dirty="0">
              <a:latin typeface="Georgia" panose="02040502050405020303" pitchFamily="18" charset="0"/>
            </a:rPr>
            <a:t> – OIGs should conduct investigations in a diligent and complete manner and take reasonable steps to ensure that sufficient and appropriate evidence is collected; pertinent issues are sufficiently resolved; and appropriate criminal, civil, contractual, or administrative remedies are considered.</a:t>
          </a:r>
        </a:p>
      </dgm:t>
    </dgm:pt>
    <dgm:pt modelId="{1AB0FBC3-48D4-44BA-A063-E9A364FCA031}" type="parTrans" cxnId="{E84114E7-35F9-4797-8C08-9FCBC01A5C90}">
      <dgm:prSet/>
      <dgm:spPr/>
      <dgm:t>
        <a:bodyPr/>
        <a:lstStyle/>
        <a:p>
          <a:endParaRPr lang="en-US"/>
        </a:p>
      </dgm:t>
    </dgm:pt>
    <dgm:pt modelId="{E5A46250-2BB7-4FDC-A781-AF3DE0FA90C7}" type="sibTrans" cxnId="{E84114E7-35F9-4797-8C08-9FCBC01A5C90}">
      <dgm:prSet/>
      <dgm:spPr/>
      <dgm:t>
        <a:bodyPr/>
        <a:lstStyle/>
        <a:p>
          <a:endParaRPr lang="en-US"/>
        </a:p>
      </dgm:t>
    </dgm:pt>
    <dgm:pt modelId="{EE33BB25-C4E9-40AC-9875-9E73B846BA2A}">
      <dgm:prSet custT="1"/>
      <dgm:spPr/>
      <dgm:t>
        <a:bodyPr/>
        <a:lstStyle/>
        <a:p>
          <a:r>
            <a:rPr lang="en-US" sz="1600" b="1" dirty="0">
              <a:latin typeface="Georgia" panose="02040502050405020303" pitchFamily="18" charset="0"/>
            </a:rPr>
            <a:t>Appropriate Techniques </a:t>
          </a:r>
          <a:r>
            <a:rPr lang="en-US" sz="1600" dirty="0">
              <a:latin typeface="Georgia" panose="02040502050405020303" pitchFamily="18" charset="0"/>
            </a:rPr>
            <a:t>– OIGs should use methods and techniques in each investigation that are appropriate for the circumstances and objectives.</a:t>
          </a:r>
        </a:p>
      </dgm:t>
    </dgm:pt>
    <dgm:pt modelId="{371FB953-DE5D-4341-AD17-437AAE192CFF}" type="parTrans" cxnId="{9973B044-4E02-4661-8634-7F5D7C78444A}">
      <dgm:prSet/>
      <dgm:spPr/>
      <dgm:t>
        <a:bodyPr/>
        <a:lstStyle/>
        <a:p>
          <a:endParaRPr lang="en-US"/>
        </a:p>
      </dgm:t>
    </dgm:pt>
    <dgm:pt modelId="{A883E743-E66C-49B3-96CC-BE6C8F8E5A4F}" type="sibTrans" cxnId="{9973B044-4E02-4661-8634-7F5D7C78444A}">
      <dgm:prSet/>
      <dgm:spPr/>
      <dgm:t>
        <a:bodyPr/>
        <a:lstStyle/>
        <a:p>
          <a:endParaRPr lang="en-US"/>
        </a:p>
      </dgm:t>
    </dgm:pt>
    <dgm:pt modelId="{83188EA7-6AC0-49C5-8AEA-3F5D6A38B46A}">
      <dgm:prSet custT="1"/>
      <dgm:spPr/>
      <dgm:t>
        <a:bodyPr/>
        <a:lstStyle/>
        <a:p>
          <a:r>
            <a:rPr lang="en-US" sz="1600" b="1" dirty="0">
              <a:latin typeface="Georgia" panose="02040502050405020303" pitchFamily="18" charset="0"/>
            </a:rPr>
            <a:t>Coordination</a:t>
          </a:r>
          <a:r>
            <a:rPr lang="en-US" sz="1600" dirty="0">
              <a:latin typeface="Georgia" panose="02040502050405020303" pitchFamily="18" charset="0"/>
            </a:rPr>
            <a:t> - Appropriate OIG staff should coordinate investigations with appropriate officials. In cases where criminal prosecutions, or civil or administrative actions are necessary, appropriate OIG staff should coordinate actions with prosecutors and other appropriate officials.</a:t>
          </a:r>
        </a:p>
      </dgm:t>
    </dgm:pt>
    <dgm:pt modelId="{7729BAB6-9EC2-42F9-A0C1-20433789EBD3}" type="parTrans" cxnId="{4F9CD8EC-D363-4EFD-B4C4-BEDE3350D931}">
      <dgm:prSet/>
      <dgm:spPr/>
      <dgm:t>
        <a:bodyPr/>
        <a:lstStyle/>
        <a:p>
          <a:endParaRPr lang="en-US"/>
        </a:p>
      </dgm:t>
    </dgm:pt>
    <dgm:pt modelId="{17E9236F-6002-4E4C-A5EB-3BF308063768}" type="sibTrans" cxnId="{4F9CD8EC-D363-4EFD-B4C4-BEDE3350D931}">
      <dgm:prSet/>
      <dgm:spPr/>
      <dgm:t>
        <a:bodyPr/>
        <a:lstStyle/>
        <a:p>
          <a:endParaRPr lang="en-US"/>
        </a:p>
      </dgm:t>
    </dgm:pt>
    <dgm:pt modelId="{74C6BD76-B2D9-4383-B315-DA109BBB17B4}" type="pres">
      <dgm:prSet presAssocID="{E2D6B413-14C8-46E4-BB1F-6088A3F87318}" presName="diagram" presStyleCnt="0">
        <dgm:presLayoutVars>
          <dgm:dir/>
          <dgm:resizeHandles val="exact"/>
        </dgm:presLayoutVars>
      </dgm:prSet>
      <dgm:spPr/>
    </dgm:pt>
    <dgm:pt modelId="{6EB329F8-7C46-4AE1-9CE1-8B5E5821DAEF}" type="pres">
      <dgm:prSet presAssocID="{A4A1F374-68C1-474F-BB9F-17FD0EBB264E}" presName="node" presStyleLbl="node1" presStyleIdx="0" presStyleCnt="4">
        <dgm:presLayoutVars>
          <dgm:bulletEnabled val="1"/>
        </dgm:presLayoutVars>
      </dgm:prSet>
      <dgm:spPr/>
    </dgm:pt>
    <dgm:pt modelId="{C090E320-E1A0-4A96-B9F8-FDE09A642280}" type="pres">
      <dgm:prSet presAssocID="{EED6FD97-F51A-4A1C-8965-3A53E7811A69}" presName="sibTrans" presStyleCnt="0"/>
      <dgm:spPr/>
    </dgm:pt>
    <dgm:pt modelId="{5398C6AA-F879-4342-9154-468D835E4AC8}" type="pres">
      <dgm:prSet presAssocID="{AE4C4955-4991-4FCE-B132-87E4D4CB9506}" presName="node" presStyleLbl="node1" presStyleIdx="1" presStyleCnt="4" custLinFactX="-10395" custLinFactY="18782" custLinFactNeighborX="-100000" custLinFactNeighborY="100000">
        <dgm:presLayoutVars>
          <dgm:bulletEnabled val="1"/>
        </dgm:presLayoutVars>
      </dgm:prSet>
      <dgm:spPr/>
    </dgm:pt>
    <dgm:pt modelId="{FAD5E1E6-AC59-4F48-99CD-84AB132670C5}" type="pres">
      <dgm:prSet presAssocID="{E5A46250-2BB7-4FDC-A781-AF3DE0FA90C7}" presName="sibTrans" presStyleCnt="0"/>
      <dgm:spPr/>
    </dgm:pt>
    <dgm:pt modelId="{D0F81B8B-D105-4228-8303-691145802904}" type="pres">
      <dgm:prSet presAssocID="{EE33BB25-C4E9-40AC-9875-9E73B846BA2A}" presName="node" presStyleLbl="node1" presStyleIdx="2" presStyleCnt="4" custLinFactX="8645" custLinFactY="-16848" custLinFactNeighborX="100000" custLinFactNeighborY="-100000">
        <dgm:presLayoutVars>
          <dgm:bulletEnabled val="1"/>
        </dgm:presLayoutVars>
      </dgm:prSet>
      <dgm:spPr/>
    </dgm:pt>
    <dgm:pt modelId="{32628131-80F7-4699-917A-7E0B9D4A32D5}" type="pres">
      <dgm:prSet presAssocID="{A883E743-E66C-49B3-96CC-BE6C8F8E5A4F}" presName="sibTrans" presStyleCnt="0"/>
      <dgm:spPr/>
    </dgm:pt>
    <dgm:pt modelId="{3F9383BB-18FC-4A15-9382-BD129062083B}" type="pres">
      <dgm:prSet presAssocID="{83188EA7-6AC0-49C5-8AEA-3F5D6A38B46A}" presName="node" presStyleLbl="node1" presStyleIdx="3" presStyleCnt="4" custLinFactNeighborX="-1393" custLinFactNeighborY="1161">
        <dgm:presLayoutVars>
          <dgm:bulletEnabled val="1"/>
        </dgm:presLayoutVars>
      </dgm:prSet>
      <dgm:spPr/>
    </dgm:pt>
  </dgm:ptLst>
  <dgm:cxnLst>
    <dgm:cxn modelId="{9973B044-4E02-4661-8634-7F5D7C78444A}" srcId="{E2D6B413-14C8-46E4-BB1F-6088A3F87318}" destId="{EE33BB25-C4E9-40AC-9875-9E73B846BA2A}" srcOrd="2" destOrd="0" parTransId="{371FB953-DE5D-4341-AD17-437AAE192CFF}" sibTransId="{A883E743-E66C-49B3-96CC-BE6C8F8E5A4F}"/>
    <dgm:cxn modelId="{58B7EF59-1B78-4EF5-8322-D7A1C6CCE469}" type="presOf" srcId="{E2D6B413-14C8-46E4-BB1F-6088A3F87318}" destId="{74C6BD76-B2D9-4383-B315-DA109BBB17B4}" srcOrd="0" destOrd="0" presId="urn:microsoft.com/office/officeart/2005/8/layout/default"/>
    <dgm:cxn modelId="{4F13B181-2B7B-4AD4-9510-0851354E8D66}" srcId="{E2D6B413-14C8-46E4-BB1F-6088A3F87318}" destId="{A4A1F374-68C1-474F-BB9F-17FD0EBB264E}" srcOrd="0" destOrd="0" parTransId="{14A07CBB-97F6-4C03-B8FB-6D3888856E0B}" sibTransId="{EED6FD97-F51A-4A1C-8965-3A53E7811A69}"/>
    <dgm:cxn modelId="{22807882-4171-46B1-B210-BDC1AEE7F96C}" type="presOf" srcId="{AE4C4955-4991-4FCE-B132-87E4D4CB9506}" destId="{5398C6AA-F879-4342-9154-468D835E4AC8}" srcOrd="0" destOrd="0" presId="urn:microsoft.com/office/officeart/2005/8/layout/default"/>
    <dgm:cxn modelId="{A93F5B9E-A472-436A-A775-2E2964A82729}" type="presOf" srcId="{83188EA7-6AC0-49C5-8AEA-3F5D6A38B46A}" destId="{3F9383BB-18FC-4A15-9382-BD129062083B}" srcOrd="0" destOrd="0" presId="urn:microsoft.com/office/officeart/2005/8/layout/default"/>
    <dgm:cxn modelId="{E84114E7-35F9-4797-8C08-9FCBC01A5C90}" srcId="{E2D6B413-14C8-46E4-BB1F-6088A3F87318}" destId="{AE4C4955-4991-4FCE-B132-87E4D4CB9506}" srcOrd="1" destOrd="0" parTransId="{1AB0FBC3-48D4-44BA-A063-E9A364FCA031}" sibTransId="{E5A46250-2BB7-4FDC-A781-AF3DE0FA90C7}"/>
    <dgm:cxn modelId="{4F9CD8EC-D363-4EFD-B4C4-BEDE3350D931}" srcId="{E2D6B413-14C8-46E4-BB1F-6088A3F87318}" destId="{83188EA7-6AC0-49C5-8AEA-3F5D6A38B46A}" srcOrd="3" destOrd="0" parTransId="{7729BAB6-9EC2-42F9-A0C1-20433789EBD3}" sibTransId="{17E9236F-6002-4E4C-A5EB-3BF308063768}"/>
    <dgm:cxn modelId="{B8383EF8-7C68-4B19-BEA3-A5DBE590646A}" type="presOf" srcId="{A4A1F374-68C1-474F-BB9F-17FD0EBB264E}" destId="{6EB329F8-7C46-4AE1-9CE1-8B5E5821DAEF}" srcOrd="0" destOrd="0" presId="urn:microsoft.com/office/officeart/2005/8/layout/default"/>
    <dgm:cxn modelId="{D71E33FE-1E1B-40E2-8750-BB8457C727C7}" type="presOf" srcId="{EE33BB25-C4E9-40AC-9875-9E73B846BA2A}" destId="{D0F81B8B-D105-4228-8303-691145802904}" srcOrd="0" destOrd="0" presId="urn:microsoft.com/office/officeart/2005/8/layout/default"/>
    <dgm:cxn modelId="{52EF7426-A4AC-4514-B616-925E7EC01752}" type="presParOf" srcId="{74C6BD76-B2D9-4383-B315-DA109BBB17B4}" destId="{6EB329F8-7C46-4AE1-9CE1-8B5E5821DAEF}" srcOrd="0" destOrd="0" presId="urn:microsoft.com/office/officeart/2005/8/layout/default"/>
    <dgm:cxn modelId="{6095526C-09BD-4D3E-B0D4-A713336F5D7E}" type="presParOf" srcId="{74C6BD76-B2D9-4383-B315-DA109BBB17B4}" destId="{C090E320-E1A0-4A96-B9F8-FDE09A642280}" srcOrd="1" destOrd="0" presId="urn:microsoft.com/office/officeart/2005/8/layout/default"/>
    <dgm:cxn modelId="{437F379C-2E5C-4883-AE70-E365F619BF85}" type="presParOf" srcId="{74C6BD76-B2D9-4383-B315-DA109BBB17B4}" destId="{5398C6AA-F879-4342-9154-468D835E4AC8}" srcOrd="2" destOrd="0" presId="urn:microsoft.com/office/officeart/2005/8/layout/default"/>
    <dgm:cxn modelId="{96081B1B-35F0-4D82-AFC3-44EC0AC2A6FE}" type="presParOf" srcId="{74C6BD76-B2D9-4383-B315-DA109BBB17B4}" destId="{FAD5E1E6-AC59-4F48-99CD-84AB132670C5}" srcOrd="3" destOrd="0" presId="urn:microsoft.com/office/officeart/2005/8/layout/default"/>
    <dgm:cxn modelId="{6ABC94C8-9F90-4159-87AF-CE7FC9DEC9D5}" type="presParOf" srcId="{74C6BD76-B2D9-4383-B315-DA109BBB17B4}" destId="{D0F81B8B-D105-4228-8303-691145802904}" srcOrd="4" destOrd="0" presId="urn:microsoft.com/office/officeart/2005/8/layout/default"/>
    <dgm:cxn modelId="{73C6B338-5BDF-4083-9928-318A51021EC8}" type="presParOf" srcId="{74C6BD76-B2D9-4383-B315-DA109BBB17B4}" destId="{32628131-80F7-4699-917A-7E0B9D4A32D5}" srcOrd="5" destOrd="0" presId="urn:microsoft.com/office/officeart/2005/8/layout/default"/>
    <dgm:cxn modelId="{CEBBA9F5-70B1-47F7-A7B1-33F2485582CC}" type="presParOf" srcId="{74C6BD76-B2D9-4383-B315-DA109BBB17B4}" destId="{3F9383BB-18FC-4A15-9382-BD129062083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F1A8DE-BA31-4610-A9AA-87CE1D57D09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AFFC51BC-E601-44A9-8697-D30FB7BDEAEE}">
      <dgm:prSet/>
      <dgm:spPr/>
      <dgm:t>
        <a:bodyPr/>
        <a:lstStyle/>
        <a:p>
          <a:pPr>
            <a:lnSpc>
              <a:spcPct val="100000"/>
            </a:lnSpc>
          </a:pPr>
          <a:r>
            <a:rPr lang="en-US" dirty="0">
              <a:latin typeface="Georgia" panose="02040502050405020303" pitchFamily="18" charset="0"/>
            </a:rPr>
            <a:t>Effective planning provides the basis to clearly identify the issues to be addressed before the investigation starts and includes preparing a written investigative plan setting forth the investigation’s objectives and specific steps to be performed.</a:t>
          </a:r>
        </a:p>
      </dgm:t>
    </dgm:pt>
    <dgm:pt modelId="{EDA16B58-FCE5-418E-A3A4-F12543B4818A}" type="parTrans" cxnId="{499F80C3-AE2E-4854-923E-E16E94C026DB}">
      <dgm:prSet/>
      <dgm:spPr/>
      <dgm:t>
        <a:bodyPr/>
        <a:lstStyle/>
        <a:p>
          <a:endParaRPr lang="en-US"/>
        </a:p>
      </dgm:t>
    </dgm:pt>
    <dgm:pt modelId="{E153901A-BCE4-4BCE-BA1F-CC821EC25161}" type="sibTrans" cxnId="{499F80C3-AE2E-4854-923E-E16E94C026DB}">
      <dgm:prSet/>
      <dgm:spPr/>
      <dgm:t>
        <a:bodyPr/>
        <a:lstStyle/>
        <a:p>
          <a:endParaRPr lang="en-US"/>
        </a:p>
      </dgm:t>
    </dgm:pt>
    <dgm:pt modelId="{1C6AD4CE-FE2A-462B-B1DB-589A4C044189}">
      <dgm:prSet/>
      <dgm:spPr/>
      <dgm:t>
        <a:bodyPr/>
        <a:lstStyle/>
        <a:p>
          <a:pPr>
            <a:lnSpc>
              <a:spcPct val="100000"/>
            </a:lnSpc>
          </a:pPr>
          <a:r>
            <a:rPr lang="en-US" dirty="0">
              <a:latin typeface="Georgia" panose="02040502050405020303" pitchFamily="18" charset="0"/>
            </a:rPr>
            <a:t>An investigative plan should anticipate time restraints that may apply to a given assignment or the investigation as a whole. </a:t>
          </a:r>
        </a:p>
      </dgm:t>
    </dgm:pt>
    <dgm:pt modelId="{962F2FB8-6B02-4DED-856F-E3072D4CE8A4}" type="parTrans" cxnId="{7823CCD8-3261-4DD2-9AAA-DA37D5BC3138}">
      <dgm:prSet/>
      <dgm:spPr/>
      <dgm:t>
        <a:bodyPr/>
        <a:lstStyle/>
        <a:p>
          <a:endParaRPr lang="en-US"/>
        </a:p>
      </dgm:t>
    </dgm:pt>
    <dgm:pt modelId="{BD180488-0FB7-4590-8D4E-4AF86EB2C427}" type="sibTrans" cxnId="{7823CCD8-3261-4DD2-9AAA-DA37D5BC3138}">
      <dgm:prSet/>
      <dgm:spPr/>
      <dgm:t>
        <a:bodyPr/>
        <a:lstStyle/>
        <a:p>
          <a:endParaRPr lang="en-US"/>
        </a:p>
      </dgm:t>
    </dgm:pt>
    <dgm:pt modelId="{8539D0E3-6D6D-46ED-8223-28E92A308BF0}">
      <dgm:prSet/>
      <dgm:spPr/>
      <dgm:t>
        <a:bodyPr/>
        <a:lstStyle/>
        <a:p>
          <a:pPr>
            <a:lnSpc>
              <a:spcPct val="100000"/>
            </a:lnSpc>
          </a:pPr>
          <a:r>
            <a:rPr lang="en-US" dirty="0">
              <a:latin typeface="Georgia" panose="02040502050405020303" pitchFamily="18" charset="0"/>
            </a:rPr>
            <a:t>The investigative plan is subject to revision to address new information as the investigation continues. The OIG should ensure that any changes to the investigative plan are authorized by appropriate supervisory personnel and documented.</a:t>
          </a:r>
        </a:p>
      </dgm:t>
    </dgm:pt>
    <dgm:pt modelId="{F0B1B759-C510-4359-93EB-B50CB6363AA1}" type="parTrans" cxnId="{224F3AD5-5607-4E6D-9196-555C50F7730B}">
      <dgm:prSet/>
      <dgm:spPr/>
      <dgm:t>
        <a:bodyPr/>
        <a:lstStyle/>
        <a:p>
          <a:endParaRPr lang="en-US"/>
        </a:p>
      </dgm:t>
    </dgm:pt>
    <dgm:pt modelId="{0E64606B-11C5-490E-8E60-916CF266B90C}" type="sibTrans" cxnId="{224F3AD5-5607-4E6D-9196-555C50F7730B}">
      <dgm:prSet/>
      <dgm:spPr/>
      <dgm:t>
        <a:bodyPr/>
        <a:lstStyle/>
        <a:p>
          <a:endParaRPr lang="en-US"/>
        </a:p>
      </dgm:t>
    </dgm:pt>
    <dgm:pt modelId="{FC4C59DC-4912-4318-A5E7-59B3E1DDF6FA}" type="pres">
      <dgm:prSet presAssocID="{A9F1A8DE-BA31-4610-A9AA-87CE1D57D09F}" presName="root" presStyleCnt="0">
        <dgm:presLayoutVars>
          <dgm:dir/>
          <dgm:resizeHandles val="exact"/>
        </dgm:presLayoutVars>
      </dgm:prSet>
      <dgm:spPr/>
    </dgm:pt>
    <dgm:pt modelId="{62C92C8A-4896-4185-AB6B-5489823942A4}" type="pres">
      <dgm:prSet presAssocID="{AFFC51BC-E601-44A9-8697-D30FB7BDEAEE}" presName="compNode" presStyleCnt="0"/>
      <dgm:spPr/>
    </dgm:pt>
    <dgm:pt modelId="{13A7E5E3-93A4-4D04-BC49-2697B56C21E1}" type="pres">
      <dgm:prSet presAssocID="{AFFC51BC-E601-44A9-8697-D30FB7BDEAEE}" presName="bgRect" presStyleLbl="bgShp" presStyleIdx="0" presStyleCnt="3"/>
      <dgm:spPr/>
    </dgm:pt>
    <dgm:pt modelId="{9AF0EC3A-FFA5-494E-A5E0-5FB426F14927}" type="pres">
      <dgm:prSet presAssocID="{AFFC51BC-E601-44A9-8697-D30FB7BDEA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CA602BDB-456E-4635-8726-4A75AC9968D3}" type="pres">
      <dgm:prSet presAssocID="{AFFC51BC-E601-44A9-8697-D30FB7BDEAEE}" presName="spaceRect" presStyleCnt="0"/>
      <dgm:spPr/>
    </dgm:pt>
    <dgm:pt modelId="{3AA6A43E-DA8F-4CAE-8A52-202E3627748A}" type="pres">
      <dgm:prSet presAssocID="{AFFC51BC-E601-44A9-8697-D30FB7BDEAEE}" presName="parTx" presStyleLbl="revTx" presStyleIdx="0" presStyleCnt="3">
        <dgm:presLayoutVars>
          <dgm:chMax val="0"/>
          <dgm:chPref val="0"/>
        </dgm:presLayoutVars>
      </dgm:prSet>
      <dgm:spPr/>
    </dgm:pt>
    <dgm:pt modelId="{C8C79FB7-452E-45D3-8E16-EA634B43DC34}" type="pres">
      <dgm:prSet presAssocID="{E153901A-BCE4-4BCE-BA1F-CC821EC25161}" presName="sibTrans" presStyleCnt="0"/>
      <dgm:spPr/>
    </dgm:pt>
    <dgm:pt modelId="{9AEDCD57-9C47-42FE-8B17-19BD94565369}" type="pres">
      <dgm:prSet presAssocID="{1C6AD4CE-FE2A-462B-B1DB-589A4C044189}" presName="compNode" presStyleCnt="0"/>
      <dgm:spPr/>
    </dgm:pt>
    <dgm:pt modelId="{723272DF-2F55-4FFC-97E6-8ACA80B07FA3}" type="pres">
      <dgm:prSet presAssocID="{1C6AD4CE-FE2A-462B-B1DB-589A4C044189}" presName="bgRect" presStyleLbl="bgShp" presStyleIdx="1" presStyleCnt="3"/>
      <dgm:spPr/>
    </dgm:pt>
    <dgm:pt modelId="{68C4C3A2-E02C-4326-B7C4-C797B71A5F01}" type="pres">
      <dgm:prSet presAssocID="{1C6AD4CE-FE2A-462B-B1DB-589A4C0441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4D39C853-7165-48BD-AE3C-9A29806766A3}" type="pres">
      <dgm:prSet presAssocID="{1C6AD4CE-FE2A-462B-B1DB-589A4C044189}" presName="spaceRect" presStyleCnt="0"/>
      <dgm:spPr/>
    </dgm:pt>
    <dgm:pt modelId="{93A9FCE1-4312-404D-B9D9-78BF15774813}" type="pres">
      <dgm:prSet presAssocID="{1C6AD4CE-FE2A-462B-B1DB-589A4C044189}" presName="parTx" presStyleLbl="revTx" presStyleIdx="1" presStyleCnt="3">
        <dgm:presLayoutVars>
          <dgm:chMax val="0"/>
          <dgm:chPref val="0"/>
        </dgm:presLayoutVars>
      </dgm:prSet>
      <dgm:spPr/>
    </dgm:pt>
    <dgm:pt modelId="{F7658578-8086-46BA-9966-F2639E5A4115}" type="pres">
      <dgm:prSet presAssocID="{BD180488-0FB7-4590-8D4E-4AF86EB2C427}" presName="sibTrans" presStyleCnt="0"/>
      <dgm:spPr/>
    </dgm:pt>
    <dgm:pt modelId="{52EA1710-778C-44AA-83F8-7CD744296408}" type="pres">
      <dgm:prSet presAssocID="{8539D0E3-6D6D-46ED-8223-28E92A308BF0}" presName="compNode" presStyleCnt="0"/>
      <dgm:spPr/>
    </dgm:pt>
    <dgm:pt modelId="{3D111540-21D8-4345-A890-CFF9ABC03874}" type="pres">
      <dgm:prSet presAssocID="{8539D0E3-6D6D-46ED-8223-28E92A308BF0}" presName="bgRect" presStyleLbl="bgShp" presStyleIdx="2" presStyleCnt="3"/>
      <dgm:spPr/>
    </dgm:pt>
    <dgm:pt modelId="{F5AAB5EE-7C21-49FE-AB2C-96AB0BE45120}" type="pres">
      <dgm:prSet presAssocID="{8539D0E3-6D6D-46ED-8223-28E92A308B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261B767E-BA89-49FC-A535-877651A31A1D}" type="pres">
      <dgm:prSet presAssocID="{8539D0E3-6D6D-46ED-8223-28E92A308BF0}" presName="spaceRect" presStyleCnt="0"/>
      <dgm:spPr/>
    </dgm:pt>
    <dgm:pt modelId="{62DB7149-5469-48CF-AC12-03A39C02D913}" type="pres">
      <dgm:prSet presAssocID="{8539D0E3-6D6D-46ED-8223-28E92A308BF0}" presName="parTx" presStyleLbl="revTx" presStyleIdx="2" presStyleCnt="3">
        <dgm:presLayoutVars>
          <dgm:chMax val="0"/>
          <dgm:chPref val="0"/>
        </dgm:presLayoutVars>
      </dgm:prSet>
      <dgm:spPr/>
    </dgm:pt>
  </dgm:ptLst>
  <dgm:cxnLst>
    <dgm:cxn modelId="{DAA5F932-8BC4-4389-8345-256C1D1477FD}" type="presOf" srcId="{8539D0E3-6D6D-46ED-8223-28E92A308BF0}" destId="{62DB7149-5469-48CF-AC12-03A39C02D913}" srcOrd="0" destOrd="0" presId="urn:microsoft.com/office/officeart/2018/2/layout/IconVerticalSolidList"/>
    <dgm:cxn modelId="{6BE64C95-3ACD-4C19-9A1B-BE4734E35D37}" type="presOf" srcId="{A9F1A8DE-BA31-4610-A9AA-87CE1D57D09F}" destId="{FC4C59DC-4912-4318-A5E7-59B3E1DDF6FA}" srcOrd="0" destOrd="0" presId="urn:microsoft.com/office/officeart/2018/2/layout/IconVerticalSolidList"/>
    <dgm:cxn modelId="{499F80C3-AE2E-4854-923E-E16E94C026DB}" srcId="{A9F1A8DE-BA31-4610-A9AA-87CE1D57D09F}" destId="{AFFC51BC-E601-44A9-8697-D30FB7BDEAEE}" srcOrd="0" destOrd="0" parTransId="{EDA16B58-FCE5-418E-A3A4-F12543B4818A}" sibTransId="{E153901A-BCE4-4BCE-BA1F-CC821EC25161}"/>
    <dgm:cxn modelId="{224F3AD5-5607-4E6D-9196-555C50F7730B}" srcId="{A9F1A8DE-BA31-4610-A9AA-87CE1D57D09F}" destId="{8539D0E3-6D6D-46ED-8223-28E92A308BF0}" srcOrd="2" destOrd="0" parTransId="{F0B1B759-C510-4359-93EB-B50CB6363AA1}" sibTransId="{0E64606B-11C5-490E-8E60-916CF266B90C}"/>
    <dgm:cxn modelId="{7823CCD8-3261-4DD2-9AAA-DA37D5BC3138}" srcId="{A9F1A8DE-BA31-4610-A9AA-87CE1D57D09F}" destId="{1C6AD4CE-FE2A-462B-B1DB-589A4C044189}" srcOrd="1" destOrd="0" parTransId="{962F2FB8-6B02-4DED-856F-E3072D4CE8A4}" sibTransId="{BD180488-0FB7-4590-8D4E-4AF86EB2C427}"/>
    <dgm:cxn modelId="{7843D5E0-1FA7-4EA6-B00E-66B74B28384C}" type="presOf" srcId="{1C6AD4CE-FE2A-462B-B1DB-589A4C044189}" destId="{93A9FCE1-4312-404D-B9D9-78BF15774813}" srcOrd="0" destOrd="0" presId="urn:microsoft.com/office/officeart/2018/2/layout/IconVerticalSolidList"/>
    <dgm:cxn modelId="{9E53BFEE-C378-40BC-8631-98167811686B}" type="presOf" srcId="{AFFC51BC-E601-44A9-8697-D30FB7BDEAEE}" destId="{3AA6A43E-DA8F-4CAE-8A52-202E3627748A}" srcOrd="0" destOrd="0" presId="urn:microsoft.com/office/officeart/2018/2/layout/IconVerticalSolidList"/>
    <dgm:cxn modelId="{93B68D24-340E-40A4-9504-736B487F6D3B}" type="presParOf" srcId="{FC4C59DC-4912-4318-A5E7-59B3E1DDF6FA}" destId="{62C92C8A-4896-4185-AB6B-5489823942A4}" srcOrd="0" destOrd="0" presId="urn:microsoft.com/office/officeart/2018/2/layout/IconVerticalSolidList"/>
    <dgm:cxn modelId="{4E7E2A68-46C8-40B6-85E2-807469ED951D}" type="presParOf" srcId="{62C92C8A-4896-4185-AB6B-5489823942A4}" destId="{13A7E5E3-93A4-4D04-BC49-2697B56C21E1}" srcOrd="0" destOrd="0" presId="urn:microsoft.com/office/officeart/2018/2/layout/IconVerticalSolidList"/>
    <dgm:cxn modelId="{615CEE15-05DF-403C-BD40-42EDB7EE673D}" type="presParOf" srcId="{62C92C8A-4896-4185-AB6B-5489823942A4}" destId="{9AF0EC3A-FFA5-494E-A5E0-5FB426F14927}" srcOrd="1" destOrd="0" presId="urn:microsoft.com/office/officeart/2018/2/layout/IconVerticalSolidList"/>
    <dgm:cxn modelId="{D3FAA265-C6B0-41B1-B5C8-612E094F0A2B}" type="presParOf" srcId="{62C92C8A-4896-4185-AB6B-5489823942A4}" destId="{CA602BDB-456E-4635-8726-4A75AC9968D3}" srcOrd="2" destOrd="0" presId="urn:microsoft.com/office/officeart/2018/2/layout/IconVerticalSolidList"/>
    <dgm:cxn modelId="{8D1929CF-35D7-4178-BA6D-1409C327D7DA}" type="presParOf" srcId="{62C92C8A-4896-4185-AB6B-5489823942A4}" destId="{3AA6A43E-DA8F-4CAE-8A52-202E3627748A}" srcOrd="3" destOrd="0" presId="urn:microsoft.com/office/officeart/2018/2/layout/IconVerticalSolidList"/>
    <dgm:cxn modelId="{0F8F7AAB-F9F1-46C0-9A8F-41FD3CDCA74C}" type="presParOf" srcId="{FC4C59DC-4912-4318-A5E7-59B3E1DDF6FA}" destId="{C8C79FB7-452E-45D3-8E16-EA634B43DC34}" srcOrd="1" destOrd="0" presId="urn:microsoft.com/office/officeart/2018/2/layout/IconVerticalSolidList"/>
    <dgm:cxn modelId="{3920EEEB-FD1E-4B74-8BF0-C61E8566DFA9}" type="presParOf" srcId="{FC4C59DC-4912-4318-A5E7-59B3E1DDF6FA}" destId="{9AEDCD57-9C47-42FE-8B17-19BD94565369}" srcOrd="2" destOrd="0" presId="urn:microsoft.com/office/officeart/2018/2/layout/IconVerticalSolidList"/>
    <dgm:cxn modelId="{86DCAC74-899A-4794-9566-4CDA0B737742}" type="presParOf" srcId="{9AEDCD57-9C47-42FE-8B17-19BD94565369}" destId="{723272DF-2F55-4FFC-97E6-8ACA80B07FA3}" srcOrd="0" destOrd="0" presId="urn:microsoft.com/office/officeart/2018/2/layout/IconVerticalSolidList"/>
    <dgm:cxn modelId="{1235B537-660D-4A46-A5AD-EB1EE6BF450D}" type="presParOf" srcId="{9AEDCD57-9C47-42FE-8B17-19BD94565369}" destId="{68C4C3A2-E02C-4326-B7C4-C797B71A5F01}" srcOrd="1" destOrd="0" presId="urn:microsoft.com/office/officeart/2018/2/layout/IconVerticalSolidList"/>
    <dgm:cxn modelId="{4DFCD830-510C-494A-8DB9-95833A0C4601}" type="presParOf" srcId="{9AEDCD57-9C47-42FE-8B17-19BD94565369}" destId="{4D39C853-7165-48BD-AE3C-9A29806766A3}" srcOrd="2" destOrd="0" presId="urn:microsoft.com/office/officeart/2018/2/layout/IconVerticalSolidList"/>
    <dgm:cxn modelId="{00994759-9252-4398-958B-F70541BD42CB}" type="presParOf" srcId="{9AEDCD57-9C47-42FE-8B17-19BD94565369}" destId="{93A9FCE1-4312-404D-B9D9-78BF15774813}" srcOrd="3" destOrd="0" presId="urn:microsoft.com/office/officeart/2018/2/layout/IconVerticalSolidList"/>
    <dgm:cxn modelId="{B05315BC-3E99-48B1-907E-0F860885810A}" type="presParOf" srcId="{FC4C59DC-4912-4318-A5E7-59B3E1DDF6FA}" destId="{F7658578-8086-46BA-9966-F2639E5A4115}" srcOrd="3" destOrd="0" presId="urn:microsoft.com/office/officeart/2018/2/layout/IconVerticalSolidList"/>
    <dgm:cxn modelId="{1784F232-22F3-4987-8DC8-84C19252511B}" type="presParOf" srcId="{FC4C59DC-4912-4318-A5E7-59B3E1DDF6FA}" destId="{52EA1710-778C-44AA-83F8-7CD744296408}" srcOrd="4" destOrd="0" presId="urn:microsoft.com/office/officeart/2018/2/layout/IconVerticalSolidList"/>
    <dgm:cxn modelId="{91B44315-21A6-4A16-8E7C-0BDDB90CC2B0}" type="presParOf" srcId="{52EA1710-778C-44AA-83F8-7CD744296408}" destId="{3D111540-21D8-4345-A890-CFF9ABC03874}" srcOrd="0" destOrd="0" presId="urn:microsoft.com/office/officeart/2018/2/layout/IconVerticalSolidList"/>
    <dgm:cxn modelId="{AF2BB648-E440-4C7A-BA7A-29AB067C20A7}" type="presParOf" srcId="{52EA1710-778C-44AA-83F8-7CD744296408}" destId="{F5AAB5EE-7C21-49FE-AB2C-96AB0BE45120}" srcOrd="1" destOrd="0" presId="urn:microsoft.com/office/officeart/2018/2/layout/IconVerticalSolidList"/>
    <dgm:cxn modelId="{590BE615-9BBE-4E17-BB4F-1DB1D71859F3}" type="presParOf" srcId="{52EA1710-778C-44AA-83F8-7CD744296408}" destId="{261B767E-BA89-49FC-A535-877651A31A1D}" srcOrd="2" destOrd="0" presId="urn:microsoft.com/office/officeart/2018/2/layout/IconVerticalSolidList"/>
    <dgm:cxn modelId="{320468F3-B761-4937-9591-528780DF3F6A}" type="presParOf" srcId="{52EA1710-778C-44AA-83F8-7CD744296408}" destId="{62DB7149-5469-48CF-AC12-03A39C02D9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814C17D-C84D-453D-B502-2AE25638E50F}" type="doc">
      <dgm:prSet loTypeId="urn:microsoft.com/office/officeart/2018/2/layout/IconLabelDescriptionList" loCatId="icon" qsTypeId="urn:microsoft.com/office/officeart/2005/8/quickstyle/simple1" qsCatId="simple" csTypeId="urn:microsoft.com/office/officeart/2005/8/colors/colorful3" csCatId="colorful" phldr="1"/>
      <dgm:spPr/>
      <dgm:t>
        <a:bodyPr/>
        <a:lstStyle/>
        <a:p>
          <a:endParaRPr lang="en-US"/>
        </a:p>
      </dgm:t>
    </dgm:pt>
    <dgm:pt modelId="{709D2139-3123-4339-B037-03CEB4D90509}">
      <dgm:prSet/>
      <dgm:spPr/>
      <dgm:t>
        <a:bodyPr/>
        <a:lstStyle/>
        <a:p>
          <a:pPr algn="ctr">
            <a:lnSpc>
              <a:spcPct val="100000"/>
            </a:lnSpc>
            <a:defRPr b="1"/>
          </a:pPr>
          <a:r>
            <a:rPr lang="en-US" dirty="0">
              <a:latin typeface="Georgia" panose="02040502050405020303" pitchFamily="18" charset="0"/>
            </a:rPr>
            <a:t>Evidence</a:t>
          </a:r>
        </a:p>
      </dgm:t>
    </dgm:pt>
    <dgm:pt modelId="{FE703FEB-A136-4FAC-923F-093BDC66BC22}" type="parTrans" cxnId="{3F2ACB1D-FC2A-42BA-9A50-38565BF2C75E}">
      <dgm:prSet/>
      <dgm:spPr/>
      <dgm:t>
        <a:bodyPr/>
        <a:lstStyle/>
        <a:p>
          <a:endParaRPr lang="en-US"/>
        </a:p>
      </dgm:t>
    </dgm:pt>
    <dgm:pt modelId="{B3A14C31-4D87-42E8-BF80-6ECA9078E2E6}" type="sibTrans" cxnId="{3F2ACB1D-FC2A-42BA-9A50-38565BF2C75E}">
      <dgm:prSet/>
      <dgm:spPr/>
      <dgm:t>
        <a:bodyPr/>
        <a:lstStyle/>
        <a:p>
          <a:endParaRPr lang="en-US"/>
        </a:p>
      </dgm:t>
    </dgm:pt>
    <dgm:pt modelId="{8DDE33B9-F0B5-4237-8F5E-CE16A5DF7412}">
      <dgm:prSet/>
      <dgm:spPr/>
      <dgm:t>
        <a:bodyPr/>
        <a:lstStyle/>
        <a:p>
          <a:pPr>
            <a:lnSpc>
              <a:spcPct val="100000"/>
            </a:lnSpc>
            <a:buFont typeface="Arial" panose="020B0604020202020204" pitchFamily="34" charset="0"/>
            <a:buChar char="•"/>
          </a:pPr>
          <a:r>
            <a:rPr lang="en-US" dirty="0">
              <a:latin typeface="Georgia" panose="02040502050405020303" pitchFamily="18" charset="0"/>
            </a:rPr>
            <a:t>Evidence is appropriate if it is relevant, valid, and reliable. </a:t>
          </a:r>
        </a:p>
      </dgm:t>
    </dgm:pt>
    <dgm:pt modelId="{1206F4DE-6C14-4C16-B908-FE9E704022B5}" type="parTrans" cxnId="{BD35077B-ACE4-4621-9522-D91E741AEFB4}">
      <dgm:prSet/>
      <dgm:spPr/>
      <dgm:t>
        <a:bodyPr/>
        <a:lstStyle/>
        <a:p>
          <a:endParaRPr lang="en-US"/>
        </a:p>
      </dgm:t>
    </dgm:pt>
    <dgm:pt modelId="{25A88332-D6C5-4215-809B-CB6CF72E1404}" type="sibTrans" cxnId="{BD35077B-ACE4-4621-9522-D91E741AEFB4}">
      <dgm:prSet/>
      <dgm:spPr/>
      <dgm:t>
        <a:bodyPr/>
        <a:lstStyle/>
        <a:p>
          <a:endParaRPr lang="en-US"/>
        </a:p>
      </dgm:t>
    </dgm:pt>
    <dgm:pt modelId="{7259A2D7-B02A-494F-836F-9A827393E8E6}">
      <dgm:prSet/>
      <dgm:spPr/>
      <dgm:t>
        <a:bodyPr/>
        <a:lstStyle/>
        <a:p>
          <a:pPr>
            <a:lnSpc>
              <a:spcPct val="100000"/>
            </a:lnSpc>
            <a:buFont typeface="Arial" panose="020B0604020202020204" pitchFamily="34" charset="0"/>
            <a:buNone/>
          </a:pPr>
          <a:r>
            <a:rPr lang="en-US" dirty="0">
              <a:latin typeface="Georgia" panose="02040502050405020303" pitchFamily="18" charset="0"/>
            </a:rPr>
            <a:t>Exculpatory evidence </a:t>
          </a:r>
        </a:p>
      </dgm:t>
    </dgm:pt>
    <dgm:pt modelId="{8FBD46BA-86CC-4B41-B4D8-C9BFB2D025E2}" type="parTrans" cxnId="{4B84B24F-5E13-4F14-BB3B-C12AF6A44DF7}">
      <dgm:prSet/>
      <dgm:spPr/>
      <dgm:t>
        <a:bodyPr/>
        <a:lstStyle/>
        <a:p>
          <a:endParaRPr lang="en-US"/>
        </a:p>
      </dgm:t>
    </dgm:pt>
    <dgm:pt modelId="{87FA020F-7583-4BA0-8933-4324546177D3}" type="sibTrans" cxnId="{4B84B24F-5E13-4F14-BB3B-C12AF6A44DF7}">
      <dgm:prSet/>
      <dgm:spPr/>
      <dgm:t>
        <a:bodyPr/>
        <a:lstStyle/>
        <a:p>
          <a:endParaRPr lang="en-US"/>
        </a:p>
      </dgm:t>
    </dgm:pt>
    <dgm:pt modelId="{8032707D-8776-4FE0-A49D-8590DDBC55FF}">
      <dgm:prSet/>
      <dgm:spPr/>
      <dgm:t>
        <a:bodyPr/>
        <a:lstStyle/>
        <a:p>
          <a:pPr algn="ctr">
            <a:lnSpc>
              <a:spcPct val="100000"/>
            </a:lnSpc>
            <a:defRPr b="1"/>
          </a:pPr>
          <a:r>
            <a:rPr lang="en-US" dirty="0">
              <a:latin typeface="Georgia" panose="02040502050405020303" pitchFamily="18" charset="0"/>
            </a:rPr>
            <a:t>Timeliness</a:t>
          </a:r>
        </a:p>
      </dgm:t>
    </dgm:pt>
    <dgm:pt modelId="{FAD21472-FD43-4DB1-B51F-11336E8502CA}" type="parTrans" cxnId="{7379EB3D-628A-4749-A2C2-B7B8B7596187}">
      <dgm:prSet/>
      <dgm:spPr/>
      <dgm:t>
        <a:bodyPr/>
        <a:lstStyle/>
        <a:p>
          <a:endParaRPr lang="en-US"/>
        </a:p>
      </dgm:t>
    </dgm:pt>
    <dgm:pt modelId="{FD84C51E-CD50-4E41-BB59-5518F54AAFCA}" type="sibTrans" cxnId="{7379EB3D-628A-4749-A2C2-B7B8B7596187}">
      <dgm:prSet/>
      <dgm:spPr/>
      <dgm:t>
        <a:bodyPr/>
        <a:lstStyle/>
        <a:p>
          <a:endParaRPr lang="en-US"/>
        </a:p>
      </dgm:t>
    </dgm:pt>
    <dgm:pt modelId="{279DDCF8-2453-4F29-B408-41864F4A9E2C}">
      <dgm:prSet/>
      <dgm:spPr/>
      <dgm:t>
        <a:bodyPr/>
        <a:lstStyle/>
        <a:p>
          <a:pPr>
            <a:lnSpc>
              <a:spcPct val="100000"/>
            </a:lnSpc>
            <a:buFont typeface="+mj-lt"/>
            <a:buAutoNum type="arabicPeriod"/>
          </a:pPr>
          <a:r>
            <a:rPr lang="en-US" dirty="0">
              <a:latin typeface="Georgia" panose="02040502050405020303" pitchFamily="18" charset="0"/>
            </a:rPr>
            <a:t>Timeliness increases the value of investigations</a:t>
          </a:r>
        </a:p>
      </dgm:t>
    </dgm:pt>
    <dgm:pt modelId="{B713EAD3-9439-4996-ACF2-EC96F1A6A686}" type="parTrans" cxnId="{500FDCBE-E18F-4647-8666-8249C58743F4}">
      <dgm:prSet/>
      <dgm:spPr/>
      <dgm:t>
        <a:bodyPr/>
        <a:lstStyle/>
        <a:p>
          <a:endParaRPr lang="en-US"/>
        </a:p>
      </dgm:t>
    </dgm:pt>
    <dgm:pt modelId="{CADE0EA3-A0E3-4D04-BBDB-C43569CDB090}" type="sibTrans" cxnId="{500FDCBE-E18F-4647-8666-8249C58743F4}">
      <dgm:prSet/>
      <dgm:spPr/>
      <dgm:t>
        <a:bodyPr/>
        <a:lstStyle/>
        <a:p>
          <a:endParaRPr lang="en-US"/>
        </a:p>
      </dgm:t>
    </dgm:pt>
    <dgm:pt modelId="{C3D27215-5745-40DE-B109-DD811631294F}">
      <dgm:prSet/>
      <dgm:spPr/>
      <dgm:t>
        <a:bodyPr/>
        <a:lstStyle/>
        <a:p>
          <a:pPr>
            <a:lnSpc>
              <a:spcPct val="100000"/>
            </a:lnSpc>
            <a:buNone/>
          </a:pPr>
          <a:r>
            <a:rPr lang="en-US" dirty="0">
              <a:latin typeface="Georgia" panose="02040502050405020303" pitchFamily="18" charset="0"/>
            </a:rPr>
            <a:t>Investigations should be conducted and documented in a timely manner</a:t>
          </a:r>
        </a:p>
      </dgm:t>
    </dgm:pt>
    <dgm:pt modelId="{8CFD01D2-3850-4A47-9214-0A646A24064B}" type="parTrans" cxnId="{56C5EB74-3381-4A0A-AE4B-686D69B49897}">
      <dgm:prSet/>
      <dgm:spPr/>
      <dgm:t>
        <a:bodyPr/>
        <a:lstStyle/>
        <a:p>
          <a:endParaRPr lang="en-US"/>
        </a:p>
      </dgm:t>
    </dgm:pt>
    <dgm:pt modelId="{B66CB914-26E1-4E29-8E1C-5A9BE4B68EBD}" type="sibTrans" cxnId="{56C5EB74-3381-4A0A-AE4B-686D69B49897}">
      <dgm:prSet/>
      <dgm:spPr/>
      <dgm:t>
        <a:bodyPr/>
        <a:lstStyle/>
        <a:p>
          <a:endParaRPr lang="en-US"/>
        </a:p>
      </dgm:t>
    </dgm:pt>
    <dgm:pt modelId="{988AF6F6-F71B-4057-95CC-92856EF0DE8F}">
      <dgm:prSet/>
      <dgm:spPr/>
      <dgm:t>
        <a:bodyPr/>
        <a:lstStyle/>
        <a:p>
          <a:pPr>
            <a:lnSpc>
              <a:spcPct val="100000"/>
            </a:lnSpc>
            <a:buNone/>
          </a:pPr>
          <a:r>
            <a:rPr lang="en-US" dirty="0">
              <a:latin typeface="Georgia" panose="02040502050405020303" pitchFamily="18" charset="0"/>
            </a:rPr>
            <a:t>At the outset of an investigation, timeliness should be one factor considered in an investigative plan </a:t>
          </a:r>
        </a:p>
      </dgm:t>
    </dgm:pt>
    <dgm:pt modelId="{D1A62784-F629-443E-8DC0-DB665C1A857A}" type="parTrans" cxnId="{19B24C32-A7D4-4A4A-BCA0-6FA4E98BE5E0}">
      <dgm:prSet/>
      <dgm:spPr/>
      <dgm:t>
        <a:bodyPr/>
        <a:lstStyle/>
        <a:p>
          <a:endParaRPr lang="en-US"/>
        </a:p>
      </dgm:t>
    </dgm:pt>
    <dgm:pt modelId="{B2984323-4C0F-4BA7-9722-056FC5E20058}" type="sibTrans" cxnId="{19B24C32-A7D4-4A4A-BCA0-6FA4E98BE5E0}">
      <dgm:prSet/>
      <dgm:spPr/>
      <dgm:t>
        <a:bodyPr/>
        <a:lstStyle/>
        <a:p>
          <a:endParaRPr lang="en-US"/>
        </a:p>
      </dgm:t>
    </dgm:pt>
    <dgm:pt modelId="{5489B4B3-7F06-4AB8-9F53-0ABE44AD448F}" type="pres">
      <dgm:prSet presAssocID="{F814C17D-C84D-453D-B502-2AE25638E50F}" presName="root" presStyleCnt="0">
        <dgm:presLayoutVars>
          <dgm:dir/>
          <dgm:resizeHandles val="exact"/>
        </dgm:presLayoutVars>
      </dgm:prSet>
      <dgm:spPr/>
    </dgm:pt>
    <dgm:pt modelId="{7DA6F026-ACA8-4A71-8534-647469DD7ADC}" type="pres">
      <dgm:prSet presAssocID="{709D2139-3123-4339-B037-03CEB4D90509}" presName="compNode" presStyleCnt="0"/>
      <dgm:spPr/>
    </dgm:pt>
    <dgm:pt modelId="{D5822C26-8B7B-401E-A8A6-CBC3C2D46081}" type="pres">
      <dgm:prSet presAssocID="{709D2139-3123-4339-B037-03CEB4D90509}" presName="iconRect" presStyleLbl="node1" presStyleIdx="0" presStyleCnt="2" custLinFactNeighborX="97799" custLinFactNeighborY="-11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CC16C623-03AC-4B92-AAB7-F38D083D1DA9}" type="pres">
      <dgm:prSet presAssocID="{709D2139-3123-4339-B037-03CEB4D90509}" presName="iconSpace" presStyleCnt="0"/>
      <dgm:spPr/>
    </dgm:pt>
    <dgm:pt modelId="{B898DA89-B91E-48AF-B6D4-B93A8FDCA7B5}" type="pres">
      <dgm:prSet presAssocID="{709D2139-3123-4339-B037-03CEB4D90509}" presName="parTx" presStyleLbl="revTx" presStyleIdx="0" presStyleCnt="4">
        <dgm:presLayoutVars>
          <dgm:chMax val="0"/>
          <dgm:chPref val="0"/>
        </dgm:presLayoutVars>
      </dgm:prSet>
      <dgm:spPr/>
    </dgm:pt>
    <dgm:pt modelId="{C3DED5D4-8A63-41F1-882D-6F10246E5578}" type="pres">
      <dgm:prSet presAssocID="{709D2139-3123-4339-B037-03CEB4D90509}" presName="txSpace" presStyleCnt="0"/>
      <dgm:spPr/>
    </dgm:pt>
    <dgm:pt modelId="{30B4713C-C11C-490B-8742-40D049E7451F}" type="pres">
      <dgm:prSet presAssocID="{709D2139-3123-4339-B037-03CEB4D90509}" presName="desTx" presStyleLbl="revTx" presStyleIdx="1" presStyleCnt="4">
        <dgm:presLayoutVars/>
      </dgm:prSet>
      <dgm:spPr/>
    </dgm:pt>
    <dgm:pt modelId="{BFE1D573-DD5B-457C-9E5C-CB816BCAECA7}" type="pres">
      <dgm:prSet presAssocID="{B3A14C31-4D87-42E8-BF80-6ECA9078E2E6}" presName="sibTrans" presStyleCnt="0"/>
      <dgm:spPr/>
    </dgm:pt>
    <dgm:pt modelId="{403263A7-75B3-4FEF-8C11-C770104B8252}" type="pres">
      <dgm:prSet presAssocID="{8032707D-8776-4FE0-A49D-8590DDBC55FF}" presName="compNode" presStyleCnt="0"/>
      <dgm:spPr/>
    </dgm:pt>
    <dgm:pt modelId="{2DDFFCFA-8F8A-4E7C-B99D-6ED8F64E4B8D}" type="pres">
      <dgm:prSet presAssocID="{8032707D-8776-4FE0-A49D-8590DDBC55FF}" presName="iconRect" presStyleLbl="node1" presStyleIdx="1" presStyleCnt="2" custLinFactNeighborX="9474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8A9AEAAC-85ED-4592-89FC-8F6A40D31674}" type="pres">
      <dgm:prSet presAssocID="{8032707D-8776-4FE0-A49D-8590DDBC55FF}" presName="iconSpace" presStyleCnt="0"/>
      <dgm:spPr/>
    </dgm:pt>
    <dgm:pt modelId="{F71BA76A-53B0-4B12-9431-87D9D70D06CC}" type="pres">
      <dgm:prSet presAssocID="{8032707D-8776-4FE0-A49D-8590DDBC55FF}" presName="parTx" presStyleLbl="revTx" presStyleIdx="2" presStyleCnt="4" custLinFactNeighborX="-446">
        <dgm:presLayoutVars>
          <dgm:chMax val="0"/>
          <dgm:chPref val="0"/>
        </dgm:presLayoutVars>
      </dgm:prSet>
      <dgm:spPr/>
    </dgm:pt>
    <dgm:pt modelId="{CDD09AE2-E375-46AD-B3C1-2E12CDF11DF3}" type="pres">
      <dgm:prSet presAssocID="{8032707D-8776-4FE0-A49D-8590DDBC55FF}" presName="txSpace" presStyleCnt="0"/>
      <dgm:spPr/>
    </dgm:pt>
    <dgm:pt modelId="{8542ABF4-86B4-49E6-BD24-668787F460A7}" type="pres">
      <dgm:prSet presAssocID="{8032707D-8776-4FE0-A49D-8590DDBC55FF}" presName="desTx" presStyleLbl="revTx" presStyleIdx="3" presStyleCnt="4">
        <dgm:presLayoutVars/>
      </dgm:prSet>
      <dgm:spPr/>
    </dgm:pt>
  </dgm:ptLst>
  <dgm:cxnLst>
    <dgm:cxn modelId="{3F2ACB1D-FC2A-42BA-9A50-38565BF2C75E}" srcId="{F814C17D-C84D-453D-B502-2AE25638E50F}" destId="{709D2139-3123-4339-B037-03CEB4D90509}" srcOrd="0" destOrd="0" parTransId="{FE703FEB-A136-4FAC-923F-093BDC66BC22}" sibTransId="{B3A14C31-4D87-42E8-BF80-6ECA9078E2E6}"/>
    <dgm:cxn modelId="{19B24C32-A7D4-4A4A-BCA0-6FA4E98BE5E0}" srcId="{8032707D-8776-4FE0-A49D-8590DDBC55FF}" destId="{988AF6F6-F71B-4057-95CC-92856EF0DE8F}" srcOrd="2" destOrd="0" parTransId="{D1A62784-F629-443E-8DC0-DB665C1A857A}" sibTransId="{B2984323-4C0F-4BA7-9722-056FC5E20058}"/>
    <dgm:cxn modelId="{5A1F9C36-FB16-4E93-B6AE-12273B204BD4}" type="presOf" srcId="{988AF6F6-F71B-4057-95CC-92856EF0DE8F}" destId="{8542ABF4-86B4-49E6-BD24-668787F460A7}" srcOrd="0" destOrd="2" presId="urn:microsoft.com/office/officeart/2018/2/layout/IconLabelDescriptionList"/>
    <dgm:cxn modelId="{7379EB3D-628A-4749-A2C2-B7B8B7596187}" srcId="{F814C17D-C84D-453D-B502-2AE25638E50F}" destId="{8032707D-8776-4FE0-A49D-8590DDBC55FF}" srcOrd="1" destOrd="0" parTransId="{FAD21472-FD43-4DB1-B51F-11336E8502CA}" sibTransId="{FD84C51E-CD50-4E41-BB59-5518F54AAFCA}"/>
    <dgm:cxn modelId="{B438D067-A319-49A7-9344-7CAD2B11D59E}" type="presOf" srcId="{8032707D-8776-4FE0-A49D-8590DDBC55FF}" destId="{F71BA76A-53B0-4B12-9431-87D9D70D06CC}" srcOrd="0" destOrd="0" presId="urn:microsoft.com/office/officeart/2018/2/layout/IconLabelDescriptionList"/>
    <dgm:cxn modelId="{4B84B24F-5E13-4F14-BB3B-C12AF6A44DF7}" srcId="{709D2139-3123-4339-B037-03CEB4D90509}" destId="{7259A2D7-B02A-494F-836F-9A827393E8E6}" srcOrd="1" destOrd="0" parTransId="{8FBD46BA-86CC-4B41-B4D8-C9BFB2D025E2}" sibTransId="{87FA020F-7583-4BA0-8933-4324546177D3}"/>
    <dgm:cxn modelId="{56C5EB74-3381-4A0A-AE4B-686D69B49897}" srcId="{8032707D-8776-4FE0-A49D-8590DDBC55FF}" destId="{C3D27215-5745-40DE-B109-DD811631294F}" srcOrd="1" destOrd="0" parTransId="{8CFD01D2-3850-4A47-9214-0A646A24064B}" sibTransId="{B66CB914-26E1-4E29-8E1C-5A9BE4B68EBD}"/>
    <dgm:cxn modelId="{BD35077B-ACE4-4621-9522-D91E741AEFB4}" srcId="{709D2139-3123-4339-B037-03CEB4D90509}" destId="{8DDE33B9-F0B5-4237-8F5E-CE16A5DF7412}" srcOrd="0" destOrd="0" parTransId="{1206F4DE-6C14-4C16-B908-FE9E704022B5}" sibTransId="{25A88332-D6C5-4215-809B-CB6CF72E1404}"/>
    <dgm:cxn modelId="{99883183-97B2-44C9-87EF-FE2181F9F7E7}" type="presOf" srcId="{C3D27215-5745-40DE-B109-DD811631294F}" destId="{8542ABF4-86B4-49E6-BD24-668787F460A7}" srcOrd="0" destOrd="1" presId="urn:microsoft.com/office/officeart/2018/2/layout/IconLabelDescriptionList"/>
    <dgm:cxn modelId="{1E08879C-5DAF-48CD-932C-BD1849B61C79}" type="presOf" srcId="{7259A2D7-B02A-494F-836F-9A827393E8E6}" destId="{30B4713C-C11C-490B-8742-40D049E7451F}" srcOrd="0" destOrd="1" presId="urn:microsoft.com/office/officeart/2018/2/layout/IconLabelDescriptionList"/>
    <dgm:cxn modelId="{500FDCBE-E18F-4647-8666-8249C58743F4}" srcId="{8032707D-8776-4FE0-A49D-8590DDBC55FF}" destId="{279DDCF8-2453-4F29-B408-41864F4A9E2C}" srcOrd="0" destOrd="0" parTransId="{B713EAD3-9439-4996-ACF2-EC96F1A6A686}" sibTransId="{CADE0EA3-A0E3-4D04-BBDB-C43569CDB090}"/>
    <dgm:cxn modelId="{3EDDA0C1-DC9E-4E79-A49F-9F4E2F2812C6}" type="presOf" srcId="{F814C17D-C84D-453D-B502-2AE25638E50F}" destId="{5489B4B3-7F06-4AB8-9F53-0ABE44AD448F}" srcOrd="0" destOrd="0" presId="urn:microsoft.com/office/officeart/2018/2/layout/IconLabelDescriptionList"/>
    <dgm:cxn modelId="{C696BAC7-E769-48DB-8077-E322331F8345}" type="presOf" srcId="{709D2139-3123-4339-B037-03CEB4D90509}" destId="{B898DA89-B91E-48AF-B6D4-B93A8FDCA7B5}" srcOrd="0" destOrd="0" presId="urn:microsoft.com/office/officeart/2018/2/layout/IconLabelDescriptionList"/>
    <dgm:cxn modelId="{F1DFF0D9-3988-4CAF-BC7F-9032C849924E}" type="presOf" srcId="{279DDCF8-2453-4F29-B408-41864F4A9E2C}" destId="{8542ABF4-86B4-49E6-BD24-668787F460A7}" srcOrd="0" destOrd="0" presId="urn:microsoft.com/office/officeart/2018/2/layout/IconLabelDescriptionList"/>
    <dgm:cxn modelId="{37EA7AE9-E45B-4A70-A6FD-B6B5D0573DC1}" type="presOf" srcId="{8DDE33B9-F0B5-4237-8F5E-CE16A5DF7412}" destId="{30B4713C-C11C-490B-8742-40D049E7451F}" srcOrd="0" destOrd="0" presId="urn:microsoft.com/office/officeart/2018/2/layout/IconLabelDescriptionList"/>
    <dgm:cxn modelId="{27BEC4C2-ADF6-43FF-A030-9BF9A8E3837A}" type="presParOf" srcId="{5489B4B3-7F06-4AB8-9F53-0ABE44AD448F}" destId="{7DA6F026-ACA8-4A71-8534-647469DD7ADC}" srcOrd="0" destOrd="0" presId="urn:microsoft.com/office/officeart/2018/2/layout/IconLabelDescriptionList"/>
    <dgm:cxn modelId="{93600FD8-F2A0-4654-A556-F2C15B2F951B}" type="presParOf" srcId="{7DA6F026-ACA8-4A71-8534-647469DD7ADC}" destId="{D5822C26-8B7B-401E-A8A6-CBC3C2D46081}" srcOrd="0" destOrd="0" presId="urn:microsoft.com/office/officeart/2018/2/layout/IconLabelDescriptionList"/>
    <dgm:cxn modelId="{924D19A1-0888-47A0-B22A-E31625E380ED}" type="presParOf" srcId="{7DA6F026-ACA8-4A71-8534-647469DD7ADC}" destId="{CC16C623-03AC-4B92-AAB7-F38D083D1DA9}" srcOrd="1" destOrd="0" presId="urn:microsoft.com/office/officeart/2018/2/layout/IconLabelDescriptionList"/>
    <dgm:cxn modelId="{7DB39900-ED7A-450A-AB7F-111123892BD1}" type="presParOf" srcId="{7DA6F026-ACA8-4A71-8534-647469DD7ADC}" destId="{B898DA89-B91E-48AF-B6D4-B93A8FDCA7B5}" srcOrd="2" destOrd="0" presId="urn:microsoft.com/office/officeart/2018/2/layout/IconLabelDescriptionList"/>
    <dgm:cxn modelId="{B5E3E66A-5FA8-4495-B57E-CD33BBCC9DE5}" type="presParOf" srcId="{7DA6F026-ACA8-4A71-8534-647469DD7ADC}" destId="{C3DED5D4-8A63-41F1-882D-6F10246E5578}" srcOrd="3" destOrd="0" presId="urn:microsoft.com/office/officeart/2018/2/layout/IconLabelDescriptionList"/>
    <dgm:cxn modelId="{16AED124-1B82-48B9-A45D-4FFA4581DEA6}" type="presParOf" srcId="{7DA6F026-ACA8-4A71-8534-647469DD7ADC}" destId="{30B4713C-C11C-490B-8742-40D049E7451F}" srcOrd="4" destOrd="0" presId="urn:microsoft.com/office/officeart/2018/2/layout/IconLabelDescriptionList"/>
    <dgm:cxn modelId="{7B63D36D-4008-4EA4-8BE4-1C1C5A5980C0}" type="presParOf" srcId="{5489B4B3-7F06-4AB8-9F53-0ABE44AD448F}" destId="{BFE1D573-DD5B-457C-9E5C-CB816BCAECA7}" srcOrd="1" destOrd="0" presId="urn:microsoft.com/office/officeart/2018/2/layout/IconLabelDescriptionList"/>
    <dgm:cxn modelId="{146ACEF7-02CF-49DB-A262-48AD814079F1}" type="presParOf" srcId="{5489B4B3-7F06-4AB8-9F53-0ABE44AD448F}" destId="{403263A7-75B3-4FEF-8C11-C770104B8252}" srcOrd="2" destOrd="0" presId="urn:microsoft.com/office/officeart/2018/2/layout/IconLabelDescriptionList"/>
    <dgm:cxn modelId="{00D8871A-327A-4398-8B78-F37B52757470}" type="presParOf" srcId="{403263A7-75B3-4FEF-8C11-C770104B8252}" destId="{2DDFFCFA-8F8A-4E7C-B99D-6ED8F64E4B8D}" srcOrd="0" destOrd="0" presId="urn:microsoft.com/office/officeart/2018/2/layout/IconLabelDescriptionList"/>
    <dgm:cxn modelId="{F692AC60-E0A0-4E73-BC5F-7A1F495FA51B}" type="presParOf" srcId="{403263A7-75B3-4FEF-8C11-C770104B8252}" destId="{8A9AEAAC-85ED-4592-89FC-8F6A40D31674}" srcOrd="1" destOrd="0" presId="urn:microsoft.com/office/officeart/2018/2/layout/IconLabelDescriptionList"/>
    <dgm:cxn modelId="{1226A2E8-C4FF-4432-9903-5C6A8E155153}" type="presParOf" srcId="{403263A7-75B3-4FEF-8C11-C770104B8252}" destId="{F71BA76A-53B0-4B12-9431-87D9D70D06CC}" srcOrd="2" destOrd="0" presId="urn:microsoft.com/office/officeart/2018/2/layout/IconLabelDescriptionList"/>
    <dgm:cxn modelId="{86569B15-88EA-440E-AF76-A255EB02E5F3}" type="presParOf" srcId="{403263A7-75B3-4FEF-8C11-C770104B8252}" destId="{CDD09AE2-E375-46AD-B3C1-2E12CDF11DF3}" srcOrd="3" destOrd="0" presId="urn:microsoft.com/office/officeart/2018/2/layout/IconLabelDescriptionList"/>
    <dgm:cxn modelId="{1308516B-9198-4D9E-B607-2CACA9EBD41D}" type="presParOf" srcId="{403263A7-75B3-4FEF-8C11-C770104B8252}" destId="{8542ABF4-86B4-49E6-BD24-668787F460A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39B522F-8F5B-4A00-AD95-840FFADA139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E726BDA-7918-4408-B5D2-BDDC5F5514DF}">
      <dgm:prSet/>
      <dgm:spPr/>
      <dgm:t>
        <a:bodyPr/>
        <a:lstStyle/>
        <a:p>
          <a:pPr>
            <a:lnSpc>
              <a:spcPct val="100000"/>
            </a:lnSpc>
          </a:pPr>
          <a:r>
            <a:rPr lang="en-US" dirty="0">
              <a:latin typeface="Georgia" panose="02040502050405020303" pitchFamily="18" charset="0"/>
            </a:rPr>
            <a:t>Case Information</a:t>
          </a:r>
        </a:p>
      </dgm:t>
    </dgm:pt>
    <dgm:pt modelId="{BFEB1BB7-7BA8-4CC5-BBC1-A3F61DB7932D}" type="parTrans" cxnId="{235DA8D0-1400-4C03-9830-7150B512B77C}">
      <dgm:prSet/>
      <dgm:spPr/>
      <dgm:t>
        <a:bodyPr/>
        <a:lstStyle/>
        <a:p>
          <a:endParaRPr lang="en-US">
            <a:latin typeface="Georgia" panose="02040502050405020303" pitchFamily="18" charset="0"/>
          </a:endParaRPr>
        </a:p>
      </dgm:t>
    </dgm:pt>
    <dgm:pt modelId="{4AF1F020-7343-483A-AB15-9FB314829B79}" type="sibTrans" cxnId="{235DA8D0-1400-4C03-9830-7150B512B77C}">
      <dgm:prSet/>
      <dgm:spPr/>
      <dgm:t>
        <a:bodyPr/>
        <a:lstStyle/>
        <a:p>
          <a:pPr>
            <a:lnSpc>
              <a:spcPct val="100000"/>
            </a:lnSpc>
          </a:pPr>
          <a:endParaRPr lang="en-US">
            <a:latin typeface="Georgia" panose="02040502050405020303" pitchFamily="18" charset="0"/>
          </a:endParaRPr>
        </a:p>
      </dgm:t>
    </dgm:pt>
    <dgm:pt modelId="{5F76657A-67DF-4C34-A386-0531FA4B6833}">
      <dgm:prSet/>
      <dgm:spPr/>
      <dgm:t>
        <a:bodyPr/>
        <a:lstStyle/>
        <a:p>
          <a:pPr>
            <a:lnSpc>
              <a:spcPct val="100000"/>
            </a:lnSpc>
          </a:pPr>
          <a:r>
            <a:rPr lang="en-US" dirty="0">
              <a:latin typeface="Georgia" panose="02040502050405020303" pitchFamily="18" charset="0"/>
            </a:rPr>
            <a:t>Allegations</a:t>
          </a:r>
        </a:p>
      </dgm:t>
    </dgm:pt>
    <dgm:pt modelId="{B5D3275C-4056-4C0F-9F60-0FF7D2082D70}" type="parTrans" cxnId="{8AF8AE5F-B48E-47D4-96F8-737651848E4D}">
      <dgm:prSet/>
      <dgm:spPr/>
      <dgm:t>
        <a:bodyPr/>
        <a:lstStyle/>
        <a:p>
          <a:endParaRPr lang="en-US">
            <a:latin typeface="Georgia" panose="02040502050405020303" pitchFamily="18" charset="0"/>
          </a:endParaRPr>
        </a:p>
      </dgm:t>
    </dgm:pt>
    <dgm:pt modelId="{CF912C25-5B67-44B8-8E5E-F080AEECDE1D}" type="sibTrans" cxnId="{8AF8AE5F-B48E-47D4-96F8-737651848E4D}">
      <dgm:prSet/>
      <dgm:spPr/>
      <dgm:t>
        <a:bodyPr/>
        <a:lstStyle/>
        <a:p>
          <a:pPr>
            <a:lnSpc>
              <a:spcPct val="100000"/>
            </a:lnSpc>
          </a:pPr>
          <a:endParaRPr lang="en-US">
            <a:latin typeface="Georgia" panose="02040502050405020303" pitchFamily="18" charset="0"/>
          </a:endParaRPr>
        </a:p>
      </dgm:t>
    </dgm:pt>
    <dgm:pt modelId="{C2EC48B4-EDA5-4F03-B109-CA6A5B5533A4}">
      <dgm:prSet/>
      <dgm:spPr/>
      <dgm:t>
        <a:bodyPr/>
        <a:lstStyle/>
        <a:p>
          <a:pPr>
            <a:lnSpc>
              <a:spcPct val="100000"/>
            </a:lnSpc>
          </a:pPr>
          <a:r>
            <a:rPr lang="en-US" dirty="0">
              <a:latin typeface="Georgia" panose="02040502050405020303" pitchFamily="18" charset="0"/>
            </a:rPr>
            <a:t>Documents</a:t>
          </a:r>
        </a:p>
      </dgm:t>
    </dgm:pt>
    <dgm:pt modelId="{4A8B8F22-6169-4E5D-B720-F29079D649E8}" type="parTrans" cxnId="{B860AD77-ECAE-476A-BEFF-36308EFD5DF3}">
      <dgm:prSet/>
      <dgm:spPr/>
      <dgm:t>
        <a:bodyPr/>
        <a:lstStyle/>
        <a:p>
          <a:endParaRPr lang="en-US">
            <a:latin typeface="Georgia" panose="02040502050405020303" pitchFamily="18" charset="0"/>
          </a:endParaRPr>
        </a:p>
      </dgm:t>
    </dgm:pt>
    <dgm:pt modelId="{84373666-9C42-4FAF-90E2-AEF0206BB23C}" type="sibTrans" cxnId="{B860AD77-ECAE-476A-BEFF-36308EFD5DF3}">
      <dgm:prSet/>
      <dgm:spPr/>
      <dgm:t>
        <a:bodyPr/>
        <a:lstStyle/>
        <a:p>
          <a:pPr>
            <a:lnSpc>
              <a:spcPct val="100000"/>
            </a:lnSpc>
          </a:pPr>
          <a:endParaRPr lang="en-US">
            <a:latin typeface="Georgia" panose="02040502050405020303" pitchFamily="18" charset="0"/>
          </a:endParaRPr>
        </a:p>
      </dgm:t>
    </dgm:pt>
    <dgm:pt modelId="{B7F3B5B1-5028-4D8A-B6A7-CF0FB7DCCC53}">
      <dgm:prSet/>
      <dgm:spPr/>
      <dgm:t>
        <a:bodyPr/>
        <a:lstStyle/>
        <a:p>
          <a:pPr>
            <a:lnSpc>
              <a:spcPct val="100000"/>
            </a:lnSpc>
          </a:pPr>
          <a:r>
            <a:rPr lang="en-US" dirty="0">
              <a:latin typeface="Georgia" panose="02040502050405020303" pitchFamily="18" charset="0"/>
            </a:rPr>
            <a:t>Interviews</a:t>
          </a:r>
        </a:p>
      </dgm:t>
    </dgm:pt>
    <dgm:pt modelId="{924643FE-25BB-4968-82B1-9AF8B58F96E3}" type="parTrans" cxnId="{E3AE48FA-9893-4BD0-9EE7-6D309C5918ED}">
      <dgm:prSet/>
      <dgm:spPr/>
      <dgm:t>
        <a:bodyPr/>
        <a:lstStyle/>
        <a:p>
          <a:endParaRPr lang="en-US">
            <a:latin typeface="Georgia" panose="02040502050405020303" pitchFamily="18" charset="0"/>
          </a:endParaRPr>
        </a:p>
      </dgm:t>
    </dgm:pt>
    <dgm:pt modelId="{E30A1857-C925-4994-B7EB-8A9DFD3B37E3}" type="sibTrans" cxnId="{E3AE48FA-9893-4BD0-9EE7-6D309C5918ED}">
      <dgm:prSet/>
      <dgm:spPr/>
      <dgm:t>
        <a:bodyPr/>
        <a:lstStyle/>
        <a:p>
          <a:pPr>
            <a:lnSpc>
              <a:spcPct val="100000"/>
            </a:lnSpc>
          </a:pPr>
          <a:endParaRPr lang="en-US">
            <a:latin typeface="Georgia" panose="02040502050405020303" pitchFamily="18" charset="0"/>
          </a:endParaRPr>
        </a:p>
      </dgm:t>
    </dgm:pt>
    <dgm:pt modelId="{665CA3B7-2004-4FF1-BB0E-B8B42AB67538}">
      <dgm:prSet/>
      <dgm:spPr/>
      <dgm:t>
        <a:bodyPr/>
        <a:lstStyle/>
        <a:p>
          <a:pPr>
            <a:lnSpc>
              <a:spcPct val="100000"/>
            </a:lnSpc>
          </a:pPr>
          <a:r>
            <a:rPr lang="en-US" dirty="0">
              <a:latin typeface="Georgia" panose="02040502050405020303" pitchFamily="18" charset="0"/>
            </a:rPr>
            <a:t>Surveillance Schedule</a:t>
          </a:r>
        </a:p>
      </dgm:t>
    </dgm:pt>
    <dgm:pt modelId="{3B93B008-2575-4EDE-8DF5-0457EBFEEEF3}" type="parTrans" cxnId="{4E1A7C4F-7587-43CD-81CE-1B3556890DF7}">
      <dgm:prSet/>
      <dgm:spPr/>
      <dgm:t>
        <a:bodyPr/>
        <a:lstStyle/>
        <a:p>
          <a:endParaRPr lang="en-US">
            <a:latin typeface="Georgia" panose="02040502050405020303" pitchFamily="18" charset="0"/>
          </a:endParaRPr>
        </a:p>
      </dgm:t>
    </dgm:pt>
    <dgm:pt modelId="{08A71843-7A03-4920-B184-632B45F771B2}" type="sibTrans" cxnId="{4E1A7C4F-7587-43CD-81CE-1B3556890DF7}">
      <dgm:prSet/>
      <dgm:spPr/>
      <dgm:t>
        <a:bodyPr/>
        <a:lstStyle/>
        <a:p>
          <a:pPr>
            <a:lnSpc>
              <a:spcPct val="100000"/>
            </a:lnSpc>
          </a:pPr>
          <a:endParaRPr lang="en-US">
            <a:latin typeface="Georgia" panose="02040502050405020303" pitchFamily="18" charset="0"/>
          </a:endParaRPr>
        </a:p>
      </dgm:t>
    </dgm:pt>
    <dgm:pt modelId="{D6ED9FD9-90BB-4342-9194-14F4512CDBFF}">
      <dgm:prSet/>
      <dgm:spPr/>
      <dgm:t>
        <a:bodyPr/>
        <a:lstStyle/>
        <a:p>
          <a:pPr>
            <a:lnSpc>
              <a:spcPct val="100000"/>
            </a:lnSpc>
          </a:pPr>
          <a:r>
            <a:rPr lang="en-US" dirty="0">
              <a:latin typeface="Georgia" panose="02040502050405020303" pitchFamily="18" charset="0"/>
            </a:rPr>
            <a:t>Potential Legal Issues</a:t>
          </a:r>
        </a:p>
      </dgm:t>
    </dgm:pt>
    <dgm:pt modelId="{B2FBFE09-22E5-46A5-9DBE-9B4307F77BF4}" type="parTrans" cxnId="{F45C7D53-544E-46FD-9A03-75AC533FE79F}">
      <dgm:prSet/>
      <dgm:spPr/>
      <dgm:t>
        <a:bodyPr/>
        <a:lstStyle/>
        <a:p>
          <a:endParaRPr lang="en-US">
            <a:latin typeface="Georgia" panose="02040502050405020303" pitchFamily="18" charset="0"/>
          </a:endParaRPr>
        </a:p>
      </dgm:t>
    </dgm:pt>
    <dgm:pt modelId="{D302DD80-3F2B-45EE-BBA7-36E94F0EC47F}" type="sibTrans" cxnId="{F45C7D53-544E-46FD-9A03-75AC533FE79F}">
      <dgm:prSet/>
      <dgm:spPr/>
      <dgm:t>
        <a:bodyPr/>
        <a:lstStyle/>
        <a:p>
          <a:endParaRPr lang="en-US">
            <a:latin typeface="Georgia" panose="02040502050405020303" pitchFamily="18" charset="0"/>
          </a:endParaRPr>
        </a:p>
      </dgm:t>
    </dgm:pt>
    <dgm:pt modelId="{75E7BFA9-7F2E-48D7-8435-67ACD9FD31F9}" type="pres">
      <dgm:prSet presAssocID="{339B522F-8F5B-4A00-AD95-840FFADA139E}" presName="root" presStyleCnt="0">
        <dgm:presLayoutVars>
          <dgm:dir/>
          <dgm:resizeHandles val="exact"/>
        </dgm:presLayoutVars>
      </dgm:prSet>
      <dgm:spPr/>
    </dgm:pt>
    <dgm:pt modelId="{F7210AA6-3C21-4E61-A099-4784425ECDCE}" type="pres">
      <dgm:prSet presAssocID="{339B522F-8F5B-4A00-AD95-840FFADA139E}" presName="container" presStyleCnt="0">
        <dgm:presLayoutVars>
          <dgm:dir/>
          <dgm:resizeHandles val="exact"/>
        </dgm:presLayoutVars>
      </dgm:prSet>
      <dgm:spPr/>
    </dgm:pt>
    <dgm:pt modelId="{1617D4BF-3DE5-4396-8D00-124394A05165}" type="pres">
      <dgm:prSet presAssocID="{0E726BDA-7918-4408-B5D2-BDDC5F5514DF}" presName="compNode" presStyleCnt="0"/>
      <dgm:spPr/>
    </dgm:pt>
    <dgm:pt modelId="{C3D3CEBA-4DFD-4083-BB9E-3445C8EF45C8}" type="pres">
      <dgm:prSet presAssocID="{0E726BDA-7918-4408-B5D2-BDDC5F5514DF}" presName="iconBgRect" presStyleLbl="bgShp" presStyleIdx="0" presStyleCnt="6"/>
      <dgm:spPr/>
    </dgm:pt>
    <dgm:pt modelId="{AFABB34E-D752-4EC0-8394-24D26E776287}" type="pres">
      <dgm:prSet presAssocID="{0E726BDA-7918-4408-B5D2-BDDC5F5514D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D5040AC0-080A-4715-B8D9-E85CEEB97E69}" type="pres">
      <dgm:prSet presAssocID="{0E726BDA-7918-4408-B5D2-BDDC5F5514DF}" presName="spaceRect" presStyleCnt="0"/>
      <dgm:spPr/>
    </dgm:pt>
    <dgm:pt modelId="{B4280200-7D84-4AFA-85DC-53A5C3998D80}" type="pres">
      <dgm:prSet presAssocID="{0E726BDA-7918-4408-B5D2-BDDC5F5514DF}" presName="textRect" presStyleLbl="revTx" presStyleIdx="0" presStyleCnt="6">
        <dgm:presLayoutVars>
          <dgm:chMax val="1"/>
          <dgm:chPref val="1"/>
        </dgm:presLayoutVars>
      </dgm:prSet>
      <dgm:spPr/>
    </dgm:pt>
    <dgm:pt modelId="{0C29E270-2E2B-43A5-9FEC-A2ABE7CE081E}" type="pres">
      <dgm:prSet presAssocID="{4AF1F020-7343-483A-AB15-9FB314829B79}" presName="sibTrans" presStyleLbl="sibTrans2D1" presStyleIdx="0" presStyleCnt="0"/>
      <dgm:spPr/>
    </dgm:pt>
    <dgm:pt modelId="{74A62D1C-0627-4281-A270-4CDF42F2040B}" type="pres">
      <dgm:prSet presAssocID="{5F76657A-67DF-4C34-A386-0531FA4B6833}" presName="compNode" presStyleCnt="0"/>
      <dgm:spPr/>
    </dgm:pt>
    <dgm:pt modelId="{8A768519-BE19-434A-A227-FBDBB3BCF8FB}" type="pres">
      <dgm:prSet presAssocID="{5F76657A-67DF-4C34-A386-0531FA4B6833}" presName="iconBgRect" presStyleLbl="bgShp" presStyleIdx="1" presStyleCnt="6"/>
      <dgm:spPr/>
    </dgm:pt>
    <dgm:pt modelId="{F8D53436-C108-4BD8-9109-9BAB35AB8B3D}" type="pres">
      <dgm:prSet presAssocID="{5F76657A-67DF-4C34-A386-0531FA4B683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3DE61BB6-9A24-4873-B6D7-09698700EDC7}" type="pres">
      <dgm:prSet presAssocID="{5F76657A-67DF-4C34-A386-0531FA4B6833}" presName="spaceRect" presStyleCnt="0"/>
      <dgm:spPr/>
    </dgm:pt>
    <dgm:pt modelId="{82F716AA-D943-4962-A5A3-8D504B16026E}" type="pres">
      <dgm:prSet presAssocID="{5F76657A-67DF-4C34-A386-0531FA4B6833}" presName="textRect" presStyleLbl="revTx" presStyleIdx="1" presStyleCnt="6">
        <dgm:presLayoutVars>
          <dgm:chMax val="1"/>
          <dgm:chPref val="1"/>
        </dgm:presLayoutVars>
      </dgm:prSet>
      <dgm:spPr/>
    </dgm:pt>
    <dgm:pt modelId="{53016CB3-1EDF-494F-8F04-7ED05FAE4ABA}" type="pres">
      <dgm:prSet presAssocID="{CF912C25-5B67-44B8-8E5E-F080AEECDE1D}" presName="sibTrans" presStyleLbl="sibTrans2D1" presStyleIdx="0" presStyleCnt="0"/>
      <dgm:spPr/>
    </dgm:pt>
    <dgm:pt modelId="{F5B51AF8-5F73-44E2-8F09-90282B65F2CB}" type="pres">
      <dgm:prSet presAssocID="{C2EC48B4-EDA5-4F03-B109-CA6A5B5533A4}" presName="compNode" presStyleCnt="0"/>
      <dgm:spPr/>
    </dgm:pt>
    <dgm:pt modelId="{456DDEE3-94C7-4CC7-8D7D-272FD913179A}" type="pres">
      <dgm:prSet presAssocID="{C2EC48B4-EDA5-4F03-B109-CA6A5B5533A4}" presName="iconBgRect" presStyleLbl="bgShp" presStyleIdx="2" presStyleCnt="6"/>
      <dgm:spPr/>
    </dgm:pt>
    <dgm:pt modelId="{21F01C22-D041-4BE9-A65A-9ADA2479225F}" type="pres">
      <dgm:prSet presAssocID="{C2EC48B4-EDA5-4F03-B109-CA6A5B5533A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4ACF9E4F-B011-470F-B3ED-3BA1DE51C0D2}" type="pres">
      <dgm:prSet presAssocID="{C2EC48B4-EDA5-4F03-B109-CA6A5B5533A4}" presName="spaceRect" presStyleCnt="0"/>
      <dgm:spPr/>
    </dgm:pt>
    <dgm:pt modelId="{231DA414-C30C-4323-882B-81FA70BD5158}" type="pres">
      <dgm:prSet presAssocID="{C2EC48B4-EDA5-4F03-B109-CA6A5B5533A4}" presName="textRect" presStyleLbl="revTx" presStyleIdx="2" presStyleCnt="6">
        <dgm:presLayoutVars>
          <dgm:chMax val="1"/>
          <dgm:chPref val="1"/>
        </dgm:presLayoutVars>
      </dgm:prSet>
      <dgm:spPr/>
    </dgm:pt>
    <dgm:pt modelId="{ADCADC50-E3EE-42F3-846D-0CBC1DF18E5E}" type="pres">
      <dgm:prSet presAssocID="{84373666-9C42-4FAF-90E2-AEF0206BB23C}" presName="sibTrans" presStyleLbl="sibTrans2D1" presStyleIdx="0" presStyleCnt="0"/>
      <dgm:spPr/>
    </dgm:pt>
    <dgm:pt modelId="{6FA987BF-2861-4DCC-863A-088F7039EF5F}" type="pres">
      <dgm:prSet presAssocID="{B7F3B5B1-5028-4D8A-B6A7-CF0FB7DCCC53}" presName="compNode" presStyleCnt="0"/>
      <dgm:spPr/>
    </dgm:pt>
    <dgm:pt modelId="{F4097C70-9DC6-4FDC-95E0-8C8CDD8E949B}" type="pres">
      <dgm:prSet presAssocID="{B7F3B5B1-5028-4D8A-B6A7-CF0FB7DCCC53}" presName="iconBgRect" presStyleLbl="bgShp" presStyleIdx="3" presStyleCnt="6"/>
      <dgm:spPr/>
    </dgm:pt>
    <dgm:pt modelId="{9D8FD256-53FE-4349-8914-368384B9665A}" type="pres">
      <dgm:prSet presAssocID="{B7F3B5B1-5028-4D8A-B6A7-CF0FB7DCCC5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7B9483A1-2DF2-4145-B807-007C369A80E4}" type="pres">
      <dgm:prSet presAssocID="{B7F3B5B1-5028-4D8A-B6A7-CF0FB7DCCC53}" presName="spaceRect" presStyleCnt="0"/>
      <dgm:spPr/>
    </dgm:pt>
    <dgm:pt modelId="{E09D5897-5EB1-43CC-A915-1F2C94667017}" type="pres">
      <dgm:prSet presAssocID="{B7F3B5B1-5028-4D8A-B6A7-CF0FB7DCCC53}" presName="textRect" presStyleLbl="revTx" presStyleIdx="3" presStyleCnt="6">
        <dgm:presLayoutVars>
          <dgm:chMax val="1"/>
          <dgm:chPref val="1"/>
        </dgm:presLayoutVars>
      </dgm:prSet>
      <dgm:spPr/>
    </dgm:pt>
    <dgm:pt modelId="{C64C2F31-4220-4BBA-8862-D28B3BB5F9EA}" type="pres">
      <dgm:prSet presAssocID="{E30A1857-C925-4994-B7EB-8A9DFD3B37E3}" presName="sibTrans" presStyleLbl="sibTrans2D1" presStyleIdx="0" presStyleCnt="0"/>
      <dgm:spPr/>
    </dgm:pt>
    <dgm:pt modelId="{A8FE7438-93A8-45EA-9013-464AC28E0B3F}" type="pres">
      <dgm:prSet presAssocID="{665CA3B7-2004-4FF1-BB0E-B8B42AB67538}" presName="compNode" presStyleCnt="0"/>
      <dgm:spPr/>
    </dgm:pt>
    <dgm:pt modelId="{36799DD7-ECBA-4BC0-BB9F-6ADDC23BAF1A}" type="pres">
      <dgm:prSet presAssocID="{665CA3B7-2004-4FF1-BB0E-B8B42AB67538}" presName="iconBgRect" presStyleLbl="bgShp" presStyleIdx="4" presStyleCnt="6"/>
      <dgm:spPr/>
    </dgm:pt>
    <dgm:pt modelId="{B4131F69-6E0B-4393-9F43-D5DE51C6D5CE}" type="pres">
      <dgm:prSet presAssocID="{665CA3B7-2004-4FF1-BB0E-B8B42AB6753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ecurity Camera"/>
        </a:ext>
      </dgm:extLst>
    </dgm:pt>
    <dgm:pt modelId="{222C651D-E24C-4BB2-BAEF-53AE51404ACE}" type="pres">
      <dgm:prSet presAssocID="{665CA3B7-2004-4FF1-BB0E-B8B42AB67538}" presName="spaceRect" presStyleCnt="0"/>
      <dgm:spPr/>
    </dgm:pt>
    <dgm:pt modelId="{5A5E822D-C681-4F24-ADCF-70F77AFA0100}" type="pres">
      <dgm:prSet presAssocID="{665CA3B7-2004-4FF1-BB0E-B8B42AB67538}" presName="textRect" presStyleLbl="revTx" presStyleIdx="4" presStyleCnt="6">
        <dgm:presLayoutVars>
          <dgm:chMax val="1"/>
          <dgm:chPref val="1"/>
        </dgm:presLayoutVars>
      </dgm:prSet>
      <dgm:spPr/>
    </dgm:pt>
    <dgm:pt modelId="{2864C628-83BF-4A05-8D86-1728641C9CD7}" type="pres">
      <dgm:prSet presAssocID="{08A71843-7A03-4920-B184-632B45F771B2}" presName="sibTrans" presStyleLbl="sibTrans2D1" presStyleIdx="0" presStyleCnt="0"/>
      <dgm:spPr/>
    </dgm:pt>
    <dgm:pt modelId="{F3713940-D389-4E49-9BF8-620614DF5D27}" type="pres">
      <dgm:prSet presAssocID="{D6ED9FD9-90BB-4342-9194-14F4512CDBFF}" presName="compNode" presStyleCnt="0"/>
      <dgm:spPr/>
    </dgm:pt>
    <dgm:pt modelId="{7AAFFD1A-28D5-4DD5-B5D0-F49C298C0BD0}" type="pres">
      <dgm:prSet presAssocID="{D6ED9FD9-90BB-4342-9194-14F4512CDBFF}" presName="iconBgRect" presStyleLbl="bgShp" presStyleIdx="5" presStyleCnt="6"/>
      <dgm:spPr/>
    </dgm:pt>
    <dgm:pt modelId="{E7CEBC75-2A8E-40FA-B07B-F1C0F870FEEA}" type="pres">
      <dgm:prSet presAssocID="{D6ED9FD9-90BB-4342-9194-14F4512CDBF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cales of Justice"/>
        </a:ext>
      </dgm:extLst>
    </dgm:pt>
    <dgm:pt modelId="{C9D6944A-A525-41A1-8AE2-505DEAE09893}" type="pres">
      <dgm:prSet presAssocID="{D6ED9FD9-90BB-4342-9194-14F4512CDBFF}" presName="spaceRect" presStyleCnt="0"/>
      <dgm:spPr/>
    </dgm:pt>
    <dgm:pt modelId="{D2A05D6E-2D7D-49C7-8022-BCA06953FC40}" type="pres">
      <dgm:prSet presAssocID="{D6ED9FD9-90BB-4342-9194-14F4512CDBFF}" presName="textRect" presStyleLbl="revTx" presStyleIdx="5" presStyleCnt="6">
        <dgm:presLayoutVars>
          <dgm:chMax val="1"/>
          <dgm:chPref val="1"/>
        </dgm:presLayoutVars>
      </dgm:prSet>
      <dgm:spPr/>
    </dgm:pt>
  </dgm:ptLst>
  <dgm:cxnLst>
    <dgm:cxn modelId="{44EB2F06-AEF3-455A-BD58-7C9156E25DDC}" type="presOf" srcId="{C2EC48B4-EDA5-4F03-B109-CA6A5B5533A4}" destId="{231DA414-C30C-4323-882B-81FA70BD5158}" srcOrd="0" destOrd="0" presId="urn:microsoft.com/office/officeart/2018/2/layout/IconCircleList"/>
    <dgm:cxn modelId="{CF531616-1504-43BD-8323-94843021AEBB}" type="presOf" srcId="{0E726BDA-7918-4408-B5D2-BDDC5F5514DF}" destId="{B4280200-7D84-4AFA-85DC-53A5C3998D80}" srcOrd="0" destOrd="0" presId="urn:microsoft.com/office/officeart/2018/2/layout/IconCircleList"/>
    <dgm:cxn modelId="{F0AB6817-4756-4099-A4BA-11F95AD07C03}" type="presOf" srcId="{4AF1F020-7343-483A-AB15-9FB314829B79}" destId="{0C29E270-2E2B-43A5-9FEC-A2ABE7CE081E}" srcOrd="0" destOrd="0" presId="urn:microsoft.com/office/officeart/2018/2/layout/IconCircleList"/>
    <dgm:cxn modelId="{8AF8AE5F-B48E-47D4-96F8-737651848E4D}" srcId="{339B522F-8F5B-4A00-AD95-840FFADA139E}" destId="{5F76657A-67DF-4C34-A386-0531FA4B6833}" srcOrd="1" destOrd="0" parTransId="{B5D3275C-4056-4C0F-9F60-0FF7D2082D70}" sibTransId="{CF912C25-5B67-44B8-8E5E-F080AEECDE1D}"/>
    <dgm:cxn modelId="{EDC9E563-796F-4E65-AA60-3602420839D4}" type="presOf" srcId="{D6ED9FD9-90BB-4342-9194-14F4512CDBFF}" destId="{D2A05D6E-2D7D-49C7-8022-BCA06953FC40}" srcOrd="0" destOrd="0" presId="urn:microsoft.com/office/officeart/2018/2/layout/IconCircleList"/>
    <dgm:cxn modelId="{9E4FA248-227D-4EE2-9A0C-26CAD6C9391D}" type="presOf" srcId="{339B522F-8F5B-4A00-AD95-840FFADA139E}" destId="{75E7BFA9-7F2E-48D7-8435-67ACD9FD31F9}" srcOrd="0" destOrd="0" presId="urn:microsoft.com/office/officeart/2018/2/layout/IconCircleList"/>
    <dgm:cxn modelId="{52F7E248-53B7-44F8-A634-CDD96A490D6B}" type="presOf" srcId="{84373666-9C42-4FAF-90E2-AEF0206BB23C}" destId="{ADCADC50-E3EE-42F3-846D-0CBC1DF18E5E}" srcOrd="0" destOrd="0" presId="urn:microsoft.com/office/officeart/2018/2/layout/IconCircleList"/>
    <dgm:cxn modelId="{4E1A7C4F-7587-43CD-81CE-1B3556890DF7}" srcId="{339B522F-8F5B-4A00-AD95-840FFADA139E}" destId="{665CA3B7-2004-4FF1-BB0E-B8B42AB67538}" srcOrd="4" destOrd="0" parTransId="{3B93B008-2575-4EDE-8DF5-0457EBFEEEF3}" sibTransId="{08A71843-7A03-4920-B184-632B45F771B2}"/>
    <dgm:cxn modelId="{CE23D870-8427-4AFE-B22C-3441F2994897}" type="presOf" srcId="{E30A1857-C925-4994-B7EB-8A9DFD3B37E3}" destId="{C64C2F31-4220-4BBA-8862-D28B3BB5F9EA}" srcOrd="0" destOrd="0" presId="urn:microsoft.com/office/officeart/2018/2/layout/IconCircleList"/>
    <dgm:cxn modelId="{F45C7D53-544E-46FD-9A03-75AC533FE79F}" srcId="{339B522F-8F5B-4A00-AD95-840FFADA139E}" destId="{D6ED9FD9-90BB-4342-9194-14F4512CDBFF}" srcOrd="5" destOrd="0" parTransId="{B2FBFE09-22E5-46A5-9DBE-9B4307F77BF4}" sibTransId="{D302DD80-3F2B-45EE-BBA7-36E94F0EC47F}"/>
    <dgm:cxn modelId="{B860AD77-ECAE-476A-BEFF-36308EFD5DF3}" srcId="{339B522F-8F5B-4A00-AD95-840FFADA139E}" destId="{C2EC48B4-EDA5-4F03-B109-CA6A5B5533A4}" srcOrd="2" destOrd="0" parTransId="{4A8B8F22-6169-4E5D-B720-F29079D649E8}" sibTransId="{84373666-9C42-4FAF-90E2-AEF0206BB23C}"/>
    <dgm:cxn modelId="{5FC0AE98-BEE3-4F0B-BB38-0D4EDE62F40E}" type="presOf" srcId="{B7F3B5B1-5028-4D8A-B6A7-CF0FB7DCCC53}" destId="{E09D5897-5EB1-43CC-A915-1F2C94667017}" srcOrd="0" destOrd="0" presId="urn:microsoft.com/office/officeart/2018/2/layout/IconCircleList"/>
    <dgm:cxn modelId="{D5306FA1-F0A2-4CFC-B6D7-8B75ED8F66CE}" type="presOf" srcId="{5F76657A-67DF-4C34-A386-0531FA4B6833}" destId="{82F716AA-D943-4962-A5A3-8D504B16026E}" srcOrd="0" destOrd="0" presId="urn:microsoft.com/office/officeart/2018/2/layout/IconCircleList"/>
    <dgm:cxn modelId="{67EFEFBE-AB9F-4B44-ABE1-02390E43A5F0}" type="presOf" srcId="{CF912C25-5B67-44B8-8E5E-F080AEECDE1D}" destId="{53016CB3-1EDF-494F-8F04-7ED05FAE4ABA}" srcOrd="0" destOrd="0" presId="urn:microsoft.com/office/officeart/2018/2/layout/IconCircleList"/>
    <dgm:cxn modelId="{235DA8D0-1400-4C03-9830-7150B512B77C}" srcId="{339B522F-8F5B-4A00-AD95-840FFADA139E}" destId="{0E726BDA-7918-4408-B5D2-BDDC5F5514DF}" srcOrd="0" destOrd="0" parTransId="{BFEB1BB7-7BA8-4CC5-BBC1-A3F61DB7932D}" sibTransId="{4AF1F020-7343-483A-AB15-9FB314829B79}"/>
    <dgm:cxn modelId="{3AAFDBE8-9FC8-4A9F-8609-959AA2599647}" type="presOf" srcId="{08A71843-7A03-4920-B184-632B45F771B2}" destId="{2864C628-83BF-4A05-8D86-1728641C9CD7}" srcOrd="0" destOrd="0" presId="urn:microsoft.com/office/officeart/2018/2/layout/IconCircleList"/>
    <dgm:cxn modelId="{E3AE48FA-9893-4BD0-9EE7-6D309C5918ED}" srcId="{339B522F-8F5B-4A00-AD95-840FFADA139E}" destId="{B7F3B5B1-5028-4D8A-B6A7-CF0FB7DCCC53}" srcOrd="3" destOrd="0" parTransId="{924643FE-25BB-4968-82B1-9AF8B58F96E3}" sibTransId="{E30A1857-C925-4994-B7EB-8A9DFD3B37E3}"/>
    <dgm:cxn modelId="{AAD750FE-5793-41B3-917D-6DD21A58C5BF}" type="presOf" srcId="{665CA3B7-2004-4FF1-BB0E-B8B42AB67538}" destId="{5A5E822D-C681-4F24-ADCF-70F77AFA0100}" srcOrd="0" destOrd="0" presId="urn:microsoft.com/office/officeart/2018/2/layout/IconCircleList"/>
    <dgm:cxn modelId="{C88FCEFB-89DC-4A88-8193-3C7EE5070286}" type="presParOf" srcId="{75E7BFA9-7F2E-48D7-8435-67ACD9FD31F9}" destId="{F7210AA6-3C21-4E61-A099-4784425ECDCE}" srcOrd="0" destOrd="0" presId="urn:microsoft.com/office/officeart/2018/2/layout/IconCircleList"/>
    <dgm:cxn modelId="{7D2C1A49-9FA6-4484-AD3F-929063DA55DC}" type="presParOf" srcId="{F7210AA6-3C21-4E61-A099-4784425ECDCE}" destId="{1617D4BF-3DE5-4396-8D00-124394A05165}" srcOrd="0" destOrd="0" presId="urn:microsoft.com/office/officeart/2018/2/layout/IconCircleList"/>
    <dgm:cxn modelId="{52D4A570-7E79-4D12-8FD0-5C003F4A91EF}" type="presParOf" srcId="{1617D4BF-3DE5-4396-8D00-124394A05165}" destId="{C3D3CEBA-4DFD-4083-BB9E-3445C8EF45C8}" srcOrd="0" destOrd="0" presId="urn:microsoft.com/office/officeart/2018/2/layout/IconCircleList"/>
    <dgm:cxn modelId="{87F2559A-4610-4B7A-A625-37479E60E4B1}" type="presParOf" srcId="{1617D4BF-3DE5-4396-8D00-124394A05165}" destId="{AFABB34E-D752-4EC0-8394-24D26E776287}" srcOrd="1" destOrd="0" presId="urn:microsoft.com/office/officeart/2018/2/layout/IconCircleList"/>
    <dgm:cxn modelId="{6AC36813-E83D-4DA9-9475-EC4E8B71C0D5}" type="presParOf" srcId="{1617D4BF-3DE5-4396-8D00-124394A05165}" destId="{D5040AC0-080A-4715-B8D9-E85CEEB97E69}" srcOrd="2" destOrd="0" presId="urn:microsoft.com/office/officeart/2018/2/layout/IconCircleList"/>
    <dgm:cxn modelId="{9EC730E9-5E26-48B2-87AF-2FC3B642A558}" type="presParOf" srcId="{1617D4BF-3DE5-4396-8D00-124394A05165}" destId="{B4280200-7D84-4AFA-85DC-53A5C3998D80}" srcOrd="3" destOrd="0" presId="urn:microsoft.com/office/officeart/2018/2/layout/IconCircleList"/>
    <dgm:cxn modelId="{28E7D005-6183-47A8-93D8-8C580F2FFABE}" type="presParOf" srcId="{F7210AA6-3C21-4E61-A099-4784425ECDCE}" destId="{0C29E270-2E2B-43A5-9FEC-A2ABE7CE081E}" srcOrd="1" destOrd="0" presId="urn:microsoft.com/office/officeart/2018/2/layout/IconCircleList"/>
    <dgm:cxn modelId="{3BB9C73B-79A9-466B-80B0-53FE01079719}" type="presParOf" srcId="{F7210AA6-3C21-4E61-A099-4784425ECDCE}" destId="{74A62D1C-0627-4281-A270-4CDF42F2040B}" srcOrd="2" destOrd="0" presId="urn:microsoft.com/office/officeart/2018/2/layout/IconCircleList"/>
    <dgm:cxn modelId="{DB1E3C1A-6988-429E-9885-36A1AD9AF56C}" type="presParOf" srcId="{74A62D1C-0627-4281-A270-4CDF42F2040B}" destId="{8A768519-BE19-434A-A227-FBDBB3BCF8FB}" srcOrd="0" destOrd="0" presId="urn:microsoft.com/office/officeart/2018/2/layout/IconCircleList"/>
    <dgm:cxn modelId="{7EA31E80-9C2C-4655-93FA-1185B63A15C6}" type="presParOf" srcId="{74A62D1C-0627-4281-A270-4CDF42F2040B}" destId="{F8D53436-C108-4BD8-9109-9BAB35AB8B3D}" srcOrd="1" destOrd="0" presId="urn:microsoft.com/office/officeart/2018/2/layout/IconCircleList"/>
    <dgm:cxn modelId="{B2777549-DB11-4FFA-B623-744EB543556A}" type="presParOf" srcId="{74A62D1C-0627-4281-A270-4CDF42F2040B}" destId="{3DE61BB6-9A24-4873-B6D7-09698700EDC7}" srcOrd="2" destOrd="0" presId="urn:microsoft.com/office/officeart/2018/2/layout/IconCircleList"/>
    <dgm:cxn modelId="{AC22EE2C-3567-4771-A853-574B8E97887D}" type="presParOf" srcId="{74A62D1C-0627-4281-A270-4CDF42F2040B}" destId="{82F716AA-D943-4962-A5A3-8D504B16026E}" srcOrd="3" destOrd="0" presId="urn:microsoft.com/office/officeart/2018/2/layout/IconCircleList"/>
    <dgm:cxn modelId="{C7625CCC-4673-469A-A7B6-ED5B2DA9F106}" type="presParOf" srcId="{F7210AA6-3C21-4E61-A099-4784425ECDCE}" destId="{53016CB3-1EDF-494F-8F04-7ED05FAE4ABA}" srcOrd="3" destOrd="0" presId="urn:microsoft.com/office/officeart/2018/2/layout/IconCircleList"/>
    <dgm:cxn modelId="{96EF5579-0C69-423E-AC3C-6AFE05FAA7BD}" type="presParOf" srcId="{F7210AA6-3C21-4E61-A099-4784425ECDCE}" destId="{F5B51AF8-5F73-44E2-8F09-90282B65F2CB}" srcOrd="4" destOrd="0" presId="urn:microsoft.com/office/officeart/2018/2/layout/IconCircleList"/>
    <dgm:cxn modelId="{1EE7C973-8D87-4356-9209-C3240B4314A9}" type="presParOf" srcId="{F5B51AF8-5F73-44E2-8F09-90282B65F2CB}" destId="{456DDEE3-94C7-4CC7-8D7D-272FD913179A}" srcOrd="0" destOrd="0" presId="urn:microsoft.com/office/officeart/2018/2/layout/IconCircleList"/>
    <dgm:cxn modelId="{4BD23AF6-4DB5-4191-B053-D07F4F87F2DD}" type="presParOf" srcId="{F5B51AF8-5F73-44E2-8F09-90282B65F2CB}" destId="{21F01C22-D041-4BE9-A65A-9ADA2479225F}" srcOrd="1" destOrd="0" presId="urn:microsoft.com/office/officeart/2018/2/layout/IconCircleList"/>
    <dgm:cxn modelId="{9F3D628B-90EB-4968-BE1F-2D8BBB9ED006}" type="presParOf" srcId="{F5B51AF8-5F73-44E2-8F09-90282B65F2CB}" destId="{4ACF9E4F-B011-470F-B3ED-3BA1DE51C0D2}" srcOrd="2" destOrd="0" presId="urn:microsoft.com/office/officeart/2018/2/layout/IconCircleList"/>
    <dgm:cxn modelId="{D615DBAD-C777-4560-9C73-3D84832D7CDE}" type="presParOf" srcId="{F5B51AF8-5F73-44E2-8F09-90282B65F2CB}" destId="{231DA414-C30C-4323-882B-81FA70BD5158}" srcOrd="3" destOrd="0" presId="urn:microsoft.com/office/officeart/2018/2/layout/IconCircleList"/>
    <dgm:cxn modelId="{B1C82E23-D8A8-40CB-AA59-CC8E6101A8C3}" type="presParOf" srcId="{F7210AA6-3C21-4E61-A099-4784425ECDCE}" destId="{ADCADC50-E3EE-42F3-846D-0CBC1DF18E5E}" srcOrd="5" destOrd="0" presId="urn:microsoft.com/office/officeart/2018/2/layout/IconCircleList"/>
    <dgm:cxn modelId="{C0479F35-DCC2-4F48-A778-E3315B4ED489}" type="presParOf" srcId="{F7210AA6-3C21-4E61-A099-4784425ECDCE}" destId="{6FA987BF-2861-4DCC-863A-088F7039EF5F}" srcOrd="6" destOrd="0" presId="urn:microsoft.com/office/officeart/2018/2/layout/IconCircleList"/>
    <dgm:cxn modelId="{2CC703D0-5D0E-41F9-9650-234111EE52FD}" type="presParOf" srcId="{6FA987BF-2861-4DCC-863A-088F7039EF5F}" destId="{F4097C70-9DC6-4FDC-95E0-8C8CDD8E949B}" srcOrd="0" destOrd="0" presId="urn:microsoft.com/office/officeart/2018/2/layout/IconCircleList"/>
    <dgm:cxn modelId="{E8F49BFF-1872-45B8-9621-56B391AB5FF2}" type="presParOf" srcId="{6FA987BF-2861-4DCC-863A-088F7039EF5F}" destId="{9D8FD256-53FE-4349-8914-368384B9665A}" srcOrd="1" destOrd="0" presId="urn:microsoft.com/office/officeart/2018/2/layout/IconCircleList"/>
    <dgm:cxn modelId="{8F07C860-D148-4184-B64B-8453256263F5}" type="presParOf" srcId="{6FA987BF-2861-4DCC-863A-088F7039EF5F}" destId="{7B9483A1-2DF2-4145-B807-007C369A80E4}" srcOrd="2" destOrd="0" presId="urn:microsoft.com/office/officeart/2018/2/layout/IconCircleList"/>
    <dgm:cxn modelId="{92BA015B-1E84-4815-B5A9-E4F11C817982}" type="presParOf" srcId="{6FA987BF-2861-4DCC-863A-088F7039EF5F}" destId="{E09D5897-5EB1-43CC-A915-1F2C94667017}" srcOrd="3" destOrd="0" presId="urn:microsoft.com/office/officeart/2018/2/layout/IconCircleList"/>
    <dgm:cxn modelId="{58B14B53-523A-44C7-8901-BAD882D148DE}" type="presParOf" srcId="{F7210AA6-3C21-4E61-A099-4784425ECDCE}" destId="{C64C2F31-4220-4BBA-8862-D28B3BB5F9EA}" srcOrd="7" destOrd="0" presId="urn:microsoft.com/office/officeart/2018/2/layout/IconCircleList"/>
    <dgm:cxn modelId="{2F50B8A0-C4BF-4282-A5CE-1A9CF40B0B34}" type="presParOf" srcId="{F7210AA6-3C21-4E61-A099-4784425ECDCE}" destId="{A8FE7438-93A8-45EA-9013-464AC28E0B3F}" srcOrd="8" destOrd="0" presId="urn:microsoft.com/office/officeart/2018/2/layout/IconCircleList"/>
    <dgm:cxn modelId="{AB6A17E1-A00C-4CA4-9937-59FEDADD7EF4}" type="presParOf" srcId="{A8FE7438-93A8-45EA-9013-464AC28E0B3F}" destId="{36799DD7-ECBA-4BC0-BB9F-6ADDC23BAF1A}" srcOrd="0" destOrd="0" presId="urn:microsoft.com/office/officeart/2018/2/layout/IconCircleList"/>
    <dgm:cxn modelId="{4069E20F-54A0-4B8B-874F-2C20359ECE6E}" type="presParOf" srcId="{A8FE7438-93A8-45EA-9013-464AC28E0B3F}" destId="{B4131F69-6E0B-4393-9F43-D5DE51C6D5CE}" srcOrd="1" destOrd="0" presId="urn:microsoft.com/office/officeart/2018/2/layout/IconCircleList"/>
    <dgm:cxn modelId="{DB79E995-818A-4BF3-ACE0-0018C4FF09C6}" type="presParOf" srcId="{A8FE7438-93A8-45EA-9013-464AC28E0B3F}" destId="{222C651D-E24C-4BB2-BAEF-53AE51404ACE}" srcOrd="2" destOrd="0" presId="urn:microsoft.com/office/officeart/2018/2/layout/IconCircleList"/>
    <dgm:cxn modelId="{EE5CD104-B6E4-48AF-8C42-C8BF0E119F8F}" type="presParOf" srcId="{A8FE7438-93A8-45EA-9013-464AC28E0B3F}" destId="{5A5E822D-C681-4F24-ADCF-70F77AFA0100}" srcOrd="3" destOrd="0" presId="urn:microsoft.com/office/officeart/2018/2/layout/IconCircleList"/>
    <dgm:cxn modelId="{03FD0046-A347-4E71-A68C-DA9239940704}" type="presParOf" srcId="{F7210AA6-3C21-4E61-A099-4784425ECDCE}" destId="{2864C628-83BF-4A05-8D86-1728641C9CD7}" srcOrd="9" destOrd="0" presId="urn:microsoft.com/office/officeart/2018/2/layout/IconCircleList"/>
    <dgm:cxn modelId="{526F2D62-4DE3-4855-AF98-B012DF1DC178}" type="presParOf" srcId="{F7210AA6-3C21-4E61-A099-4784425ECDCE}" destId="{F3713940-D389-4E49-9BF8-620614DF5D27}" srcOrd="10" destOrd="0" presId="urn:microsoft.com/office/officeart/2018/2/layout/IconCircleList"/>
    <dgm:cxn modelId="{571C8D82-BFB4-4625-9522-4D77F70CBB38}" type="presParOf" srcId="{F3713940-D389-4E49-9BF8-620614DF5D27}" destId="{7AAFFD1A-28D5-4DD5-B5D0-F49C298C0BD0}" srcOrd="0" destOrd="0" presId="urn:microsoft.com/office/officeart/2018/2/layout/IconCircleList"/>
    <dgm:cxn modelId="{2DBB22DC-2DC3-4286-8813-236E0F31F577}" type="presParOf" srcId="{F3713940-D389-4E49-9BF8-620614DF5D27}" destId="{E7CEBC75-2A8E-40FA-B07B-F1C0F870FEEA}" srcOrd="1" destOrd="0" presId="urn:microsoft.com/office/officeart/2018/2/layout/IconCircleList"/>
    <dgm:cxn modelId="{45A22BB2-37BD-4C43-8036-950FD4EAFACE}" type="presParOf" srcId="{F3713940-D389-4E49-9BF8-620614DF5D27}" destId="{C9D6944A-A525-41A1-8AE2-505DEAE09893}" srcOrd="2" destOrd="0" presId="urn:microsoft.com/office/officeart/2018/2/layout/IconCircleList"/>
    <dgm:cxn modelId="{0E03AB7A-1992-4E70-9416-2DC9A5751298}" type="presParOf" srcId="{F3713940-D389-4E49-9BF8-620614DF5D27}" destId="{D2A05D6E-2D7D-49C7-8022-BCA06953FC4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47BF97-83EC-4576-BE3C-B26421C3A87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15390DC-DB5F-431F-9B1A-A8DD3E14F45F}">
      <dgm:prSet custT="1"/>
      <dgm:spPr/>
      <dgm:t>
        <a:bodyPr/>
        <a:lstStyle/>
        <a:p>
          <a:pPr>
            <a:lnSpc>
              <a:spcPct val="100000"/>
            </a:lnSpc>
            <a:defRPr cap="all"/>
          </a:pPr>
          <a:r>
            <a:rPr lang="en-US" sz="1800" cap="none" baseline="0" dirty="0">
              <a:latin typeface="Georgia" panose="02040502050405020303" pitchFamily="18" charset="0"/>
            </a:rPr>
            <a:t>Investigators – update the plan as things happen to ensure the plan stays current</a:t>
          </a:r>
          <a:r>
            <a:rPr lang="en-US" sz="2000" cap="none" baseline="0" dirty="0">
              <a:latin typeface="Georgia" panose="02040502050405020303" pitchFamily="18" charset="0"/>
            </a:rPr>
            <a:t>. </a:t>
          </a:r>
        </a:p>
      </dgm:t>
    </dgm:pt>
    <dgm:pt modelId="{6594484F-2D01-4958-8A0D-89D52CDF417D}" type="parTrans" cxnId="{A1AC5ECD-B562-42E6-B3A7-0A3CB4A8A92E}">
      <dgm:prSet/>
      <dgm:spPr/>
      <dgm:t>
        <a:bodyPr/>
        <a:lstStyle/>
        <a:p>
          <a:endParaRPr lang="en-US" sz="2400">
            <a:latin typeface="Georgia" panose="02040502050405020303" pitchFamily="18" charset="0"/>
          </a:endParaRPr>
        </a:p>
      </dgm:t>
    </dgm:pt>
    <dgm:pt modelId="{4BBEA3B8-9CBD-4939-96F0-A2B768F99ADA}" type="sibTrans" cxnId="{A1AC5ECD-B562-42E6-B3A7-0A3CB4A8A92E}">
      <dgm:prSet/>
      <dgm:spPr/>
      <dgm:t>
        <a:bodyPr/>
        <a:lstStyle/>
        <a:p>
          <a:endParaRPr lang="en-US" sz="2400">
            <a:latin typeface="Georgia" panose="02040502050405020303" pitchFamily="18" charset="0"/>
          </a:endParaRPr>
        </a:p>
      </dgm:t>
    </dgm:pt>
    <dgm:pt modelId="{F8BDE0B5-6E4D-4B46-AA4B-FD6DCB66FEFC}">
      <dgm:prSet custT="1"/>
      <dgm:spPr/>
      <dgm:t>
        <a:bodyPr/>
        <a:lstStyle/>
        <a:p>
          <a:pPr>
            <a:lnSpc>
              <a:spcPct val="100000"/>
            </a:lnSpc>
            <a:defRPr cap="all"/>
          </a:pPr>
          <a:r>
            <a:rPr lang="en-US" sz="2000" cap="none" baseline="0" dirty="0">
              <a:latin typeface="Georgia" panose="02040502050405020303" pitchFamily="18" charset="0"/>
            </a:rPr>
            <a:t>Don’t remove anything from the plan. </a:t>
          </a:r>
        </a:p>
      </dgm:t>
    </dgm:pt>
    <dgm:pt modelId="{56CD7C39-E5CC-42F4-9F1E-24EF073817C3}" type="parTrans" cxnId="{674A03C7-3862-4C88-9BBF-D021D9B95F15}">
      <dgm:prSet/>
      <dgm:spPr/>
      <dgm:t>
        <a:bodyPr/>
        <a:lstStyle/>
        <a:p>
          <a:endParaRPr lang="en-US" sz="2400">
            <a:latin typeface="Georgia" panose="02040502050405020303" pitchFamily="18" charset="0"/>
          </a:endParaRPr>
        </a:p>
      </dgm:t>
    </dgm:pt>
    <dgm:pt modelId="{761AD800-65D3-4B6E-A666-162541806800}" type="sibTrans" cxnId="{674A03C7-3862-4C88-9BBF-D021D9B95F15}">
      <dgm:prSet/>
      <dgm:spPr/>
      <dgm:t>
        <a:bodyPr/>
        <a:lstStyle/>
        <a:p>
          <a:endParaRPr lang="en-US" sz="2400">
            <a:latin typeface="Georgia" panose="02040502050405020303" pitchFamily="18" charset="0"/>
          </a:endParaRPr>
        </a:p>
      </dgm:t>
    </dgm:pt>
    <dgm:pt modelId="{AF9A6D1A-59E2-487A-B337-A5FD374AE0E5}">
      <dgm:prSet custT="1"/>
      <dgm:spPr/>
      <dgm:t>
        <a:bodyPr/>
        <a:lstStyle/>
        <a:p>
          <a:pPr>
            <a:lnSpc>
              <a:spcPct val="100000"/>
            </a:lnSpc>
            <a:defRPr cap="all"/>
          </a:pPr>
          <a:r>
            <a:rPr lang="en-US" sz="1800" cap="none" baseline="0" dirty="0">
              <a:latin typeface="Georgia" panose="02040502050405020303" pitchFamily="18" charset="0"/>
            </a:rPr>
            <a:t>Supervisors – when you meet with your team about cases, use the investigative plan to guide the meeting.</a:t>
          </a:r>
        </a:p>
      </dgm:t>
    </dgm:pt>
    <dgm:pt modelId="{13F83B2D-127E-4BDA-9865-502D3CE5A89B}" type="parTrans" cxnId="{038178AB-E9B3-40D1-AB37-95DFA9CEE177}">
      <dgm:prSet/>
      <dgm:spPr/>
      <dgm:t>
        <a:bodyPr/>
        <a:lstStyle/>
        <a:p>
          <a:endParaRPr lang="en-US" sz="2400">
            <a:latin typeface="Georgia" panose="02040502050405020303" pitchFamily="18" charset="0"/>
          </a:endParaRPr>
        </a:p>
      </dgm:t>
    </dgm:pt>
    <dgm:pt modelId="{F954CC4A-66EA-4723-8220-AAB51C6321E1}" type="sibTrans" cxnId="{038178AB-E9B3-40D1-AB37-95DFA9CEE177}">
      <dgm:prSet/>
      <dgm:spPr/>
      <dgm:t>
        <a:bodyPr/>
        <a:lstStyle/>
        <a:p>
          <a:endParaRPr lang="en-US" sz="2400">
            <a:latin typeface="Georgia" panose="02040502050405020303" pitchFamily="18" charset="0"/>
          </a:endParaRPr>
        </a:p>
      </dgm:t>
    </dgm:pt>
    <dgm:pt modelId="{E6FF5208-496A-41F2-AD4A-B3B52C6B76C5}" type="pres">
      <dgm:prSet presAssocID="{E847BF97-83EC-4576-BE3C-B26421C3A873}" presName="root" presStyleCnt="0">
        <dgm:presLayoutVars>
          <dgm:dir/>
          <dgm:resizeHandles val="exact"/>
        </dgm:presLayoutVars>
      </dgm:prSet>
      <dgm:spPr/>
    </dgm:pt>
    <dgm:pt modelId="{694F0AFC-B355-4C51-AE6E-B0A0652FFFAA}" type="pres">
      <dgm:prSet presAssocID="{E15390DC-DB5F-431F-9B1A-A8DD3E14F45F}" presName="compNode" presStyleCnt="0"/>
      <dgm:spPr/>
    </dgm:pt>
    <dgm:pt modelId="{814CAD6F-3D4B-44A1-9D7D-6C5DCFF23872}" type="pres">
      <dgm:prSet presAssocID="{E15390DC-DB5F-431F-9B1A-A8DD3E14F45F}" presName="iconBgRect" presStyleLbl="bgShp" presStyleIdx="0" presStyleCnt="3"/>
      <dgm:spPr/>
    </dgm:pt>
    <dgm:pt modelId="{D5B3A597-B5B5-4983-AC18-FBC29CEEDDC7}" type="pres">
      <dgm:prSet presAssocID="{E15390DC-DB5F-431F-9B1A-A8DD3E14F4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tective"/>
        </a:ext>
      </dgm:extLst>
    </dgm:pt>
    <dgm:pt modelId="{EC89823E-DF0D-4F78-BF19-75BF6321D11C}" type="pres">
      <dgm:prSet presAssocID="{E15390DC-DB5F-431F-9B1A-A8DD3E14F45F}" presName="spaceRect" presStyleCnt="0"/>
      <dgm:spPr/>
    </dgm:pt>
    <dgm:pt modelId="{C1F5A33B-EB84-4DDD-86B4-1015D5FDDD8F}" type="pres">
      <dgm:prSet presAssocID="{E15390DC-DB5F-431F-9B1A-A8DD3E14F45F}" presName="textRect" presStyleLbl="revTx" presStyleIdx="0" presStyleCnt="3">
        <dgm:presLayoutVars>
          <dgm:chMax val="1"/>
          <dgm:chPref val="1"/>
        </dgm:presLayoutVars>
      </dgm:prSet>
      <dgm:spPr/>
    </dgm:pt>
    <dgm:pt modelId="{E5A631FA-EA86-4925-BCD3-AA4003DCABEE}" type="pres">
      <dgm:prSet presAssocID="{4BBEA3B8-9CBD-4939-96F0-A2B768F99ADA}" presName="sibTrans" presStyleCnt="0"/>
      <dgm:spPr/>
    </dgm:pt>
    <dgm:pt modelId="{FEB9A9F5-C242-4D10-B390-85FA302E920D}" type="pres">
      <dgm:prSet presAssocID="{F8BDE0B5-6E4D-4B46-AA4B-FD6DCB66FEFC}" presName="compNode" presStyleCnt="0"/>
      <dgm:spPr/>
    </dgm:pt>
    <dgm:pt modelId="{FBF47B7D-BB2E-4CFC-839D-7E76ED8BABDF}" type="pres">
      <dgm:prSet presAssocID="{F8BDE0B5-6E4D-4B46-AA4B-FD6DCB66FEFC}" presName="iconBgRect" presStyleLbl="bgShp" presStyleIdx="1" presStyleCnt="3"/>
      <dgm:spPr/>
    </dgm:pt>
    <dgm:pt modelId="{8E277953-0F10-4681-B1B5-3FADB5798740}" type="pres">
      <dgm:prSet presAssocID="{F8BDE0B5-6E4D-4B46-AA4B-FD6DCB66FE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ybook"/>
        </a:ext>
      </dgm:extLst>
    </dgm:pt>
    <dgm:pt modelId="{3F845069-5071-48C2-9365-071519F64EB4}" type="pres">
      <dgm:prSet presAssocID="{F8BDE0B5-6E4D-4B46-AA4B-FD6DCB66FEFC}" presName="spaceRect" presStyleCnt="0"/>
      <dgm:spPr/>
    </dgm:pt>
    <dgm:pt modelId="{76715B75-3EB1-4CB3-B324-A2D94C4C0490}" type="pres">
      <dgm:prSet presAssocID="{F8BDE0B5-6E4D-4B46-AA4B-FD6DCB66FEFC}" presName="textRect" presStyleLbl="revTx" presStyleIdx="1" presStyleCnt="3">
        <dgm:presLayoutVars>
          <dgm:chMax val="1"/>
          <dgm:chPref val="1"/>
        </dgm:presLayoutVars>
      </dgm:prSet>
      <dgm:spPr/>
    </dgm:pt>
    <dgm:pt modelId="{FDAC7A05-FAAE-453F-9955-323DFD7A08F4}" type="pres">
      <dgm:prSet presAssocID="{761AD800-65D3-4B6E-A666-162541806800}" presName="sibTrans" presStyleCnt="0"/>
      <dgm:spPr/>
    </dgm:pt>
    <dgm:pt modelId="{B59253E7-D636-4236-AA3F-4B98FEB530EC}" type="pres">
      <dgm:prSet presAssocID="{AF9A6D1A-59E2-487A-B337-A5FD374AE0E5}" presName="compNode" presStyleCnt="0"/>
      <dgm:spPr/>
    </dgm:pt>
    <dgm:pt modelId="{FB604C49-2731-47B2-A17B-C6784D7ABC0F}" type="pres">
      <dgm:prSet presAssocID="{AF9A6D1A-59E2-487A-B337-A5FD374AE0E5}" presName="iconBgRect" presStyleLbl="bgShp" presStyleIdx="2" presStyleCnt="3"/>
      <dgm:spPr/>
    </dgm:pt>
    <dgm:pt modelId="{5F022021-B6D1-41CB-9F98-7F062D55B4DF}" type="pres">
      <dgm:prSet presAssocID="{AF9A6D1A-59E2-487A-B337-A5FD374AE0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9CBF3DA2-9F3A-4D80-B2FE-0428C55441B6}" type="pres">
      <dgm:prSet presAssocID="{AF9A6D1A-59E2-487A-B337-A5FD374AE0E5}" presName="spaceRect" presStyleCnt="0"/>
      <dgm:spPr/>
    </dgm:pt>
    <dgm:pt modelId="{DB8F4084-09CB-43CF-A7F0-6855DAC0D3DB}" type="pres">
      <dgm:prSet presAssocID="{AF9A6D1A-59E2-487A-B337-A5FD374AE0E5}" presName="textRect" presStyleLbl="revTx" presStyleIdx="2" presStyleCnt="3">
        <dgm:presLayoutVars>
          <dgm:chMax val="1"/>
          <dgm:chPref val="1"/>
        </dgm:presLayoutVars>
      </dgm:prSet>
      <dgm:spPr/>
    </dgm:pt>
  </dgm:ptLst>
  <dgm:cxnLst>
    <dgm:cxn modelId="{F98A062D-FED2-4866-8C1A-36381337584A}" type="presOf" srcId="{E847BF97-83EC-4576-BE3C-B26421C3A873}" destId="{E6FF5208-496A-41F2-AD4A-B3B52C6B76C5}" srcOrd="0" destOrd="0" presId="urn:microsoft.com/office/officeart/2018/5/layout/IconCircleLabelList"/>
    <dgm:cxn modelId="{49853A67-8730-4414-B922-60B6AAE87EC2}" type="presOf" srcId="{AF9A6D1A-59E2-487A-B337-A5FD374AE0E5}" destId="{DB8F4084-09CB-43CF-A7F0-6855DAC0D3DB}" srcOrd="0" destOrd="0" presId="urn:microsoft.com/office/officeart/2018/5/layout/IconCircleLabelList"/>
    <dgm:cxn modelId="{247B0D93-2DD9-49F6-A85A-F0A49B1FFC7E}" type="presOf" srcId="{F8BDE0B5-6E4D-4B46-AA4B-FD6DCB66FEFC}" destId="{76715B75-3EB1-4CB3-B324-A2D94C4C0490}" srcOrd="0" destOrd="0" presId="urn:microsoft.com/office/officeart/2018/5/layout/IconCircleLabelList"/>
    <dgm:cxn modelId="{038178AB-E9B3-40D1-AB37-95DFA9CEE177}" srcId="{E847BF97-83EC-4576-BE3C-B26421C3A873}" destId="{AF9A6D1A-59E2-487A-B337-A5FD374AE0E5}" srcOrd="2" destOrd="0" parTransId="{13F83B2D-127E-4BDA-9865-502D3CE5A89B}" sibTransId="{F954CC4A-66EA-4723-8220-AAB51C6321E1}"/>
    <dgm:cxn modelId="{674A03C7-3862-4C88-9BBF-D021D9B95F15}" srcId="{E847BF97-83EC-4576-BE3C-B26421C3A873}" destId="{F8BDE0B5-6E4D-4B46-AA4B-FD6DCB66FEFC}" srcOrd="1" destOrd="0" parTransId="{56CD7C39-E5CC-42F4-9F1E-24EF073817C3}" sibTransId="{761AD800-65D3-4B6E-A666-162541806800}"/>
    <dgm:cxn modelId="{A1AC5ECD-B562-42E6-B3A7-0A3CB4A8A92E}" srcId="{E847BF97-83EC-4576-BE3C-B26421C3A873}" destId="{E15390DC-DB5F-431F-9B1A-A8DD3E14F45F}" srcOrd="0" destOrd="0" parTransId="{6594484F-2D01-4958-8A0D-89D52CDF417D}" sibTransId="{4BBEA3B8-9CBD-4939-96F0-A2B768F99ADA}"/>
    <dgm:cxn modelId="{45E08DF9-B0DD-4172-B6F2-21718EA6BF8D}" type="presOf" srcId="{E15390DC-DB5F-431F-9B1A-A8DD3E14F45F}" destId="{C1F5A33B-EB84-4DDD-86B4-1015D5FDDD8F}" srcOrd="0" destOrd="0" presId="urn:microsoft.com/office/officeart/2018/5/layout/IconCircleLabelList"/>
    <dgm:cxn modelId="{5C8A9BB1-25B1-4681-B536-13965BF990A0}" type="presParOf" srcId="{E6FF5208-496A-41F2-AD4A-B3B52C6B76C5}" destId="{694F0AFC-B355-4C51-AE6E-B0A0652FFFAA}" srcOrd="0" destOrd="0" presId="urn:microsoft.com/office/officeart/2018/5/layout/IconCircleLabelList"/>
    <dgm:cxn modelId="{DAF0A913-A742-4316-9591-916AF1CBA84C}" type="presParOf" srcId="{694F0AFC-B355-4C51-AE6E-B0A0652FFFAA}" destId="{814CAD6F-3D4B-44A1-9D7D-6C5DCFF23872}" srcOrd="0" destOrd="0" presId="urn:microsoft.com/office/officeart/2018/5/layout/IconCircleLabelList"/>
    <dgm:cxn modelId="{7B302AD0-998D-464D-A790-558B9E24ECD3}" type="presParOf" srcId="{694F0AFC-B355-4C51-AE6E-B0A0652FFFAA}" destId="{D5B3A597-B5B5-4983-AC18-FBC29CEEDDC7}" srcOrd="1" destOrd="0" presId="urn:microsoft.com/office/officeart/2018/5/layout/IconCircleLabelList"/>
    <dgm:cxn modelId="{8A9F58FF-B69A-4D99-B5A2-17F9AAAC29A2}" type="presParOf" srcId="{694F0AFC-B355-4C51-AE6E-B0A0652FFFAA}" destId="{EC89823E-DF0D-4F78-BF19-75BF6321D11C}" srcOrd="2" destOrd="0" presId="urn:microsoft.com/office/officeart/2018/5/layout/IconCircleLabelList"/>
    <dgm:cxn modelId="{F9E1A0B9-619A-41F9-82D5-3620476E2D22}" type="presParOf" srcId="{694F0AFC-B355-4C51-AE6E-B0A0652FFFAA}" destId="{C1F5A33B-EB84-4DDD-86B4-1015D5FDDD8F}" srcOrd="3" destOrd="0" presId="urn:microsoft.com/office/officeart/2018/5/layout/IconCircleLabelList"/>
    <dgm:cxn modelId="{6142E1B5-E3B0-4119-B250-97C15404CD5A}" type="presParOf" srcId="{E6FF5208-496A-41F2-AD4A-B3B52C6B76C5}" destId="{E5A631FA-EA86-4925-BCD3-AA4003DCABEE}" srcOrd="1" destOrd="0" presId="urn:microsoft.com/office/officeart/2018/5/layout/IconCircleLabelList"/>
    <dgm:cxn modelId="{39CAB872-9D69-4459-8571-16547BD5A0CE}" type="presParOf" srcId="{E6FF5208-496A-41F2-AD4A-B3B52C6B76C5}" destId="{FEB9A9F5-C242-4D10-B390-85FA302E920D}" srcOrd="2" destOrd="0" presId="urn:microsoft.com/office/officeart/2018/5/layout/IconCircleLabelList"/>
    <dgm:cxn modelId="{73A5A457-8753-4714-A2C8-E7918DC27A1D}" type="presParOf" srcId="{FEB9A9F5-C242-4D10-B390-85FA302E920D}" destId="{FBF47B7D-BB2E-4CFC-839D-7E76ED8BABDF}" srcOrd="0" destOrd="0" presId="urn:microsoft.com/office/officeart/2018/5/layout/IconCircleLabelList"/>
    <dgm:cxn modelId="{788A5B43-D227-4AE5-9E6C-F3A801A0C212}" type="presParOf" srcId="{FEB9A9F5-C242-4D10-B390-85FA302E920D}" destId="{8E277953-0F10-4681-B1B5-3FADB5798740}" srcOrd="1" destOrd="0" presId="urn:microsoft.com/office/officeart/2018/5/layout/IconCircleLabelList"/>
    <dgm:cxn modelId="{C4E2B2A3-0961-401F-B39A-0F9FD150F69A}" type="presParOf" srcId="{FEB9A9F5-C242-4D10-B390-85FA302E920D}" destId="{3F845069-5071-48C2-9365-071519F64EB4}" srcOrd="2" destOrd="0" presId="urn:microsoft.com/office/officeart/2018/5/layout/IconCircleLabelList"/>
    <dgm:cxn modelId="{8417B873-9E7B-4BA6-A4EB-ED8B4FC993F2}" type="presParOf" srcId="{FEB9A9F5-C242-4D10-B390-85FA302E920D}" destId="{76715B75-3EB1-4CB3-B324-A2D94C4C0490}" srcOrd="3" destOrd="0" presId="urn:microsoft.com/office/officeart/2018/5/layout/IconCircleLabelList"/>
    <dgm:cxn modelId="{B6844C91-0E7C-46EF-AAF0-672CB77D5C89}" type="presParOf" srcId="{E6FF5208-496A-41F2-AD4A-B3B52C6B76C5}" destId="{FDAC7A05-FAAE-453F-9955-323DFD7A08F4}" srcOrd="3" destOrd="0" presId="urn:microsoft.com/office/officeart/2018/5/layout/IconCircleLabelList"/>
    <dgm:cxn modelId="{68D6CCC9-D8B0-4072-BAA5-5C30D7A93E7E}" type="presParOf" srcId="{E6FF5208-496A-41F2-AD4A-B3B52C6B76C5}" destId="{B59253E7-D636-4236-AA3F-4B98FEB530EC}" srcOrd="4" destOrd="0" presId="urn:microsoft.com/office/officeart/2018/5/layout/IconCircleLabelList"/>
    <dgm:cxn modelId="{DE2AAA07-9AD0-4495-81F1-573E4E651042}" type="presParOf" srcId="{B59253E7-D636-4236-AA3F-4B98FEB530EC}" destId="{FB604C49-2731-47B2-A17B-C6784D7ABC0F}" srcOrd="0" destOrd="0" presId="urn:microsoft.com/office/officeart/2018/5/layout/IconCircleLabelList"/>
    <dgm:cxn modelId="{CD7E4B50-4B37-4FB3-967C-A7376E08A601}" type="presParOf" srcId="{B59253E7-D636-4236-AA3F-4B98FEB530EC}" destId="{5F022021-B6D1-41CB-9F98-7F062D55B4DF}" srcOrd="1" destOrd="0" presId="urn:microsoft.com/office/officeart/2018/5/layout/IconCircleLabelList"/>
    <dgm:cxn modelId="{F1E3E0CF-6B58-4B8F-AF38-D840552FEC61}" type="presParOf" srcId="{B59253E7-D636-4236-AA3F-4B98FEB530EC}" destId="{9CBF3DA2-9F3A-4D80-B2FE-0428C55441B6}" srcOrd="2" destOrd="0" presId="urn:microsoft.com/office/officeart/2018/5/layout/IconCircleLabelList"/>
    <dgm:cxn modelId="{28E52974-2760-4B15-ADA7-33A3B3477234}" type="presParOf" srcId="{B59253E7-D636-4236-AA3F-4B98FEB530EC}" destId="{DB8F4084-09CB-43CF-A7F0-6855DAC0D3D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80FC7-293E-4923-9E8C-C73FD9679761}">
      <dsp:nvSpPr>
        <dsp:cNvPr id="0" name=""/>
        <dsp:cNvSpPr/>
      </dsp:nvSpPr>
      <dsp:spPr>
        <a:xfrm>
          <a:off x="2464" y="149680"/>
          <a:ext cx="2402978" cy="460800"/>
        </a:xfrm>
        <a:prstGeom prst="rect">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Previous Experience</a:t>
          </a:r>
        </a:p>
      </dsp:txBody>
      <dsp:txXfrm>
        <a:off x="2464" y="149680"/>
        <a:ext cx="2402978" cy="460800"/>
      </dsp:txXfrm>
    </dsp:sp>
    <dsp:sp modelId="{88CF7639-3D4F-4453-8865-768C364A3FE4}">
      <dsp:nvSpPr>
        <dsp:cNvPr id="0" name=""/>
        <dsp:cNvSpPr/>
      </dsp:nvSpPr>
      <dsp:spPr>
        <a:xfrm>
          <a:off x="2464" y="610480"/>
          <a:ext cx="2402978" cy="2679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Georgia" panose="02040502050405020303" pitchFamily="18" charset="0"/>
            </a:rPr>
            <a:t>20+ years of experience in the investigative field (private and public sector)</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Georgia" panose="02040502050405020303" pitchFamily="18" charset="0"/>
            </a:rPr>
            <a:t>Investigator and Loss Prevention Manager</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Georgia" panose="02040502050405020303" pitchFamily="18" charset="0"/>
            </a:rPr>
            <a:t>7-Eleven, Inc.</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Georgia" panose="02040502050405020303" pitchFamily="18" charset="0"/>
            </a:rPr>
            <a:t>Sears, Roebuck and Company</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Georgia" panose="02040502050405020303" pitchFamily="18" charset="0"/>
            </a:rPr>
            <a:t>Target</a:t>
          </a:r>
        </a:p>
      </dsp:txBody>
      <dsp:txXfrm>
        <a:off x="2464" y="610480"/>
        <a:ext cx="2402978" cy="2679120"/>
      </dsp:txXfrm>
    </dsp:sp>
    <dsp:sp modelId="{29C26811-F2B1-4D27-9EF9-E160509921D7}">
      <dsp:nvSpPr>
        <dsp:cNvPr id="0" name=""/>
        <dsp:cNvSpPr/>
      </dsp:nvSpPr>
      <dsp:spPr>
        <a:xfrm>
          <a:off x="2741860" y="149680"/>
          <a:ext cx="2402978" cy="460800"/>
        </a:xfrm>
        <a:prstGeom prst="rect">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Certifications</a:t>
          </a:r>
        </a:p>
      </dsp:txBody>
      <dsp:txXfrm>
        <a:off x="2741860" y="149680"/>
        <a:ext cx="2402978" cy="460800"/>
      </dsp:txXfrm>
    </dsp:sp>
    <dsp:sp modelId="{B49060C5-2C26-4CB6-A898-793086457B4F}">
      <dsp:nvSpPr>
        <dsp:cNvPr id="0" name=""/>
        <dsp:cNvSpPr/>
      </dsp:nvSpPr>
      <dsp:spPr>
        <a:xfrm>
          <a:off x="2741860" y="610480"/>
          <a:ext cx="2402978" cy="2679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Certified Inspector General Investigator</a:t>
          </a:r>
        </a:p>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Certified Fraud Examiner</a:t>
          </a:r>
        </a:p>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Certified Anti-Money Laundering Specialist </a:t>
          </a:r>
        </a:p>
      </dsp:txBody>
      <dsp:txXfrm>
        <a:off x="2741860" y="610480"/>
        <a:ext cx="2402978" cy="2679120"/>
      </dsp:txXfrm>
    </dsp:sp>
    <dsp:sp modelId="{652D3056-0A80-4509-B03C-6D6A37D4A31C}">
      <dsp:nvSpPr>
        <dsp:cNvPr id="0" name=""/>
        <dsp:cNvSpPr/>
      </dsp:nvSpPr>
      <dsp:spPr>
        <a:xfrm>
          <a:off x="5481256" y="149680"/>
          <a:ext cx="2402978" cy="460800"/>
        </a:xfrm>
        <a:prstGeom prst="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Education</a:t>
          </a:r>
        </a:p>
      </dsp:txBody>
      <dsp:txXfrm>
        <a:off x="5481256" y="149680"/>
        <a:ext cx="2402978" cy="460800"/>
      </dsp:txXfrm>
    </dsp:sp>
    <dsp:sp modelId="{BB3F110F-386C-45CF-A8D3-A2899DBAB22D}">
      <dsp:nvSpPr>
        <dsp:cNvPr id="0" name=""/>
        <dsp:cNvSpPr/>
      </dsp:nvSpPr>
      <dsp:spPr>
        <a:xfrm>
          <a:off x="5481256" y="610480"/>
          <a:ext cx="2402978" cy="2679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BA in Justice Studies from Northeastern Illinois University </a:t>
          </a:r>
        </a:p>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MA in Criminology from the University of Illinois at Chicago </a:t>
          </a:r>
        </a:p>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Currently pursuing a MS in Counseling from the National Louis University </a:t>
          </a:r>
        </a:p>
      </dsp:txBody>
      <dsp:txXfrm>
        <a:off x="5481256" y="610480"/>
        <a:ext cx="2402978" cy="267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329F8-7C46-4AE1-9CE1-8B5E5821DAEF}">
      <dsp:nvSpPr>
        <dsp:cNvPr id="0" name=""/>
        <dsp:cNvSpPr/>
      </dsp:nvSpPr>
      <dsp:spPr>
        <a:xfrm>
          <a:off x="626667" y="46"/>
          <a:ext cx="3613647" cy="2168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eorgia" panose="02040502050405020303" pitchFamily="18" charset="0"/>
            </a:rPr>
            <a:t>Objectivity</a:t>
          </a:r>
          <a:r>
            <a:rPr lang="en-US" sz="1600" kern="1200" dirty="0">
              <a:latin typeface="Georgia" panose="02040502050405020303" pitchFamily="18" charset="0"/>
            </a:rPr>
            <a:t> – OIGs should gather, assess, and report evidence in a fair, unbiased, and independent manner to determine the validity of allegations or evaluate the likelihood of violations of statutes, rules, regulations, or policies</a:t>
          </a:r>
          <a:r>
            <a:rPr lang="en-US" sz="1500" kern="1200" dirty="0">
              <a:latin typeface="Georgia" panose="02040502050405020303" pitchFamily="18" charset="0"/>
            </a:rPr>
            <a:t>.</a:t>
          </a:r>
        </a:p>
      </dsp:txBody>
      <dsp:txXfrm>
        <a:off x="626667" y="46"/>
        <a:ext cx="3613647" cy="2168188"/>
      </dsp:txXfrm>
    </dsp:sp>
    <dsp:sp modelId="{5398C6AA-F879-4342-9154-468D835E4AC8}">
      <dsp:nvSpPr>
        <dsp:cNvPr id="0" name=""/>
        <dsp:cNvSpPr/>
      </dsp:nvSpPr>
      <dsp:spPr>
        <a:xfrm>
          <a:off x="612393" y="2529646"/>
          <a:ext cx="3613647" cy="2168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eorgia" panose="02040502050405020303" pitchFamily="18" charset="0"/>
            </a:rPr>
            <a:t>Thoroughness</a:t>
          </a:r>
          <a:r>
            <a:rPr lang="en-US" sz="1600" kern="1200" dirty="0">
              <a:latin typeface="Georgia" panose="02040502050405020303" pitchFamily="18" charset="0"/>
            </a:rPr>
            <a:t> – OIGs should conduct investigations in a diligent and complete manner and take reasonable steps to ensure that sufficient and appropriate evidence is collected; pertinent issues are sufficiently resolved; and appropriate criminal, civil, contractual, or administrative remedies are considered.</a:t>
          </a:r>
        </a:p>
      </dsp:txBody>
      <dsp:txXfrm>
        <a:off x="612393" y="2529646"/>
        <a:ext cx="3613647" cy="2168188"/>
      </dsp:txXfrm>
    </dsp:sp>
    <dsp:sp modelId="{D0F81B8B-D105-4228-8303-691145802904}">
      <dsp:nvSpPr>
        <dsp:cNvPr id="0" name=""/>
        <dsp:cNvSpPr/>
      </dsp:nvSpPr>
      <dsp:spPr>
        <a:xfrm>
          <a:off x="4552715" y="0"/>
          <a:ext cx="3613647" cy="2168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eorgia" panose="02040502050405020303" pitchFamily="18" charset="0"/>
            </a:rPr>
            <a:t>Appropriate Techniques </a:t>
          </a:r>
          <a:r>
            <a:rPr lang="en-US" sz="1600" kern="1200" dirty="0">
              <a:latin typeface="Georgia" panose="02040502050405020303" pitchFamily="18" charset="0"/>
            </a:rPr>
            <a:t>– OIGs should use methods and techniques in each investigation that are appropriate for the circumstances and objectives.</a:t>
          </a:r>
        </a:p>
      </dsp:txBody>
      <dsp:txXfrm>
        <a:off x="4552715" y="0"/>
        <a:ext cx="3613647" cy="2168188"/>
      </dsp:txXfrm>
    </dsp:sp>
    <dsp:sp modelId="{3F9383BB-18FC-4A15-9382-BD129062083B}">
      <dsp:nvSpPr>
        <dsp:cNvPr id="0" name=""/>
        <dsp:cNvSpPr/>
      </dsp:nvSpPr>
      <dsp:spPr>
        <a:xfrm>
          <a:off x="4551342" y="2529646"/>
          <a:ext cx="3613647" cy="2168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eorgia" panose="02040502050405020303" pitchFamily="18" charset="0"/>
            </a:rPr>
            <a:t>Coordination</a:t>
          </a:r>
          <a:r>
            <a:rPr lang="en-US" sz="1600" kern="1200" dirty="0">
              <a:latin typeface="Georgia" panose="02040502050405020303" pitchFamily="18" charset="0"/>
            </a:rPr>
            <a:t> - Appropriate OIG staff should coordinate investigations with appropriate officials. In cases where criminal prosecutions, or civil or administrative actions are necessary, appropriate OIG staff should coordinate actions with prosecutors and other appropriate officials.</a:t>
          </a:r>
        </a:p>
      </dsp:txBody>
      <dsp:txXfrm>
        <a:off x="4551342" y="2529646"/>
        <a:ext cx="3613647" cy="216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7E5E3-93A4-4D04-BC49-2697B56C21E1}">
      <dsp:nvSpPr>
        <dsp:cNvPr id="0" name=""/>
        <dsp:cNvSpPr/>
      </dsp:nvSpPr>
      <dsp:spPr>
        <a:xfrm>
          <a:off x="0" y="486"/>
          <a:ext cx="7886700" cy="113755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0EC3A-FFA5-494E-A5E0-5FB426F14927}">
      <dsp:nvSpPr>
        <dsp:cNvPr id="0" name=""/>
        <dsp:cNvSpPr/>
      </dsp:nvSpPr>
      <dsp:spPr>
        <a:xfrm>
          <a:off x="344109" y="256435"/>
          <a:ext cx="625653" cy="625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6A43E-DA8F-4CAE-8A52-202E3627748A}">
      <dsp:nvSpPr>
        <dsp:cNvPr id="0" name=""/>
        <dsp:cNvSpPr/>
      </dsp:nvSpPr>
      <dsp:spPr>
        <a:xfrm>
          <a:off x="1313872" y="486"/>
          <a:ext cx="6572827" cy="113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1" tIns="120391" rIns="120391" bIns="120391"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Georgia" panose="02040502050405020303" pitchFamily="18" charset="0"/>
            </a:rPr>
            <a:t>Effective planning provides the basis to clearly identify the issues to be addressed before the investigation starts and includes preparing a written investigative plan setting forth the investigation’s objectives and specific steps to be performed.</a:t>
          </a:r>
        </a:p>
      </dsp:txBody>
      <dsp:txXfrm>
        <a:off x="1313872" y="486"/>
        <a:ext cx="6572827" cy="1137551"/>
      </dsp:txXfrm>
    </dsp:sp>
    <dsp:sp modelId="{723272DF-2F55-4FFC-97E6-8ACA80B07FA3}">
      <dsp:nvSpPr>
        <dsp:cNvPr id="0" name=""/>
        <dsp:cNvSpPr/>
      </dsp:nvSpPr>
      <dsp:spPr>
        <a:xfrm>
          <a:off x="0" y="1422425"/>
          <a:ext cx="7886700" cy="113755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4C3A2-E02C-4326-B7C4-C797B71A5F01}">
      <dsp:nvSpPr>
        <dsp:cNvPr id="0" name=""/>
        <dsp:cNvSpPr/>
      </dsp:nvSpPr>
      <dsp:spPr>
        <a:xfrm>
          <a:off x="344109" y="1678374"/>
          <a:ext cx="625653" cy="6256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9FCE1-4312-404D-B9D9-78BF15774813}">
      <dsp:nvSpPr>
        <dsp:cNvPr id="0" name=""/>
        <dsp:cNvSpPr/>
      </dsp:nvSpPr>
      <dsp:spPr>
        <a:xfrm>
          <a:off x="1313872" y="1422425"/>
          <a:ext cx="6572827" cy="113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1" tIns="120391" rIns="120391" bIns="120391"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Georgia" panose="02040502050405020303" pitchFamily="18" charset="0"/>
            </a:rPr>
            <a:t>An investigative plan should anticipate time restraints that may apply to a given assignment or the investigation as a whole. </a:t>
          </a:r>
        </a:p>
      </dsp:txBody>
      <dsp:txXfrm>
        <a:off x="1313872" y="1422425"/>
        <a:ext cx="6572827" cy="1137551"/>
      </dsp:txXfrm>
    </dsp:sp>
    <dsp:sp modelId="{3D111540-21D8-4345-A890-CFF9ABC03874}">
      <dsp:nvSpPr>
        <dsp:cNvPr id="0" name=""/>
        <dsp:cNvSpPr/>
      </dsp:nvSpPr>
      <dsp:spPr>
        <a:xfrm>
          <a:off x="0" y="2844365"/>
          <a:ext cx="7886700" cy="113755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AB5EE-7C21-49FE-AB2C-96AB0BE45120}">
      <dsp:nvSpPr>
        <dsp:cNvPr id="0" name=""/>
        <dsp:cNvSpPr/>
      </dsp:nvSpPr>
      <dsp:spPr>
        <a:xfrm>
          <a:off x="344109" y="3100314"/>
          <a:ext cx="625653" cy="6256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B7149-5469-48CF-AC12-03A39C02D913}">
      <dsp:nvSpPr>
        <dsp:cNvPr id="0" name=""/>
        <dsp:cNvSpPr/>
      </dsp:nvSpPr>
      <dsp:spPr>
        <a:xfrm>
          <a:off x="1313872" y="2844365"/>
          <a:ext cx="6572827" cy="113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1" tIns="120391" rIns="120391" bIns="120391"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Georgia" panose="02040502050405020303" pitchFamily="18" charset="0"/>
            </a:rPr>
            <a:t>The investigative plan is subject to revision to address new information as the investigation continues. The OIG should ensure that any changes to the investigative plan are authorized by appropriate supervisory personnel and documented.</a:t>
          </a:r>
        </a:p>
      </dsp:txBody>
      <dsp:txXfrm>
        <a:off x="1313872" y="2844365"/>
        <a:ext cx="6572827" cy="1137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22C26-8B7B-401E-A8A6-CBC3C2D46081}">
      <dsp:nvSpPr>
        <dsp:cNvPr id="0" name=""/>
        <dsp:cNvSpPr/>
      </dsp:nvSpPr>
      <dsp:spPr>
        <a:xfrm>
          <a:off x="1293239" y="66704"/>
          <a:ext cx="1317282" cy="1317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8DA89-B91E-48AF-B6D4-B93A8FDCA7B5}">
      <dsp:nvSpPr>
        <dsp:cNvPr id="0" name=""/>
        <dsp:cNvSpPr/>
      </dsp:nvSpPr>
      <dsp:spPr>
        <a:xfrm>
          <a:off x="4950" y="1571941"/>
          <a:ext cx="3763664" cy="56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latin typeface="Georgia" panose="02040502050405020303" pitchFamily="18" charset="0"/>
            </a:rPr>
            <a:t>Evidence</a:t>
          </a:r>
        </a:p>
      </dsp:txBody>
      <dsp:txXfrm>
        <a:off x="4950" y="1571941"/>
        <a:ext cx="3763664" cy="564549"/>
      </dsp:txXfrm>
    </dsp:sp>
    <dsp:sp modelId="{30B4713C-C11C-490B-8742-40D049E7451F}">
      <dsp:nvSpPr>
        <dsp:cNvPr id="0" name=""/>
        <dsp:cNvSpPr/>
      </dsp:nvSpPr>
      <dsp:spPr>
        <a:xfrm>
          <a:off x="4950" y="2217093"/>
          <a:ext cx="3763664" cy="189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r>
            <a:rPr lang="en-US" sz="1700" kern="1200" dirty="0">
              <a:latin typeface="Georgia" panose="02040502050405020303" pitchFamily="18" charset="0"/>
            </a:rPr>
            <a:t>Evidence is appropriate if it is relevant, valid, and reliable. </a:t>
          </a:r>
        </a:p>
        <a:p>
          <a:pPr marL="0" lvl="0" indent="0" algn="l" defTabSz="755650">
            <a:lnSpc>
              <a:spcPct val="100000"/>
            </a:lnSpc>
            <a:spcBef>
              <a:spcPct val="0"/>
            </a:spcBef>
            <a:spcAft>
              <a:spcPct val="35000"/>
            </a:spcAft>
            <a:buFont typeface="Arial" panose="020B0604020202020204" pitchFamily="34" charset="0"/>
            <a:buNone/>
          </a:pPr>
          <a:r>
            <a:rPr lang="en-US" sz="1700" kern="1200" dirty="0">
              <a:latin typeface="Georgia" panose="02040502050405020303" pitchFamily="18" charset="0"/>
            </a:rPr>
            <a:t>Exculpatory evidence </a:t>
          </a:r>
        </a:p>
      </dsp:txBody>
      <dsp:txXfrm>
        <a:off x="4950" y="2217093"/>
        <a:ext cx="3763664" cy="1894345"/>
      </dsp:txXfrm>
    </dsp:sp>
    <dsp:sp modelId="{2DDFFCFA-8F8A-4E7C-B99D-6ED8F64E4B8D}">
      <dsp:nvSpPr>
        <dsp:cNvPr id="0" name=""/>
        <dsp:cNvSpPr/>
      </dsp:nvSpPr>
      <dsp:spPr>
        <a:xfrm>
          <a:off x="5675328" y="81366"/>
          <a:ext cx="1317282" cy="1317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BA76A-53B0-4B12-9431-87D9D70D06CC}">
      <dsp:nvSpPr>
        <dsp:cNvPr id="0" name=""/>
        <dsp:cNvSpPr/>
      </dsp:nvSpPr>
      <dsp:spPr>
        <a:xfrm>
          <a:off x="4410470" y="1571941"/>
          <a:ext cx="3763664" cy="56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latin typeface="Georgia" panose="02040502050405020303" pitchFamily="18" charset="0"/>
            </a:rPr>
            <a:t>Timeliness</a:t>
          </a:r>
        </a:p>
      </dsp:txBody>
      <dsp:txXfrm>
        <a:off x="4410470" y="1571941"/>
        <a:ext cx="3763664" cy="564549"/>
      </dsp:txXfrm>
    </dsp:sp>
    <dsp:sp modelId="{8542ABF4-86B4-49E6-BD24-668787F460A7}">
      <dsp:nvSpPr>
        <dsp:cNvPr id="0" name=""/>
        <dsp:cNvSpPr/>
      </dsp:nvSpPr>
      <dsp:spPr>
        <a:xfrm>
          <a:off x="4427256" y="2217093"/>
          <a:ext cx="3763664" cy="189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mj-lt"/>
            <a:buNone/>
          </a:pPr>
          <a:r>
            <a:rPr lang="en-US" sz="1700" kern="1200" dirty="0">
              <a:latin typeface="Georgia" panose="02040502050405020303" pitchFamily="18" charset="0"/>
            </a:rPr>
            <a:t>Timeliness increases the value of investigations</a:t>
          </a:r>
        </a:p>
        <a:p>
          <a:pPr marL="0" lvl="0" indent="0" algn="l" defTabSz="755650">
            <a:lnSpc>
              <a:spcPct val="100000"/>
            </a:lnSpc>
            <a:spcBef>
              <a:spcPct val="0"/>
            </a:spcBef>
            <a:spcAft>
              <a:spcPct val="35000"/>
            </a:spcAft>
            <a:buNone/>
          </a:pPr>
          <a:r>
            <a:rPr lang="en-US" sz="1700" kern="1200" dirty="0">
              <a:latin typeface="Georgia" panose="02040502050405020303" pitchFamily="18" charset="0"/>
            </a:rPr>
            <a:t>Investigations should be conducted and documented in a timely manner</a:t>
          </a:r>
        </a:p>
        <a:p>
          <a:pPr marL="0" lvl="0" indent="0" algn="l" defTabSz="755650">
            <a:lnSpc>
              <a:spcPct val="100000"/>
            </a:lnSpc>
            <a:spcBef>
              <a:spcPct val="0"/>
            </a:spcBef>
            <a:spcAft>
              <a:spcPct val="35000"/>
            </a:spcAft>
            <a:buNone/>
          </a:pPr>
          <a:r>
            <a:rPr lang="en-US" sz="1700" kern="1200" dirty="0">
              <a:latin typeface="Georgia" panose="02040502050405020303" pitchFamily="18" charset="0"/>
            </a:rPr>
            <a:t>At the outset of an investigation, timeliness should be one factor considered in an investigative plan </a:t>
          </a:r>
        </a:p>
      </dsp:txBody>
      <dsp:txXfrm>
        <a:off x="4427256" y="2217093"/>
        <a:ext cx="3763664" cy="1894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3CEBA-4DFD-4083-BB9E-3445C8EF45C8}">
      <dsp:nvSpPr>
        <dsp:cNvPr id="0" name=""/>
        <dsp:cNvSpPr/>
      </dsp:nvSpPr>
      <dsp:spPr>
        <a:xfrm>
          <a:off x="712902" y="31178"/>
          <a:ext cx="855343" cy="8553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BB34E-D752-4EC0-8394-24D26E776287}">
      <dsp:nvSpPr>
        <dsp:cNvPr id="0" name=""/>
        <dsp:cNvSpPr/>
      </dsp:nvSpPr>
      <dsp:spPr>
        <a:xfrm>
          <a:off x="892524" y="210800"/>
          <a:ext cx="496099" cy="496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80200-7D84-4AFA-85DC-53A5C3998D80}">
      <dsp:nvSpPr>
        <dsp:cNvPr id="0" name=""/>
        <dsp:cNvSpPr/>
      </dsp:nvSpPr>
      <dsp:spPr>
        <a:xfrm>
          <a:off x="1751533" y="31178"/>
          <a:ext cx="2016165" cy="8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Georgia" panose="02040502050405020303" pitchFamily="18" charset="0"/>
            </a:rPr>
            <a:t>Case Information</a:t>
          </a:r>
        </a:p>
      </dsp:txBody>
      <dsp:txXfrm>
        <a:off x="1751533" y="31178"/>
        <a:ext cx="2016165" cy="855343"/>
      </dsp:txXfrm>
    </dsp:sp>
    <dsp:sp modelId="{8A768519-BE19-434A-A227-FBDBB3BCF8FB}">
      <dsp:nvSpPr>
        <dsp:cNvPr id="0" name=""/>
        <dsp:cNvSpPr/>
      </dsp:nvSpPr>
      <dsp:spPr>
        <a:xfrm>
          <a:off x="4119000" y="31178"/>
          <a:ext cx="855343" cy="8553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53436-C108-4BD8-9109-9BAB35AB8B3D}">
      <dsp:nvSpPr>
        <dsp:cNvPr id="0" name=""/>
        <dsp:cNvSpPr/>
      </dsp:nvSpPr>
      <dsp:spPr>
        <a:xfrm>
          <a:off x="4298622" y="210800"/>
          <a:ext cx="496099" cy="496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716AA-D943-4962-A5A3-8D504B16026E}">
      <dsp:nvSpPr>
        <dsp:cNvPr id="0" name=""/>
        <dsp:cNvSpPr/>
      </dsp:nvSpPr>
      <dsp:spPr>
        <a:xfrm>
          <a:off x="5157631" y="31178"/>
          <a:ext cx="2016165" cy="8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Georgia" panose="02040502050405020303" pitchFamily="18" charset="0"/>
            </a:rPr>
            <a:t>Allegations</a:t>
          </a:r>
        </a:p>
      </dsp:txBody>
      <dsp:txXfrm>
        <a:off x="5157631" y="31178"/>
        <a:ext cx="2016165" cy="855343"/>
      </dsp:txXfrm>
    </dsp:sp>
    <dsp:sp modelId="{456DDEE3-94C7-4CC7-8D7D-272FD913179A}">
      <dsp:nvSpPr>
        <dsp:cNvPr id="0" name=""/>
        <dsp:cNvSpPr/>
      </dsp:nvSpPr>
      <dsp:spPr>
        <a:xfrm>
          <a:off x="712902" y="1563529"/>
          <a:ext cx="855343" cy="8553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01C22-D041-4BE9-A65A-9ADA2479225F}">
      <dsp:nvSpPr>
        <dsp:cNvPr id="0" name=""/>
        <dsp:cNvSpPr/>
      </dsp:nvSpPr>
      <dsp:spPr>
        <a:xfrm>
          <a:off x="892524" y="1743151"/>
          <a:ext cx="496099" cy="496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DA414-C30C-4323-882B-81FA70BD5158}">
      <dsp:nvSpPr>
        <dsp:cNvPr id="0" name=""/>
        <dsp:cNvSpPr/>
      </dsp:nvSpPr>
      <dsp:spPr>
        <a:xfrm>
          <a:off x="1751533" y="1563529"/>
          <a:ext cx="2016165" cy="8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Georgia" panose="02040502050405020303" pitchFamily="18" charset="0"/>
            </a:rPr>
            <a:t>Documents</a:t>
          </a:r>
        </a:p>
      </dsp:txBody>
      <dsp:txXfrm>
        <a:off x="1751533" y="1563529"/>
        <a:ext cx="2016165" cy="855343"/>
      </dsp:txXfrm>
    </dsp:sp>
    <dsp:sp modelId="{F4097C70-9DC6-4FDC-95E0-8C8CDD8E949B}">
      <dsp:nvSpPr>
        <dsp:cNvPr id="0" name=""/>
        <dsp:cNvSpPr/>
      </dsp:nvSpPr>
      <dsp:spPr>
        <a:xfrm>
          <a:off x="4119000" y="1563529"/>
          <a:ext cx="855343" cy="8553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FD256-53FE-4349-8914-368384B9665A}">
      <dsp:nvSpPr>
        <dsp:cNvPr id="0" name=""/>
        <dsp:cNvSpPr/>
      </dsp:nvSpPr>
      <dsp:spPr>
        <a:xfrm>
          <a:off x="4298622" y="1743151"/>
          <a:ext cx="496099" cy="496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D5897-5EB1-43CC-A915-1F2C94667017}">
      <dsp:nvSpPr>
        <dsp:cNvPr id="0" name=""/>
        <dsp:cNvSpPr/>
      </dsp:nvSpPr>
      <dsp:spPr>
        <a:xfrm>
          <a:off x="5157631" y="1563529"/>
          <a:ext cx="2016165" cy="8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Georgia" panose="02040502050405020303" pitchFamily="18" charset="0"/>
            </a:rPr>
            <a:t>Interviews</a:t>
          </a:r>
        </a:p>
      </dsp:txBody>
      <dsp:txXfrm>
        <a:off x="5157631" y="1563529"/>
        <a:ext cx="2016165" cy="855343"/>
      </dsp:txXfrm>
    </dsp:sp>
    <dsp:sp modelId="{36799DD7-ECBA-4BC0-BB9F-6ADDC23BAF1A}">
      <dsp:nvSpPr>
        <dsp:cNvPr id="0" name=""/>
        <dsp:cNvSpPr/>
      </dsp:nvSpPr>
      <dsp:spPr>
        <a:xfrm>
          <a:off x="712902" y="3095881"/>
          <a:ext cx="855343" cy="8553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131F69-6E0B-4393-9F43-D5DE51C6D5CE}">
      <dsp:nvSpPr>
        <dsp:cNvPr id="0" name=""/>
        <dsp:cNvSpPr/>
      </dsp:nvSpPr>
      <dsp:spPr>
        <a:xfrm>
          <a:off x="892524" y="3275503"/>
          <a:ext cx="496099" cy="496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E822D-C681-4F24-ADCF-70F77AFA0100}">
      <dsp:nvSpPr>
        <dsp:cNvPr id="0" name=""/>
        <dsp:cNvSpPr/>
      </dsp:nvSpPr>
      <dsp:spPr>
        <a:xfrm>
          <a:off x="1751533" y="3095881"/>
          <a:ext cx="2016165" cy="8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Georgia" panose="02040502050405020303" pitchFamily="18" charset="0"/>
            </a:rPr>
            <a:t>Surveillance Schedule</a:t>
          </a:r>
        </a:p>
      </dsp:txBody>
      <dsp:txXfrm>
        <a:off x="1751533" y="3095881"/>
        <a:ext cx="2016165" cy="855343"/>
      </dsp:txXfrm>
    </dsp:sp>
    <dsp:sp modelId="{7AAFFD1A-28D5-4DD5-B5D0-F49C298C0BD0}">
      <dsp:nvSpPr>
        <dsp:cNvPr id="0" name=""/>
        <dsp:cNvSpPr/>
      </dsp:nvSpPr>
      <dsp:spPr>
        <a:xfrm>
          <a:off x="4119000" y="3095881"/>
          <a:ext cx="855343" cy="8553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EBC75-2A8E-40FA-B07B-F1C0F870FEEA}">
      <dsp:nvSpPr>
        <dsp:cNvPr id="0" name=""/>
        <dsp:cNvSpPr/>
      </dsp:nvSpPr>
      <dsp:spPr>
        <a:xfrm>
          <a:off x="4298622" y="3275503"/>
          <a:ext cx="496099" cy="4960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05D6E-2D7D-49C7-8022-BCA06953FC40}">
      <dsp:nvSpPr>
        <dsp:cNvPr id="0" name=""/>
        <dsp:cNvSpPr/>
      </dsp:nvSpPr>
      <dsp:spPr>
        <a:xfrm>
          <a:off x="5157631" y="3095881"/>
          <a:ext cx="2016165" cy="8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Georgia" panose="02040502050405020303" pitchFamily="18" charset="0"/>
            </a:rPr>
            <a:t>Potential Legal Issues</a:t>
          </a:r>
        </a:p>
      </dsp:txBody>
      <dsp:txXfrm>
        <a:off x="5157631" y="3095881"/>
        <a:ext cx="2016165" cy="855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CAD6F-3D4B-44A1-9D7D-6C5DCFF23872}">
      <dsp:nvSpPr>
        <dsp:cNvPr id="0" name=""/>
        <dsp:cNvSpPr/>
      </dsp:nvSpPr>
      <dsp:spPr>
        <a:xfrm>
          <a:off x="530099" y="417745"/>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3A597-B5B5-4983-AC18-FBC29CEEDDC7}">
      <dsp:nvSpPr>
        <dsp:cNvPr id="0" name=""/>
        <dsp:cNvSpPr/>
      </dsp:nvSpPr>
      <dsp:spPr>
        <a:xfrm>
          <a:off x="829912" y="717557"/>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5A33B-EB84-4DDD-86B4-1015D5FDDD8F}">
      <dsp:nvSpPr>
        <dsp:cNvPr id="0" name=""/>
        <dsp:cNvSpPr/>
      </dsp:nvSpPr>
      <dsp:spPr>
        <a:xfrm>
          <a:off x="80381" y="2262745"/>
          <a:ext cx="2306250" cy="130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latin typeface="Georgia" panose="02040502050405020303" pitchFamily="18" charset="0"/>
            </a:rPr>
            <a:t>Investigators – update the plan as things happen to ensure the plan stays current</a:t>
          </a:r>
          <a:r>
            <a:rPr lang="en-US" sz="2000" kern="1200" cap="none" baseline="0" dirty="0">
              <a:latin typeface="Georgia" panose="02040502050405020303" pitchFamily="18" charset="0"/>
            </a:rPr>
            <a:t>. </a:t>
          </a:r>
        </a:p>
      </dsp:txBody>
      <dsp:txXfrm>
        <a:off x="80381" y="2262745"/>
        <a:ext cx="2306250" cy="1301912"/>
      </dsp:txXfrm>
    </dsp:sp>
    <dsp:sp modelId="{FBF47B7D-BB2E-4CFC-839D-7E76ED8BABDF}">
      <dsp:nvSpPr>
        <dsp:cNvPr id="0" name=""/>
        <dsp:cNvSpPr/>
      </dsp:nvSpPr>
      <dsp:spPr>
        <a:xfrm>
          <a:off x="3239943" y="417745"/>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77953-0F10-4681-B1B5-3FADB5798740}">
      <dsp:nvSpPr>
        <dsp:cNvPr id="0" name=""/>
        <dsp:cNvSpPr/>
      </dsp:nvSpPr>
      <dsp:spPr>
        <a:xfrm>
          <a:off x="3539756" y="717557"/>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15B75-3EB1-4CB3-B324-A2D94C4C0490}">
      <dsp:nvSpPr>
        <dsp:cNvPr id="0" name=""/>
        <dsp:cNvSpPr/>
      </dsp:nvSpPr>
      <dsp:spPr>
        <a:xfrm>
          <a:off x="2790224" y="2262745"/>
          <a:ext cx="2306250" cy="130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baseline="0" dirty="0">
              <a:latin typeface="Georgia" panose="02040502050405020303" pitchFamily="18" charset="0"/>
            </a:rPr>
            <a:t>Don’t remove anything from the plan. </a:t>
          </a:r>
        </a:p>
      </dsp:txBody>
      <dsp:txXfrm>
        <a:off x="2790224" y="2262745"/>
        <a:ext cx="2306250" cy="1301912"/>
      </dsp:txXfrm>
    </dsp:sp>
    <dsp:sp modelId="{FB604C49-2731-47B2-A17B-C6784D7ABC0F}">
      <dsp:nvSpPr>
        <dsp:cNvPr id="0" name=""/>
        <dsp:cNvSpPr/>
      </dsp:nvSpPr>
      <dsp:spPr>
        <a:xfrm>
          <a:off x="5949787" y="417745"/>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22021-B6D1-41CB-9F98-7F062D55B4DF}">
      <dsp:nvSpPr>
        <dsp:cNvPr id="0" name=""/>
        <dsp:cNvSpPr/>
      </dsp:nvSpPr>
      <dsp:spPr>
        <a:xfrm>
          <a:off x="6249600" y="717557"/>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F4084-09CB-43CF-A7F0-6855DAC0D3DB}">
      <dsp:nvSpPr>
        <dsp:cNvPr id="0" name=""/>
        <dsp:cNvSpPr/>
      </dsp:nvSpPr>
      <dsp:spPr>
        <a:xfrm>
          <a:off x="5500068" y="2262745"/>
          <a:ext cx="2306250" cy="130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latin typeface="Georgia" panose="02040502050405020303" pitchFamily="18" charset="0"/>
            </a:rPr>
            <a:t>Supervisors – when you meet with your team about cases, use the investigative plan to guide the meeting.</a:t>
          </a:r>
        </a:p>
      </dsp:txBody>
      <dsp:txXfrm>
        <a:off x="5500068" y="2262745"/>
        <a:ext cx="2306250" cy="13019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E5346-1416-4739-B9D8-BEDD76DB739B}" type="datetimeFigureOut">
              <a:rPr lang="en-US" smtClean="0"/>
              <a:t>10/18/2024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028B2-CA1C-4914-A167-72829366609B}" type="slidenum">
              <a:rPr lang="en-US" smtClean="0"/>
              <a:t>‹#›</a:t>
            </a:fld>
            <a:endParaRPr lang="en-US" dirty="0"/>
          </a:p>
        </p:txBody>
      </p:sp>
    </p:spTree>
    <p:extLst>
      <p:ext uri="{BB962C8B-B14F-4D97-AF65-F5344CB8AC3E}">
        <p14:creationId xmlns:p14="http://schemas.microsoft.com/office/powerpoint/2010/main" val="119721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joke: 20 years of experience but only look to be in my 20s. </a:t>
            </a:r>
          </a:p>
          <a:p>
            <a:endParaRPr lang="en-US" dirty="0"/>
          </a:p>
          <a:p>
            <a:r>
              <a:rPr lang="en-US" dirty="0"/>
              <a:t>I love basketball and about two years ago I got into golf. Me mentioning my love of these two sports will make sense as we go through this presentation.</a:t>
            </a:r>
          </a:p>
        </p:txBody>
      </p:sp>
      <p:sp>
        <p:nvSpPr>
          <p:cNvPr id="4" name="Slide Number Placeholder 3"/>
          <p:cNvSpPr>
            <a:spLocks noGrp="1"/>
          </p:cNvSpPr>
          <p:nvPr>
            <p:ph type="sldNum" sz="quarter" idx="5"/>
          </p:nvPr>
        </p:nvSpPr>
        <p:spPr/>
        <p:txBody>
          <a:bodyPr/>
          <a:lstStyle/>
          <a:p>
            <a:fld id="{62A028B2-CA1C-4914-A167-72829366609B}" type="slidenum">
              <a:rPr lang="en-US" smtClean="0"/>
              <a:t>2</a:t>
            </a:fld>
            <a:endParaRPr lang="en-US" dirty="0"/>
          </a:p>
        </p:txBody>
      </p:sp>
    </p:spTree>
    <p:extLst>
      <p:ext uri="{BB962C8B-B14F-4D97-AF65-F5344CB8AC3E}">
        <p14:creationId xmlns:p14="http://schemas.microsoft.com/office/powerpoint/2010/main" val="190382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have to worry about trying to read everything in these next few slides because I’m going to talk through the content. </a:t>
            </a:r>
          </a:p>
          <a:p>
            <a:endParaRPr lang="en-US" dirty="0"/>
          </a:p>
          <a:p>
            <a:r>
              <a:rPr lang="en-US" dirty="0"/>
              <a:t>I’ve broken down our investigative plan into the separate sections. This is the case information section of the plan. In this section we include the following:</a:t>
            </a:r>
          </a:p>
          <a:p>
            <a:endParaRPr lang="en-US" dirty="0"/>
          </a:p>
          <a:p>
            <a:r>
              <a:rPr lang="en-US" sz="2600" dirty="0"/>
              <a:t>Case Number – Based off our case management system. </a:t>
            </a:r>
          </a:p>
          <a:p>
            <a:r>
              <a:rPr lang="en-US" sz="2600" dirty="0"/>
              <a:t>Date Updated – Important to make sure you have the most current version of the plan, but also just to keep track of when things are being updated. </a:t>
            </a:r>
          </a:p>
          <a:p>
            <a:r>
              <a:rPr lang="en-US" sz="2600" dirty="0"/>
              <a:t>Complaint Summary – What is the allegation we’re investigating?  </a:t>
            </a:r>
          </a:p>
          <a:p>
            <a:r>
              <a:rPr lang="en-US" sz="2600" dirty="0"/>
              <a:t>Subjects – Who are we investigating?</a:t>
            </a:r>
          </a:p>
          <a:p>
            <a:r>
              <a:rPr lang="en-US" sz="2600" dirty="0"/>
              <a:t>Case Open Date – important for timeliness of investigations and to make sure we meet our time constraints. </a:t>
            </a:r>
          </a:p>
          <a:p>
            <a:r>
              <a:rPr lang="en-US" sz="2600" dirty="0"/>
              <a:t>Investigative Team – Investigator, Attorney or AIG, PSIG analyst which we include on all CPD cases, APR analyst needed in some cases, and our Chief Investigator and Chief Attorney. It also Includes the date reviewed by both the Chief Investigator and Chief Attorney. </a:t>
            </a:r>
          </a:p>
          <a:p>
            <a:r>
              <a:rPr lang="en-US" sz="2600" dirty="0"/>
              <a:t>Criminal Case – Yes or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Ethics Case – Yes or No and include the end date for our investigations – 2 years from case open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CPD Cases – Yes or No and include the end date for our investigations – 18 months from case open date. We also have certain requirements regarding the age of the allegation and how the complaint was received. </a:t>
            </a:r>
          </a:p>
          <a:p>
            <a:r>
              <a:rPr lang="en-US" sz="2600" dirty="0"/>
              <a:t>Jurisdiction – Why we have the authority to investigate our subject? City employee, contractor, etc.</a:t>
            </a:r>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11</a:t>
            </a:fld>
            <a:endParaRPr lang="en-US" dirty="0"/>
          </a:p>
        </p:txBody>
      </p:sp>
    </p:spTree>
    <p:extLst>
      <p:ext uri="{BB962C8B-B14F-4D97-AF65-F5344CB8AC3E}">
        <p14:creationId xmlns:p14="http://schemas.microsoft.com/office/powerpoint/2010/main" val="133165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a:t>
            </a:r>
            <a:r>
              <a:rPr lang="en-US" sz="1200" baseline="30000" dirty="0"/>
              <a:t>nd</a:t>
            </a:r>
            <a:r>
              <a:rPr lang="en-US" sz="1200" dirty="0"/>
              <a:t> Section of Investigative Plan: Allegations</a:t>
            </a:r>
          </a:p>
          <a:p>
            <a:endParaRPr lang="en-US" dirty="0"/>
          </a:p>
          <a:p>
            <a:r>
              <a:rPr lang="en-US" dirty="0"/>
              <a:t>This is what I call the what, who, why, and how section of the plan. </a:t>
            </a:r>
          </a:p>
          <a:p>
            <a:endParaRPr lang="en-US" dirty="0"/>
          </a:p>
          <a:p>
            <a:r>
              <a:rPr lang="en-US" dirty="0"/>
              <a:t>What’s being investigated and Who’s being investigated?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Allegation and Subject - </a:t>
            </a:r>
            <a:r>
              <a:rPr lang="en-US" sz="1200" dirty="0">
                <a:solidFill>
                  <a:srgbClr val="000000"/>
                </a:solidFill>
                <a:effectLst/>
                <a:latin typeface="Calibri" panose="020F0502020204030204" pitchFamily="34" charset="0"/>
                <a:ea typeface="Times New Roman" panose="02020603050405020304" pitchFamily="18" charset="0"/>
              </a:rPr>
              <a:t>The allegation as alleged by the complainant or OIG – to be completed by AIG. If proof of violation is specific to a certain subject, break out elements by each subject.</a:t>
            </a:r>
            <a:endParaRPr lang="en-US" sz="1000" dirty="0"/>
          </a:p>
          <a:p>
            <a:r>
              <a:rPr lang="en-US" dirty="0"/>
              <a:t>- Example: It is alleged by an Anonymous Complainant that DOB Inspector John Doe received a PPP loan and doesn’t have a business. </a:t>
            </a:r>
          </a:p>
          <a:p>
            <a:endParaRPr lang="en-US" sz="1200" dirty="0"/>
          </a:p>
          <a:p>
            <a:r>
              <a:rPr lang="en-US" sz="1200" dirty="0"/>
              <a:t>Violation is the why. Why are we investigating this allegation? The allegation implicates our subject breaking some Policy, Rule, or Law. </a:t>
            </a:r>
          </a:p>
          <a:p>
            <a:pPr marL="285750" indent="-285750">
              <a:buFontTx/>
              <a:buChar char="-"/>
            </a:pPr>
            <a:r>
              <a:rPr lang="en-US" sz="1800" dirty="0">
                <a:solidFill>
                  <a:srgbClr val="000000"/>
                </a:solidFill>
                <a:effectLst/>
                <a:latin typeface="Calibri" panose="020F0502020204030204" pitchFamily="34" charset="0"/>
                <a:ea typeface="Times New Roman" panose="02020603050405020304" pitchFamily="18" charset="0"/>
              </a:rPr>
              <a:t>Citation to the specific source of policy, rule, or law that is implicated by the allegation.</a:t>
            </a:r>
          </a:p>
          <a:p>
            <a:pPr marL="171450" indent="-171450">
              <a:buFontTx/>
              <a:buChar char="-"/>
            </a:pPr>
            <a:endParaRPr lang="en-US" sz="1200" dirty="0"/>
          </a:p>
          <a:p>
            <a:r>
              <a:rPr lang="en-US" sz="1200" dirty="0"/>
              <a:t>Elements of Proof - </a:t>
            </a:r>
            <a:r>
              <a:rPr lang="en-US" sz="1800" dirty="0">
                <a:solidFill>
                  <a:srgbClr val="000000"/>
                </a:solidFill>
                <a:effectLst/>
                <a:latin typeface="Calibri" panose="020F0502020204030204" pitchFamily="34" charset="0"/>
                <a:ea typeface="Times New Roman" panose="02020603050405020304" pitchFamily="18" charset="0"/>
              </a:rPr>
              <a:t>Breakdown the violation into its essential parts.</a:t>
            </a:r>
          </a:p>
          <a:p>
            <a:pPr marL="171450" indent="-171450">
              <a:buFontTx/>
              <a:buChar char="-"/>
            </a:pPr>
            <a:r>
              <a:rPr lang="en-US" dirty="0"/>
              <a:t>Facts you need to prove to establish an offense of the policy, rule, or law was broken. </a:t>
            </a:r>
          </a:p>
          <a:p>
            <a:pPr marL="171450" indent="-171450">
              <a:buFontTx/>
              <a:buChar char="-"/>
            </a:pPr>
            <a:r>
              <a:rPr lang="en-US" dirty="0"/>
              <a:t>Examples:</a:t>
            </a:r>
          </a:p>
          <a:p>
            <a:pPr marL="628650" lvl="1" indent="-171450">
              <a:buFontTx/>
              <a:buChar char="-"/>
            </a:pPr>
            <a:r>
              <a:rPr lang="en-US" dirty="0"/>
              <a:t>Did subject have a business during the required period prior to receipt of the PPP loan?</a:t>
            </a:r>
          </a:p>
          <a:p>
            <a:pPr marL="628650" lvl="1" indent="-171450">
              <a:buFontTx/>
              <a:buChar char="-"/>
            </a:pPr>
            <a:r>
              <a:rPr lang="en-US" dirty="0"/>
              <a:t>Did subject receive a PPP loan?</a:t>
            </a:r>
          </a:p>
          <a:p>
            <a:pPr marL="628650" lvl="1" indent="-171450">
              <a:buFontTx/>
              <a:buChar char="-"/>
            </a:pPr>
            <a:r>
              <a:rPr lang="en-US" dirty="0"/>
              <a:t>Did the subject file secondary employment?</a:t>
            </a:r>
          </a:p>
          <a:p>
            <a:endParaRPr lang="en-US" sz="1800" dirty="0">
              <a:solidFill>
                <a:srgbClr val="000000"/>
              </a:solidFill>
              <a:effectLst/>
              <a:latin typeface="Calibri" panose="020F0502020204030204" pitchFamily="34" charset="0"/>
              <a:ea typeface="Times New Roman" panose="02020603050405020304" pitchFamily="18" charset="0"/>
            </a:endParaRPr>
          </a:p>
          <a:p>
            <a:endParaRPr lang="en-US" sz="1800" dirty="0">
              <a:solidFill>
                <a:srgbClr val="000000"/>
              </a:solidFill>
              <a:effectLst/>
              <a:latin typeface="Calibri" panose="020F0502020204030204" pitchFamily="34" charset="0"/>
            </a:endParaRPr>
          </a:p>
          <a:p>
            <a:r>
              <a:rPr lang="en-US" sz="1200" dirty="0"/>
              <a:t>Investigative Steps is the how - </a:t>
            </a:r>
            <a:r>
              <a:rPr lang="en-US" sz="1800" dirty="0">
                <a:solidFill>
                  <a:srgbClr val="000000"/>
                </a:solidFill>
                <a:effectLst/>
                <a:latin typeface="Calibri" panose="020F0502020204030204" pitchFamily="34" charset="0"/>
                <a:ea typeface="Times New Roman" panose="02020603050405020304" pitchFamily="18" charset="0"/>
              </a:rPr>
              <a:t>In general, what are the contemplated steps that will be taken to prove up each element; each investigative step listed here should be contained in the other sections of the plan. </a:t>
            </a:r>
          </a:p>
          <a:p>
            <a:endParaRPr lang="en-US"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rPr>
              <a:t>Examples: </a:t>
            </a:r>
            <a:r>
              <a:rPr lang="en-US" dirty="0"/>
              <a:t>Documents, Interviews, Surveillance, etc. </a:t>
            </a:r>
          </a:p>
          <a:p>
            <a:endParaRPr lang="en-US"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12</a:t>
            </a:fld>
            <a:endParaRPr lang="en-US" dirty="0"/>
          </a:p>
        </p:txBody>
      </p:sp>
    </p:spTree>
    <p:extLst>
      <p:ext uri="{BB962C8B-B14F-4D97-AF65-F5344CB8AC3E}">
        <p14:creationId xmlns:p14="http://schemas.microsoft.com/office/powerpoint/2010/main" val="368395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documents you see here should also be present in the investigative steps column in the allegations section of the plan. </a:t>
            </a:r>
          </a:p>
          <a:p>
            <a:endParaRPr lang="en-US" sz="1200" dirty="0"/>
          </a:p>
          <a:p>
            <a:r>
              <a:rPr lang="en-US" sz="1200" dirty="0"/>
              <a:t>Document Description – What is it? Personnel file, bank statements, etc. </a:t>
            </a:r>
          </a:p>
          <a:p>
            <a:endParaRPr lang="en-US" sz="1200" dirty="0"/>
          </a:p>
          <a:p>
            <a:r>
              <a:rPr lang="en-US" sz="1200" dirty="0"/>
              <a:t>Document Custodian – Who holds these documents?</a:t>
            </a:r>
          </a:p>
          <a:p>
            <a:endParaRPr lang="en-US" sz="1200" dirty="0"/>
          </a:p>
          <a:p>
            <a:r>
              <a:rPr lang="en-US" sz="1200" dirty="0"/>
              <a:t>Request Type – internal access, document request, subpoena. </a:t>
            </a:r>
          </a:p>
          <a:p>
            <a:endParaRPr lang="en-US" sz="1200" dirty="0"/>
          </a:p>
          <a:p>
            <a:r>
              <a:rPr lang="en-US" sz="1200" dirty="0"/>
              <a:t>Relevance/Other Comments – Prior to getting the documents this should read what we expect to gain from the evidence, once the document is received, we should include relevant information contained in the document. </a:t>
            </a:r>
          </a:p>
          <a:p>
            <a:endParaRPr lang="en-US" sz="1200" dirty="0"/>
          </a:p>
          <a:p>
            <a:r>
              <a:rPr lang="en-US" sz="1200" dirty="0"/>
              <a:t>Before Example: </a:t>
            </a:r>
            <a:r>
              <a:rPr lang="en-US" sz="2400" dirty="0"/>
              <a:t>Personnel File - </a:t>
            </a:r>
            <a:r>
              <a:rPr lang="en-US" dirty="0"/>
              <a:t>Requested. Addresses in file and secondary employment forms. </a:t>
            </a:r>
          </a:p>
          <a:p>
            <a:endParaRPr lang="en-US" sz="2400" dirty="0"/>
          </a:p>
          <a:p>
            <a:r>
              <a:rPr lang="en-US" sz="2400" dirty="0"/>
              <a:t>After Example – Personnel File - </a:t>
            </a:r>
            <a:r>
              <a:rPr lang="en-US" sz="2200" dirty="0"/>
              <a:t>Received. The address matches the information on the PPP loan site. The secondary employment form shows that the subject has no other employment. </a:t>
            </a:r>
          </a:p>
          <a:p>
            <a:endParaRPr lang="en-US" dirty="0"/>
          </a:p>
          <a:p>
            <a:endParaRPr lang="en-US" sz="1200" dirty="0"/>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13</a:t>
            </a:fld>
            <a:endParaRPr lang="en-US" dirty="0"/>
          </a:p>
        </p:txBody>
      </p:sp>
    </p:spTree>
    <p:extLst>
      <p:ext uri="{BB962C8B-B14F-4D97-AF65-F5344CB8AC3E}">
        <p14:creationId xmlns:p14="http://schemas.microsoft.com/office/powerpoint/2010/main" val="375702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The interviewees listed here should also be present in the investigative steps column in the allegations section of the plan. </a:t>
            </a:r>
          </a:p>
          <a:p>
            <a:endParaRPr lang="en-US" sz="3200" dirty="0"/>
          </a:p>
          <a:p>
            <a:r>
              <a:rPr lang="en-US" sz="3200" dirty="0"/>
              <a:t>Interviewee - </a:t>
            </a:r>
            <a:r>
              <a:rPr lang="en-US" sz="2800" dirty="0"/>
              <a:t>Who is being interviewed?</a:t>
            </a:r>
          </a:p>
          <a:p>
            <a:pPr lvl="1"/>
            <a:endParaRPr lang="en-US" sz="2800" dirty="0"/>
          </a:p>
          <a:p>
            <a:r>
              <a:rPr lang="en-US" sz="3200" dirty="0"/>
              <a:t>Interview Date - </a:t>
            </a:r>
            <a:r>
              <a:rPr lang="en-US" sz="2800" dirty="0"/>
              <a:t>Date of interview or date interview anticipate (</a:t>
            </a:r>
            <a:r>
              <a:rPr lang="en-US" sz="2600" dirty="0"/>
              <a:t>Be reasonable with your timeline). Give yourself time to gather additional documents after interviews. </a:t>
            </a:r>
          </a:p>
          <a:p>
            <a:endParaRPr lang="en-US" sz="2600" dirty="0"/>
          </a:p>
          <a:p>
            <a:r>
              <a:rPr lang="en-US" sz="3200" dirty="0"/>
              <a:t>Category - </a:t>
            </a:r>
            <a:r>
              <a:rPr lang="en-US" sz="2800" dirty="0"/>
              <a:t>Subject, Witness, or Complainant</a:t>
            </a:r>
          </a:p>
          <a:p>
            <a:endParaRPr lang="en-US" dirty="0"/>
          </a:p>
          <a:p>
            <a:r>
              <a:rPr lang="en-US" dirty="0"/>
              <a:t>During the initial planning stage, include a summary of what you expect to learn from the interview.</a:t>
            </a:r>
          </a:p>
          <a:p>
            <a:r>
              <a:rPr lang="en-US" dirty="0"/>
              <a:t>Example: </a:t>
            </a:r>
          </a:p>
          <a:p>
            <a:pPr marL="171450" indent="-171450">
              <a:buFontTx/>
              <a:buChar char="-"/>
            </a:pPr>
            <a:r>
              <a:rPr lang="en-US" dirty="0"/>
              <a:t>Complainant – Detailed information on what occurred. </a:t>
            </a:r>
          </a:p>
          <a:p>
            <a:pPr marL="171450" indent="-171450">
              <a:buFontTx/>
              <a:buChar char="-"/>
            </a:pPr>
            <a:r>
              <a:rPr lang="en-US" dirty="0"/>
              <a:t>Witness – Details on what they witnessed. </a:t>
            </a:r>
          </a:p>
          <a:p>
            <a:pPr lvl="2"/>
            <a:endParaRPr lang="en-US" dirty="0"/>
          </a:p>
          <a:p>
            <a:r>
              <a:rPr lang="en-US" dirty="0"/>
              <a:t>After interview, include a summary of relevant information obtained during interview. </a:t>
            </a:r>
          </a:p>
          <a:p>
            <a:r>
              <a:rPr lang="en-US" dirty="0"/>
              <a:t>Example: </a:t>
            </a:r>
          </a:p>
          <a:p>
            <a:pPr marL="171450" indent="-171450">
              <a:buFontTx/>
              <a:buChar char="-"/>
            </a:pPr>
            <a:r>
              <a:rPr lang="en-US" dirty="0"/>
              <a:t>Complainant – subject talked about receiving PPP loan and provided me with the contact number of the lender they used, suggesting I apply too. </a:t>
            </a:r>
          </a:p>
          <a:p>
            <a:pPr marL="171450" indent="-171450">
              <a:buFontTx/>
              <a:buChar char="-"/>
            </a:pPr>
            <a:r>
              <a:rPr lang="en-US" dirty="0"/>
              <a:t>Witness – observed subject spending more than they had prior to receiving loan. Doesn’t have a business. Purchased a new car. </a:t>
            </a:r>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14</a:t>
            </a:fld>
            <a:endParaRPr lang="en-US" dirty="0"/>
          </a:p>
        </p:txBody>
      </p:sp>
    </p:spTree>
    <p:extLst>
      <p:ext uri="{BB962C8B-B14F-4D97-AF65-F5344CB8AC3E}">
        <p14:creationId xmlns:p14="http://schemas.microsoft.com/office/powerpoint/2010/main" val="66445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Surveillance should be included in the investigative steps under allegations. </a:t>
            </a:r>
          </a:p>
          <a:p>
            <a:endParaRPr lang="en-US" dirty="0"/>
          </a:p>
          <a:p>
            <a:r>
              <a:rPr lang="en-US" dirty="0"/>
              <a:t>Target – Name of subject or business.</a:t>
            </a:r>
          </a:p>
          <a:p>
            <a:endParaRPr lang="en-US" dirty="0"/>
          </a:p>
          <a:p>
            <a:r>
              <a:rPr lang="en-US" dirty="0"/>
              <a:t>Surveillance Date (Anticipated)</a:t>
            </a:r>
          </a:p>
          <a:p>
            <a:endParaRPr lang="en-US" dirty="0"/>
          </a:p>
          <a:p>
            <a:r>
              <a:rPr lang="en-US" dirty="0"/>
              <a:t>Category – Residence, Business, or Worksite and if it a Stationary or Mobile. </a:t>
            </a:r>
          </a:p>
          <a:p>
            <a:endParaRPr lang="en-US" dirty="0"/>
          </a:p>
          <a:p>
            <a:r>
              <a:rPr lang="en-US" dirty="0"/>
              <a:t>Relevance/Other Comment</a:t>
            </a:r>
          </a:p>
          <a:p>
            <a:pPr marL="171450" indent="-171450">
              <a:buFontTx/>
              <a:buChar char="-"/>
            </a:pPr>
            <a:r>
              <a:rPr lang="en-US" dirty="0"/>
              <a:t>Before Surveillance - Expect to see during surveillance.</a:t>
            </a:r>
          </a:p>
          <a:p>
            <a:pPr marL="171450" indent="-171450">
              <a:buFontTx/>
              <a:buChar char="-"/>
            </a:pPr>
            <a:r>
              <a:rPr lang="en-US" dirty="0"/>
              <a:t>After Surveillance - Relevant information from surveillance</a:t>
            </a:r>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15</a:t>
            </a:fld>
            <a:endParaRPr lang="en-US" dirty="0"/>
          </a:p>
        </p:txBody>
      </p:sp>
    </p:spTree>
    <p:extLst>
      <p:ext uri="{BB962C8B-B14F-4D97-AF65-F5344CB8AC3E}">
        <p14:creationId xmlns:p14="http://schemas.microsoft.com/office/powerpoint/2010/main" val="294054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here:</a:t>
            </a:r>
          </a:p>
          <a:p>
            <a:endParaRPr lang="en-US" dirty="0"/>
          </a:p>
          <a:p>
            <a:r>
              <a:rPr lang="en-US" dirty="0"/>
              <a:t>What is the legal issue? Defining in official capacity under official misconduct statue. </a:t>
            </a:r>
          </a:p>
          <a:p>
            <a:endParaRPr lang="en-US" dirty="0"/>
          </a:p>
          <a:p>
            <a:r>
              <a:rPr lang="en-US" dirty="0"/>
              <a:t>Proposed Research or Course of Action – What steps do we plan to take to define official capacity? Legal research and memo regarding definition. </a:t>
            </a:r>
          </a:p>
          <a:p>
            <a:endParaRPr lang="en-US" dirty="0"/>
          </a:p>
          <a:p>
            <a:r>
              <a:rPr lang="en-US" dirty="0"/>
              <a:t>Resolution and Description - </a:t>
            </a:r>
            <a:r>
              <a:rPr lang="en-US" sz="1800" dirty="0">
                <a:effectLst/>
                <a:latin typeface="Calibri" panose="020F0502020204030204" pitchFamily="34" charset="0"/>
                <a:ea typeface="Calibri" panose="020F0502020204030204" pitchFamily="34" charset="0"/>
              </a:rPr>
              <a:t>Memo completed and reviewed by Chief AIG, AGC-Investigation, and GC; concluded that, under relevant case law, City employee was acting in “official capacity” when he took XYZ actions; memo to be summarized in SRI. </a:t>
            </a:r>
          </a:p>
          <a:p>
            <a:endParaRPr lang="en-US" sz="1800" dirty="0">
              <a:effectLst/>
              <a:latin typeface="Calibri" panose="020F0502020204030204" pitchFamily="34" charset="0"/>
            </a:endParaRPr>
          </a:p>
          <a:p>
            <a:r>
              <a:rPr lang="en-US" sz="1800" dirty="0">
                <a:effectLst/>
                <a:latin typeface="Calibri" panose="020F0502020204030204" pitchFamily="34" charset="0"/>
              </a:rPr>
              <a:t>Some legal issues require more detailed reporting than others, which is way we would include a memo. </a:t>
            </a:r>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16</a:t>
            </a:fld>
            <a:endParaRPr lang="en-US" dirty="0"/>
          </a:p>
        </p:txBody>
      </p:sp>
    </p:spTree>
    <p:extLst>
      <p:ext uri="{BB962C8B-B14F-4D97-AF65-F5344CB8AC3E}">
        <p14:creationId xmlns:p14="http://schemas.microsoft.com/office/powerpoint/2010/main" val="352083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we’re going to develop an investigative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Georgia" panose="02040502050405020303" pitchFamily="18" charset="0"/>
              </a:rPr>
              <a:t>Disclaimer: The names referenced in this investigative plan pertain to NBA basketball players and coaches. </a:t>
            </a:r>
            <a:r>
              <a:rPr lang="en-US" dirty="0"/>
              <a:t>I created this case for this presentation, and it is not an actual case our office has investigated.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plan is what it would look like when we first open the case. </a:t>
            </a:r>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17</a:t>
            </a:fld>
            <a:endParaRPr lang="en-US" dirty="0"/>
          </a:p>
        </p:txBody>
      </p:sp>
    </p:spTree>
    <p:extLst>
      <p:ext uri="{BB962C8B-B14F-4D97-AF65-F5344CB8AC3E}">
        <p14:creationId xmlns:p14="http://schemas.microsoft.com/office/powerpoint/2010/main" val="130006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found during open-source search of Dallas Arena employees. </a:t>
            </a:r>
          </a:p>
        </p:txBody>
      </p:sp>
      <p:sp>
        <p:nvSpPr>
          <p:cNvPr id="4" name="Slide Number Placeholder 3"/>
          <p:cNvSpPr>
            <a:spLocks noGrp="1"/>
          </p:cNvSpPr>
          <p:nvPr>
            <p:ph type="sldNum" sz="quarter" idx="5"/>
          </p:nvPr>
        </p:nvSpPr>
        <p:spPr/>
        <p:txBody>
          <a:bodyPr/>
          <a:lstStyle/>
          <a:p>
            <a:fld id="{62A028B2-CA1C-4914-A167-72829366609B}" type="slidenum">
              <a:rPr lang="en-US" smtClean="0"/>
              <a:t>18</a:t>
            </a:fld>
            <a:endParaRPr lang="en-US" dirty="0"/>
          </a:p>
        </p:txBody>
      </p:sp>
    </p:spTree>
    <p:extLst>
      <p:ext uri="{BB962C8B-B14F-4D97-AF65-F5344CB8AC3E}">
        <p14:creationId xmlns:p14="http://schemas.microsoft.com/office/powerpoint/2010/main" val="411108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Last Updated – which we discussed the importance of previously. </a:t>
            </a:r>
          </a:p>
          <a:p>
            <a:endParaRPr lang="en-US" dirty="0"/>
          </a:p>
          <a:p>
            <a:r>
              <a:rPr lang="en-US" dirty="0"/>
              <a:t>Case open date – helps team stay focused on timeliness of investigation.</a:t>
            </a:r>
          </a:p>
          <a:p>
            <a:endParaRPr lang="en-US" dirty="0"/>
          </a:p>
          <a:p>
            <a:r>
              <a:rPr lang="en-US" dirty="0"/>
              <a:t>Investigative team – Investigator, Attorney, and Chiefs. May or may not have a PSIG and/or APR analyst. Important to work across sections in your office because others may have information on the subject or department you’re investigating. </a:t>
            </a:r>
          </a:p>
          <a:p>
            <a:endParaRPr lang="en-US" dirty="0"/>
          </a:p>
          <a:p>
            <a:r>
              <a:rPr lang="en-US" dirty="0"/>
              <a:t>Chiefs – included a review date. </a:t>
            </a:r>
          </a:p>
          <a:p>
            <a:endParaRPr lang="en-US" dirty="0"/>
          </a:p>
          <a:p>
            <a:r>
              <a:rPr lang="en-US" dirty="0"/>
              <a:t>Ethics case – Yes – because Thompson did not disclose the employment on the statement of financial interest form, which is an Ethics violation. So, we need to also include the 2-year deadline for the case. </a:t>
            </a:r>
          </a:p>
          <a:p>
            <a:endParaRPr lang="en-US" dirty="0"/>
          </a:p>
          <a:p>
            <a:r>
              <a:rPr lang="en-US" dirty="0"/>
              <a:t>Jurisdiction – important to understand why you have jurisdiction over a particular subject. Extremely important when dealing with subjects you don’t normally see (licenses, subcontractors, etc.). Or if it is a question if it the conduct was on or off duty and if off duty why you feel you still have jurisdiction. </a:t>
            </a:r>
          </a:p>
        </p:txBody>
      </p:sp>
      <p:sp>
        <p:nvSpPr>
          <p:cNvPr id="4" name="Slide Number Placeholder 3"/>
          <p:cNvSpPr>
            <a:spLocks noGrp="1"/>
          </p:cNvSpPr>
          <p:nvPr>
            <p:ph type="sldNum" sz="quarter" idx="5"/>
          </p:nvPr>
        </p:nvSpPr>
        <p:spPr/>
        <p:txBody>
          <a:bodyPr/>
          <a:lstStyle/>
          <a:p>
            <a:fld id="{62A028B2-CA1C-4914-A167-72829366609B}" type="slidenum">
              <a:rPr lang="en-US" smtClean="0"/>
              <a:t>19</a:t>
            </a:fld>
            <a:endParaRPr lang="en-US" dirty="0"/>
          </a:p>
        </p:txBody>
      </p:sp>
    </p:spTree>
    <p:extLst>
      <p:ext uri="{BB962C8B-B14F-4D97-AF65-F5344CB8AC3E}">
        <p14:creationId xmlns:p14="http://schemas.microsoft.com/office/powerpoint/2010/main" val="152158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21</a:t>
            </a:fld>
            <a:endParaRPr lang="en-US" dirty="0"/>
          </a:p>
        </p:txBody>
      </p:sp>
    </p:spTree>
    <p:extLst>
      <p:ext uri="{BB962C8B-B14F-4D97-AF65-F5344CB8AC3E}">
        <p14:creationId xmlns:p14="http://schemas.microsoft.com/office/powerpoint/2010/main" val="133843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book – is an OIG’s blueprint. OIGs are established to prevent and detect fraud, waste, and abuse. In the conduct of their work, OIGs have a special need for high standards of professionalism and integrity to develop and deliver outstanding products that are timely, objective, accurate, balanced, adequately supported by evidence and presented in such a way that appropriate officials will be able to act on the information conveyed.</a:t>
            </a:r>
          </a:p>
          <a:p>
            <a:endParaRPr lang="en-US" dirty="0"/>
          </a:p>
          <a:p>
            <a:r>
              <a:rPr lang="en-US" dirty="0"/>
              <a:t>We’ll discuss some of the key things I found under the Quality Standards for Investigators specifically related to investigation planning in the Green Book in the next few slides.</a:t>
            </a:r>
          </a:p>
        </p:txBody>
      </p:sp>
      <p:sp>
        <p:nvSpPr>
          <p:cNvPr id="4" name="Slide Number Placeholder 3"/>
          <p:cNvSpPr>
            <a:spLocks noGrp="1"/>
          </p:cNvSpPr>
          <p:nvPr>
            <p:ph type="sldNum" sz="quarter" idx="5"/>
          </p:nvPr>
        </p:nvSpPr>
        <p:spPr/>
        <p:txBody>
          <a:bodyPr/>
          <a:lstStyle/>
          <a:p>
            <a:fld id="{62A028B2-CA1C-4914-A167-72829366609B}" type="slidenum">
              <a:rPr lang="en-US" smtClean="0"/>
              <a:t>3</a:t>
            </a:fld>
            <a:endParaRPr lang="en-US" dirty="0"/>
          </a:p>
        </p:txBody>
      </p:sp>
    </p:spTree>
    <p:extLst>
      <p:ext uri="{BB962C8B-B14F-4D97-AF65-F5344CB8AC3E}">
        <p14:creationId xmlns:p14="http://schemas.microsoft.com/office/powerpoint/2010/main" val="385280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22</a:t>
            </a:fld>
            <a:endParaRPr lang="en-US" dirty="0"/>
          </a:p>
        </p:txBody>
      </p:sp>
    </p:spTree>
    <p:extLst>
      <p:ext uri="{BB962C8B-B14F-4D97-AF65-F5344CB8AC3E}">
        <p14:creationId xmlns:p14="http://schemas.microsoft.com/office/powerpoint/2010/main" val="770245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Georgia" panose="02040502050405020303" pitchFamily="18" charset="0"/>
              </a:rPr>
              <a:t>Disclaimer: The names referenced in this investigative plan pertain to professional golfers. </a:t>
            </a:r>
            <a:r>
              <a:rPr lang="en-US" dirty="0"/>
              <a:t>I created this case for this presentation, and it is not an actual case our office has investigated.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I would gladly volunteer to conduct an investigation at the golf course. </a:t>
            </a:r>
          </a:p>
          <a:p>
            <a:endParaRPr lang="en-US" dirty="0"/>
          </a:p>
          <a:p>
            <a:r>
              <a:rPr lang="en-US" dirty="0"/>
              <a:t>I had to throw Keegan Bradley in there because he’s the 2025 Ryder Cup captain.</a:t>
            </a:r>
          </a:p>
          <a:p>
            <a:endParaRPr lang="en-US" dirty="0"/>
          </a:p>
          <a:p>
            <a:r>
              <a:rPr lang="en-US" dirty="0"/>
              <a:t>This is what a plan would look like after we’ve completed the investigation. </a:t>
            </a:r>
          </a:p>
        </p:txBody>
      </p:sp>
      <p:sp>
        <p:nvSpPr>
          <p:cNvPr id="4" name="Slide Number Placeholder 3"/>
          <p:cNvSpPr>
            <a:spLocks noGrp="1"/>
          </p:cNvSpPr>
          <p:nvPr>
            <p:ph type="sldNum" sz="quarter" idx="5"/>
          </p:nvPr>
        </p:nvSpPr>
        <p:spPr/>
        <p:txBody>
          <a:bodyPr/>
          <a:lstStyle/>
          <a:p>
            <a:fld id="{62A028B2-CA1C-4914-A167-72829366609B}" type="slidenum">
              <a:rPr lang="en-US" smtClean="0"/>
              <a:t>24</a:t>
            </a:fld>
            <a:endParaRPr lang="en-US" dirty="0"/>
          </a:p>
        </p:txBody>
      </p:sp>
    </p:spTree>
    <p:extLst>
      <p:ext uri="{BB962C8B-B14F-4D97-AF65-F5344CB8AC3E}">
        <p14:creationId xmlns:p14="http://schemas.microsoft.com/office/powerpoint/2010/main" val="399519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27</a:t>
            </a:fld>
            <a:endParaRPr lang="en-US" dirty="0"/>
          </a:p>
        </p:txBody>
      </p:sp>
    </p:spTree>
    <p:extLst>
      <p:ext uri="{BB962C8B-B14F-4D97-AF65-F5344CB8AC3E}">
        <p14:creationId xmlns:p14="http://schemas.microsoft.com/office/powerpoint/2010/main" val="71694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30</a:t>
            </a:fld>
            <a:endParaRPr lang="en-US" dirty="0"/>
          </a:p>
        </p:txBody>
      </p:sp>
    </p:spTree>
    <p:extLst>
      <p:ext uri="{BB962C8B-B14F-4D97-AF65-F5344CB8AC3E}">
        <p14:creationId xmlns:p14="http://schemas.microsoft.com/office/powerpoint/2010/main" val="826129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Georgia" panose="02040502050405020303" pitchFamily="18" charset="0"/>
                <a:ea typeface="Aptos" panose="020B0004020202020204" pitchFamily="34" charset="0"/>
              </a:rPr>
              <a:t>Disclaimer: This slide relates to a general legal issue that might be found in OIG’s work and does not reference any specific case.</a:t>
            </a:r>
            <a:endParaRPr lang="en-US" dirty="0"/>
          </a:p>
          <a:p>
            <a:endParaRPr lang="en-US" dirty="0"/>
          </a:p>
          <a:p>
            <a:r>
              <a:rPr lang="en-US" dirty="0"/>
              <a:t>I wanted to throw this slide in because we didn’t talk a lot about potential legal issues.  </a:t>
            </a:r>
          </a:p>
          <a:p>
            <a:endParaRPr lang="en-US" dirty="0"/>
          </a:p>
          <a:p>
            <a:r>
              <a:rPr lang="en-US" dirty="0"/>
              <a:t>If it’s something that can be easily captured in the investigative plan, you probably don’t need a separate memo, but that it something you’d need to discuss with your senior staff. </a:t>
            </a:r>
          </a:p>
        </p:txBody>
      </p:sp>
      <p:sp>
        <p:nvSpPr>
          <p:cNvPr id="4" name="Slide Number Placeholder 3"/>
          <p:cNvSpPr>
            <a:spLocks noGrp="1"/>
          </p:cNvSpPr>
          <p:nvPr>
            <p:ph type="sldNum" sz="quarter" idx="5"/>
          </p:nvPr>
        </p:nvSpPr>
        <p:spPr/>
        <p:txBody>
          <a:bodyPr/>
          <a:lstStyle/>
          <a:p>
            <a:fld id="{62A028B2-CA1C-4914-A167-72829366609B}" type="slidenum">
              <a:rPr lang="en-US" smtClean="0"/>
              <a:t>31</a:t>
            </a:fld>
            <a:endParaRPr lang="en-US" dirty="0"/>
          </a:p>
        </p:txBody>
      </p:sp>
    </p:spTree>
    <p:extLst>
      <p:ext uri="{BB962C8B-B14F-4D97-AF65-F5344CB8AC3E}">
        <p14:creationId xmlns:p14="http://schemas.microsoft.com/office/powerpoint/2010/main" val="1003402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Investigators – update when documents get requested, when documents are received, when interviews occur, etc. The plan should be a fluid document. Include additional investigative steps taken, new allegations, etc.  </a:t>
            </a:r>
          </a:p>
          <a:p>
            <a:endParaRPr lang="en-US" dirty="0"/>
          </a:p>
          <a:p>
            <a:r>
              <a:rPr lang="en-US" dirty="0"/>
              <a:t>Nothing should be removed from the plan. You can use the relevant/comment column to add information that indicates why a certain allegation isn’t substantiated. Some of our team likes to use the strikethrough feature, so it’s not removed from the plan, but you can easily see that it’s something we’re not longer looking into or someone we decided not to interview. </a:t>
            </a:r>
          </a:p>
          <a:p>
            <a:endParaRPr lang="en-US" dirty="0"/>
          </a:p>
          <a:p>
            <a:r>
              <a:rPr lang="en-US" dirty="0"/>
              <a:t>Benefits for supervisors: As a supervisor I don’t have to hunt you down, I can pull up the plan and see exactly what’s going on with the case.</a:t>
            </a:r>
          </a:p>
          <a:p>
            <a:endParaRPr lang="en-US" dirty="0"/>
          </a:p>
          <a:p>
            <a:r>
              <a:rPr lang="en-US" dirty="0"/>
              <a:t>Also, if anyone on the case leaves your office, you know exactly what’s going on with the case and why things were requested, outstanding tasks, etc. </a:t>
            </a:r>
          </a:p>
        </p:txBody>
      </p:sp>
      <p:sp>
        <p:nvSpPr>
          <p:cNvPr id="4" name="Slide Number Placeholder 3"/>
          <p:cNvSpPr>
            <a:spLocks noGrp="1"/>
          </p:cNvSpPr>
          <p:nvPr>
            <p:ph type="sldNum" sz="quarter" idx="5"/>
          </p:nvPr>
        </p:nvSpPr>
        <p:spPr/>
        <p:txBody>
          <a:bodyPr/>
          <a:lstStyle/>
          <a:p>
            <a:fld id="{62A028B2-CA1C-4914-A167-72829366609B}" type="slidenum">
              <a:rPr lang="en-US" smtClean="0"/>
              <a:t>32</a:t>
            </a:fld>
            <a:endParaRPr lang="en-US" dirty="0"/>
          </a:p>
        </p:txBody>
      </p:sp>
    </p:spTree>
    <p:extLst>
      <p:ext uri="{BB962C8B-B14F-4D97-AF65-F5344CB8AC3E}">
        <p14:creationId xmlns:p14="http://schemas.microsoft.com/office/powerpoint/2010/main" val="337267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OIG should use due professional care in conducting investigations.</a:t>
            </a:r>
          </a:p>
          <a:p>
            <a:endParaRPr lang="en-US" dirty="0"/>
          </a:p>
          <a:p>
            <a:r>
              <a:rPr lang="en-US" dirty="0"/>
              <a:t>Due professional care includes exercising reasonable judgment and professional skepticism. Reasonable care includes acting diligently in accordance with applicable professional standards and ethical principles. Professional skepticism requires taking a critical approach to assessing the evidence with appropriate scrutiny. </a:t>
            </a:r>
          </a:p>
          <a:p>
            <a:endParaRPr lang="en-US" dirty="0"/>
          </a:p>
          <a:p>
            <a:r>
              <a:rPr lang="en-US" dirty="0"/>
              <a:t>Objectivity – gather, assess, and report evidence in a fair, unbiased, and independent manner.</a:t>
            </a:r>
          </a:p>
          <a:p>
            <a:endParaRPr lang="en-US" dirty="0"/>
          </a:p>
          <a:p>
            <a:r>
              <a:rPr lang="en-US" dirty="0"/>
              <a:t>Appropriate Techniques – OIGs should use methods and techniques in each investigation that are appropriate for the circumstances and objectives.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Thoroughness – conduct investigations in a diligent and complete manner, take reasonable steps to ensure that sufficient and appropriate evidence is collected, and pertinent issues are sufficiently resolved (covered in the potential legal issues section of our plan).</a:t>
            </a:r>
          </a:p>
          <a:p>
            <a:endParaRPr lang="en-US" dirty="0"/>
          </a:p>
          <a:p>
            <a:r>
              <a:rPr lang="en-US" dirty="0"/>
              <a:t>Coordination – Ensure you loop in other agencies when appropriate, especially in potential criminal matters. </a:t>
            </a:r>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4</a:t>
            </a:fld>
            <a:endParaRPr lang="en-US" dirty="0"/>
          </a:p>
        </p:txBody>
      </p:sp>
    </p:spTree>
    <p:extLst>
      <p:ext uri="{BB962C8B-B14F-4D97-AF65-F5344CB8AC3E}">
        <p14:creationId xmlns:p14="http://schemas.microsoft.com/office/powerpoint/2010/main" val="283074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quality and expedite the progress of investigations, OIGs should exercise appropriate and competent supervision from the start of an investigation through its completion.</a:t>
            </a:r>
          </a:p>
          <a:p>
            <a:endParaRPr lang="en-US" dirty="0"/>
          </a:p>
          <a:p>
            <a:r>
              <a:rPr lang="en-US" dirty="0">
                <a:latin typeface="Georgia" panose="02040502050405020303" pitchFamily="18" charset="0"/>
              </a:rPr>
              <a:t>OIG supervisors should ensure that investigators clearly understand their assigned tasks and how to complete them.  </a:t>
            </a:r>
            <a:endParaRPr lang="en-US" dirty="0"/>
          </a:p>
          <a:p>
            <a:endParaRPr lang="en-US" dirty="0"/>
          </a:p>
          <a:p>
            <a:r>
              <a:rPr lang="en-US" dirty="0"/>
              <a:t>Especially important for newer investigators to understand the purpose and objectives of the assignments. As investigators we don’t just want people to check boxes, they need to be able to understand and analyze the information. </a:t>
            </a:r>
          </a:p>
          <a:p>
            <a:endParaRPr lang="en-US" dirty="0"/>
          </a:p>
          <a:p>
            <a:r>
              <a:rPr lang="en-US" dirty="0"/>
              <a:t>OIGs should develop appropriate procedures for determining and documenting that supervision of an investigation has been adequate. </a:t>
            </a:r>
          </a:p>
          <a:p>
            <a:endParaRPr lang="en-US" dirty="0"/>
          </a:p>
          <a:p>
            <a:r>
              <a:rPr lang="en-US" dirty="0"/>
              <a:t>Plan should show when you deviated from the original plan. Someone that picks up your plan should be able to connect the dots. </a:t>
            </a:r>
          </a:p>
        </p:txBody>
      </p:sp>
      <p:sp>
        <p:nvSpPr>
          <p:cNvPr id="4" name="Slide Number Placeholder 3"/>
          <p:cNvSpPr>
            <a:spLocks noGrp="1"/>
          </p:cNvSpPr>
          <p:nvPr>
            <p:ph type="sldNum" sz="quarter" idx="5"/>
          </p:nvPr>
        </p:nvSpPr>
        <p:spPr/>
        <p:txBody>
          <a:bodyPr/>
          <a:lstStyle/>
          <a:p>
            <a:fld id="{62A028B2-CA1C-4914-A167-72829366609B}" type="slidenum">
              <a:rPr lang="en-US" smtClean="0"/>
              <a:t>5</a:t>
            </a:fld>
            <a:endParaRPr lang="en-US" dirty="0"/>
          </a:p>
        </p:txBody>
      </p:sp>
    </p:spTree>
    <p:extLst>
      <p:ext uri="{BB962C8B-B14F-4D97-AF65-F5344CB8AC3E}">
        <p14:creationId xmlns:p14="http://schemas.microsoft.com/office/powerpoint/2010/main" val="269905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Investigative work is to be adequately planned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Clearly identify the issues to be addressed. Written investigative plan setting forth the investigation’s objectives and specific steps to be performed.</a:t>
            </a:r>
          </a:p>
          <a:p>
            <a:endParaRPr lang="en-US" dirty="0"/>
          </a:p>
          <a:p>
            <a:r>
              <a:rPr lang="en-US" dirty="0"/>
              <a:t>For the City of Chicago IG’s office - CPD cases have an 18-month completion timeline and Ethics cases are 2 years. We’ve included that information on our investigative plan to ensure everyone stays aware of the case open date and time restraints on cases. </a:t>
            </a:r>
          </a:p>
          <a:p>
            <a:endParaRPr lang="en-US" dirty="0"/>
          </a:p>
          <a:p>
            <a:r>
              <a:rPr lang="en-US" dirty="0"/>
              <a:t>The plan should be fluid document.  </a:t>
            </a:r>
          </a:p>
        </p:txBody>
      </p:sp>
      <p:sp>
        <p:nvSpPr>
          <p:cNvPr id="4" name="Slide Number Placeholder 3"/>
          <p:cNvSpPr>
            <a:spLocks noGrp="1"/>
          </p:cNvSpPr>
          <p:nvPr>
            <p:ph type="sldNum" sz="quarter" idx="5"/>
          </p:nvPr>
        </p:nvSpPr>
        <p:spPr/>
        <p:txBody>
          <a:bodyPr/>
          <a:lstStyle/>
          <a:p>
            <a:fld id="{62A028B2-CA1C-4914-A167-72829366609B}" type="slidenum">
              <a:rPr lang="en-US" smtClean="0"/>
              <a:t>6</a:t>
            </a:fld>
            <a:endParaRPr lang="en-US" dirty="0"/>
          </a:p>
        </p:txBody>
      </p:sp>
    </p:spTree>
    <p:extLst>
      <p:ext uri="{BB962C8B-B14F-4D97-AF65-F5344CB8AC3E}">
        <p14:creationId xmlns:p14="http://schemas.microsoft.com/office/powerpoint/2010/main" val="213749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evidence supporting investigative findings should be sufficient and appropriate and should provide a reasonable basis for the investigative findings and conclusions. OIGs should identify the elements of alleged offenses and apply sufficient and appropriate evidence to each element when determining whether an allegation is substantiated or unsubstantiated. </a:t>
            </a:r>
          </a:p>
          <a:p>
            <a:endParaRPr lang="en-US" dirty="0"/>
          </a:p>
          <a:p>
            <a:r>
              <a:rPr lang="en-US" dirty="0"/>
              <a:t>1</a:t>
            </a:r>
            <a:r>
              <a:rPr lang="en-US" baseline="30000" dirty="0"/>
              <a:t>st</a:t>
            </a:r>
            <a:r>
              <a:rPr lang="en-US" dirty="0"/>
              <a:t> bullet:</a:t>
            </a:r>
          </a:p>
          <a:p>
            <a:endParaRPr lang="en-US" dirty="0"/>
          </a:p>
          <a:p>
            <a:pPr marL="228600" indent="-228600">
              <a:buAutoNum type="alphaLcPeriod"/>
            </a:pPr>
            <a:r>
              <a:rPr lang="en-US" dirty="0"/>
              <a:t>Relevant evidence has a logical relationship with, and is important to, the issue being addressed. Example: </a:t>
            </a:r>
            <a:r>
              <a:rPr lang="en-US" b="0" i="0" dirty="0">
                <a:solidFill>
                  <a:srgbClr val="EEF0FF"/>
                </a:solidFill>
                <a:effectLst/>
                <a:highlight>
                  <a:srgbClr val="1F1F1F"/>
                </a:highlight>
                <a:latin typeface="Google Sans"/>
              </a:rPr>
              <a:t>Evidence that helps prove or disprove a fact in the case. </a:t>
            </a:r>
            <a:r>
              <a:rPr lang="en-US" dirty="0"/>
              <a:t>Witness statements.</a:t>
            </a:r>
          </a:p>
          <a:p>
            <a:pPr marL="0" indent="0">
              <a:buNone/>
            </a:pPr>
            <a:endParaRPr lang="en-US" dirty="0"/>
          </a:p>
          <a:p>
            <a:r>
              <a:rPr lang="en-US" dirty="0"/>
              <a:t>b. Valid evidence has a meaningful or reasonable relationship to what is being assessed; the extent to which evidence represents what it is supposed to represent. Example: Surveillance footage, contracts, emails, pictures, etc. </a:t>
            </a:r>
          </a:p>
          <a:p>
            <a:endParaRPr lang="en-US" dirty="0"/>
          </a:p>
          <a:p>
            <a:r>
              <a:rPr lang="en-US" dirty="0"/>
              <a:t>c. Reliable evidence is verifiable or consistent with other evidence. Example: </a:t>
            </a:r>
            <a:r>
              <a:rPr lang="en-US" b="0" i="0" dirty="0">
                <a:solidFill>
                  <a:srgbClr val="EEF0FF"/>
                </a:solidFill>
                <a:effectLst/>
                <a:highlight>
                  <a:srgbClr val="1F1F1F"/>
                </a:highlight>
                <a:latin typeface="Google Sans"/>
              </a:rPr>
              <a:t>Reliable type of evidence and can be used to prove if something is substantiated or not. Direct evidence directly proves a fact, and can include eyewitness testimony, video recordings, and confessions..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Exculpatory evidence or otherwise does not substantiate a finding is relevant and must be considered in findings and conclusions.</a:t>
            </a:r>
          </a:p>
          <a:p>
            <a:endParaRPr lang="en-US" dirty="0"/>
          </a:p>
          <a:p>
            <a:endParaRPr lang="en-US" dirty="0"/>
          </a:p>
          <a:p>
            <a:r>
              <a:rPr lang="en-US" dirty="0"/>
              <a:t>2</a:t>
            </a:r>
            <a:r>
              <a:rPr lang="en-US" baseline="30000" dirty="0"/>
              <a:t>nd</a:t>
            </a:r>
            <a:r>
              <a:rPr lang="en-US" dirty="0"/>
              <a:t> bullet point: Timely investigations are important, things are still fresh for witnesses, you stop bad behavior from happening, and it helps to build trust in agencies – that we’re taking complaints seriously and working them in a timely manner. </a:t>
            </a:r>
          </a:p>
          <a:p>
            <a:endParaRPr lang="en-US" dirty="0"/>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7</a:t>
            </a:fld>
            <a:endParaRPr lang="en-US" dirty="0"/>
          </a:p>
        </p:txBody>
      </p:sp>
    </p:spTree>
    <p:extLst>
      <p:ext uri="{BB962C8B-B14F-4D97-AF65-F5344CB8AC3E}">
        <p14:creationId xmlns:p14="http://schemas.microsoft.com/office/powerpoint/2010/main" val="392954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Purpose and Process – Knowing objectives and steps to be taken. </a:t>
            </a:r>
          </a:p>
          <a:p>
            <a:pPr lvl="0"/>
            <a:endParaRPr lang="en-US" sz="1200" dirty="0"/>
          </a:p>
          <a:p>
            <a:pPr lvl="0"/>
            <a:r>
              <a:rPr lang="en-US" sz="1200" dirty="0"/>
              <a:t>Blueprint – lays out all the investigative steps. </a:t>
            </a:r>
          </a:p>
          <a:p>
            <a:pPr lvl="0"/>
            <a:endParaRPr lang="en-US" sz="1200" dirty="0"/>
          </a:p>
          <a:p>
            <a:pPr lvl="0"/>
            <a:r>
              <a:rPr lang="en-US" sz="1200" dirty="0"/>
              <a:t>Focus – keep you focused on the task that need to be completed. </a:t>
            </a:r>
          </a:p>
          <a:p>
            <a:pPr lvl="0"/>
            <a:endParaRPr lang="en-US" sz="1200" dirty="0"/>
          </a:p>
          <a:p>
            <a:pPr lvl="0"/>
            <a:r>
              <a:rPr lang="en-US" sz="1200" dirty="0"/>
              <a:t>Connects the Dots – helps make sense of investigative steps taken. When new steps are added and when other avenues were exhausted. </a:t>
            </a:r>
          </a:p>
          <a:p>
            <a:pPr lvl="0"/>
            <a:endParaRPr lang="en-US" sz="1200" dirty="0"/>
          </a:p>
          <a:p>
            <a:pPr lvl="0"/>
            <a:r>
              <a:rPr lang="en-US" sz="1200" dirty="0"/>
              <a:t>Anticipate Issues – legal research into issues that arise. </a:t>
            </a:r>
          </a:p>
          <a:p>
            <a:pPr lvl="0"/>
            <a:endParaRPr lang="en-US" sz="1200" dirty="0"/>
          </a:p>
          <a:p>
            <a:pPr lvl="0"/>
            <a:r>
              <a:rPr lang="en-US" sz="1200" dirty="0"/>
              <a:t>Keep track of outstanding request – helps you stay on track. </a:t>
            </a:r>
          </a:p>
          <a:p>
            <a:pPr lvl="0"/>
            <a:endParaRPr lang="en-US" sz="1200" dirty="0"/>
          </a:p>
          <a:p>
            <a:pPr lvl="0"/>
            <a:r>
              <a:rPr lang="en-US" sz="1200" dirty="0"/>
              <a:t>Fluid Document – something that should be consistently updated. </a:t>
            </a:r>
          </a:p>
          <a:p>
            <a:pPr lvl="1"/>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The investigative plan should be updated regularly, it is used to both document and guide the investigation and to allow office leadership to understand the status of the investigation as it progresses.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lvl="1"/>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8</a:t>
            </a:fld>
            <a:endParaRPr lang="en-US" dirty="0"/>
          </a:p>
        </p:txBody>
      </p:sp>
    </p:spTree>
    <p:extLst>
      <p:ext uri="{BB962C8B-B14F-4D97-AF65-F5344CB8AC3E}">
        <p14:creationId xmlns:p14="http://schemas.microsoft.com/office/powerpoint/2010/main" val="332081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3</a:t>
            </a:r>
            <a:r>
              <a:rPr lang="en-US" baseline="30000" dirty="0"/>
              <a:t>rd</a:t>
            </a:r>
            <a:r>
              <a:rPr lang="en-US" dirty="0"/>
              <a:t> bullet point – Don’t always have to reinvent the wheel. PPP loan cases for example, we’ve talked to a number of other agencies regarding their investigations into PPP loan fraud. </a:t>
            </a:r>
          </a:p>
          <a:p>
            <a:endParaRPr lang="en-US" dirty="0"/>
          </a:p>
          <a:p>
            <a:r>
              <a:rPr lang="en-US" dirty="0"/>
              <a:t>Other offices report on their work. </a:t>
            </a:r>
          </a:p>
          <a:p>
            <a:endParaRPr lang="en-US" dirty="0"/>
          </a:p>
          <a:p>
            <a:endParaRPr lang="en-US" dirty="0"/>
          </a:p>
        </p:txBody>
      </p:sp>
      <p:sp>
        <p:nvSpPr>
          <p:cNvPr id="4" name="Slide Number Placeholder 3"/>
          <p:cNvSpPr>
            <a:spLocks noGrp="1"/>
          </p:cNvSpPr>
          <p:nvPr>
            <p:ph type="sldNum" sz="quarter" idx="5"/>
          </p:nvPr>
        </p:nvSpPr>
        <p:spPr/>
        <p:txBody>
          <a:bodyPr/>
          <a:lstStyle/>
          <a:p>
            <a:fld id="{62A028B2-CA1C-4914-A167-72829366609B}" type="slidenum">
              <a:rPr lang="en-US" smtClean="0"/>
              <a:t>9</a:t>
            </a:fld>
            <a:endParaRPr lang="en-US" dirty="0"/>
          </a:p>
        </p:txBody>
      </p:sp>
    </p:spTree>
    <p:extLst>
      <p:ext uri="{BB962C8B-B14F-4D97-AF65-F5344CB8AC3E}">
        <p14:creationId xmlns:p14="http://schemas.microsoft.com/office/powerpoint/2010/main" val="281819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elements that we’ve included in our office’s investigative plan.</a:t>
            </a:r>
          </a:p>
        </p:txBody>
      </p:sp>
      <p:sp>
        <p:nvSpPr>
          <p:cNvPr id="4" name="Slide Number Placeholder 3"/>
          <p:cNvSpPr>
            <a:spLocks noGrp="1"/>
          </p:cNvSpPr>
          <p:nvPr>
            <p:ph type="sldNum" sz="quarter" idx="5"/>
          </p:nvPr>
        </p:nvSpPr>
        <p:spPr/>
        <p:txBody>
          <a:bodyPr/>
          <a:lstStyle/>
          <a:p>
            <a:fld id="{62A028B2-CA1C-4914-A167-72829366609B}" type="slidenum">
              <a:rPr lang="en-US" smtClean="0"/>
              <a:t>10</a:t>
            </a:fld>
            <a:endParaRPr lang="en-US" dirty="0"/>
          </a:p>
        </p:txBody>
      </p:sp>
    </p:spTree>
    <p:extLst>
      <p:ext uri="{BB962C8B-B14F-4D97-AF65-F5344CB8AC3E}">
        <p14:creationId xmlns:p14="http://schemas.microsoft.com/office/powerpoint/2010/main" val="2328294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building, outdoor, sign&#10;&#10;Description automatically generated">
            <a:extLst>
              <a:ext uri="{FF2B5EF4-FFF2-40B4-BE49-F238E27FC236}">
                <a16:creationId xmlns:a16="http://schemas.microsoft.com/office/drawing/2014/main" id="{95406583-B202-4199-B8E1-BB83656A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990898" y="3715789"/>
            <a:ext cx="5631873" cy="841577"/>
          </a:xfrm>
        </p:spPr>
        <p:txBody>
          <a:bodyPr anchor="b">
            <a:normAutofit/>
          </a:bodyPr>
          <a:lstStyle>
            <a:lvl1pPr algn="l">
              <a:defRPr sz="5400"/>
            </a:lvl1pPr>
          </a:lstStyle>
          <a:p>
            <a:r>
              <a:rPr lang="en-US" dirty="0"/>
              <a:t>Presentation Title</a:t>
            </a:r>
          </a:p>
        </p:txBody>
      </p:sp>
      <p:sp>
        <p:nvSpPr>
          <p:cNvPr id="3" name="Subtitle 2"/>
          <p:cNvSpPr>
            <a:spLocks noGrp="1"/>
          </p:cNvSpPr>
          <p:nvPr>
            <p:ph type="subTitle" idx="1"/>
          </p:nvPr>
        </p:nvSpPr>
        <p:spPr>
          <a:xfrm>
            <a:off x="1990898" y="4665923"/>
            <a:ext cx="4484717" cy="62914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6539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362733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213249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q"/>
              <a:defRPr/>
            </a:lvl2pPr>
            <a:lvl3pPr marL="1143000" indent="-228600">
              <a:buFont typeface="Wingdings" panose="05000000000000000000" pitchFamily="2" charset="2"/>
              <a:buChar char="q"/>
              <a:defRPr/>
            </a:lvl3pPr>
            <a:lvl4pPr marL="1600200" indent="-228600">
              <a:buFont typeface="Wingdings" panose="05000000000000000000" pitchFamily="2" charset="2"/>
              <a:buChar char="q"/>
              <a:defRPr/>
            </a:lvl4pPr>
            <a:lvl5pPr marL="2057400" indent="-2286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267271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238263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175334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61341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289775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32080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159658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F65ECA1-D9B6-4AB5-B327-31B67700E659}" type="datetimeFigureOut">
              <a:rPr lang="en-US" smtClean="0"/>
              <a:t>10/18/2024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70FBCA6-2B60-4C0B-A85B-4515392E0CC6}" type="slidenum">
              <a:rPr lang="en-US" smtClean="0"/>
              <a:t>‹#›</a:t>
            </a:fld>
            <a:endParaRPr lang="en-US" dirty="0"/>
          </a:p>
        </p:txBody>
      </p:sp>
    </p:spTree>
    <p:extLst>
      <p:ext uri="{BB962C8B-B14F-4D97-AF65-F5344CB8AC3E}">
        <p14:creationId xmlns:p14="http://schemas.microsoft.com/office/powerpoint/2010/main" val="412183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8B115E-ADA2-4CE4-9E64-E096D18ABE6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194559"/>
            <a:ext cx="7886700" cy="3982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62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EC2028"/>
        </a:buClr>
        <a:buFont typeface="Arial" panose="020B0604020202020204" pitchFamily="34" charset="0"/>
        <a:buChar char="•"/>
        <a:defRPr sz="24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Clr>
          <a:srgbClr val="4A7EBB"/>
        </a:buClr>
        <a:buFont typeface="Arial" panose="020B0604020202020204" pitchFamily="34" charset="0"/>
        <a:buChar char="•"/>
        <a:defRPr sz="20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Clr>
          <a:srgbClr val="C2E7FA"/>
        </a:buClr>
        <a:buFont typeface="Arial" panose="020B0604020202020204" pitchFamily="34" charset="0"/>
        <a:buChar char="•"/>
        <a:defRPr sz="18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Clr>
          <a:srgbClr val="074363"/>
        </a:buClr>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cbryant@igchicago.org"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mailto:name@igchicago.org" TargetMode="External"/><Relationship Id="rId4" Type="http://schemas.openxmlformats.org/officeDocument/2006/relationships/hyperlink" Target="http://www.igchicago.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1A26-A4B3-40E1-8455-03D4A4D8E8BA}"/>
              </a:ext>
            </a:extLst>
          </p:cNvPr>
          <p:cNvSpPr>
            <a:spLocks noGrp="1"/>
          </p:cNvSpPr>
          <p:nvPr>
            <p:ph type="ctrTitle"/>
          </p:nvPr>
        </p:nvSpPr>
        <p:spPr>
          <a:xfrm>
            <a:off x="1990898" y="3573176"/>
            <a:ext cx="5631873" cy="841577"/>
          </a:xfrm>
        </p:spPr>
        <p:txBody>
          <a:bodyPr>
            <a:normAutofit/>
          </a:bodyPr>
          <a:lstStyle/>
          <a:p>
            <a:r>
              <a:rPr lang="en-US" sz="4400" dirty="0"/>
              <a:t>The Blueprint</a:t>
            </a:r>
          </a:p>
        </p:txBody>
      </p:sp>
      <p:sp>
        <p:nvSpPr>
          <p:cNvPr id="3" name="Subtitle 2">
            <a:extLst>
              <a:ext uri="{FF2B5EF4-FFF2-40B4-BE49-F238E27FC236}">
                <a16:creationId xmlns:a16="http://schemas.microsoft.com/office/drawing/2014/main" id="{E9C682B8-C27B-4A83-B4EE-A9019642AF4F}"/>
              </a:ext>
            </a:extLst>
          </p:cNvPr>
          <p:cNvSpPr>
            <a:spLocks noGrp="1"/>
          </p:cNvSpPr>
          <p:nvPr>
            <p:ph type="subTitle" idx="4294967295"/>
          </p:nvPr>
        </p:nvSpPr>
        <p:spPr>
          <a:xfrm>
            <a:off x="1990898" y="4642272"/>
            <a:ext cx="5567582" cy="1162909"/>
          </a:xfrm>
        </p:spPr>
        <p:txBody>
          <a:bodyPr>
            <a:normAutofit fontScale="40000" lnSpcReduction="20000"/>
          </a:bodyPr>
          <a:lstStyle/>
          <a:p>
            <a:pPr marL="0" indent="0">
              <a:buNone/>
            </a:pPr>
            <a:r>
              <a:rPr lang="en-US" sz="6400" dirty="0">
                <a:solidFill>
                  <a:schemeClr val="bg1"/>
                </a:solidFill>
                <a:latin typeface="Georgia" panose="02040502050405020303" pitchFamily="18" charset="0"/>
              </a:rPr>
              <a:t>The Art of Investigative Planning</a:t>
            </a:r>
          </a:p>
          <a:p>
            <a:pPr marL="0" indent="0">
              <a:buNone/>
            </a:pPr>
            <a:endParaRPr lang="en-US" sz="6000" dirty="0">
              <a:solidFill>
                <a:schemeClr val="bg1"/>
              </a:solidFill>
              <a:latin typeface="Georgia" panose="02040502050405020303" pitchFamily="18" charset="0"/>
            </a:endParaRPr>
          </a:p>
          <a:p>
            <a:pPr marL="0" indent="0">
              <a:buNone/>
            </a:pPr>
            <a:r>
              <a:rPr lang="en-US" sz="6000" dirty="0">
                <a:solidFill>
                  <a:schemeClr val="bg1"/>
                </a:solidFill>
                <a:latin typeface="Georgia" panose="02040502050405020303" pitchFamily="18" charset="0"/>
              </a:rPr>
              <a:t>Cynthia L. Bryant - Chief Investigator</a:t>
            </a:r>
          </a:p>
          <a:p>
            <a:pPr marL="0" indent="0">
              <a:buNone/>
            </a:pPr>
            <a:endParaRPr lang="en-US" dirty="0">
              <a:solidFill>
                <a:schemeClr val="bg1"/>
              </a:solidFill>
            </a:endParaRPr>
          </a:p>
        </p:txBody>
      </p:sp>
    </p:spTree>
    <p:extLst>
      <p:ext uri="{BB962C8B-B14F-4D97-AF65-F5344CB8AC3E}">
        <p14:creationId xmlns:p14="http://schemas.microsoft.com/office/powerpoint/2010/main" val="135543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78E8-9F1C-4EFD-ABC7-5FFE985B4912}"/>
              </a:ext>
            </a:extLst>
          </p:cNvPr>
          <p:cNvSpPr>
            <a:spLocks noGrp="1"/>
          </p:cNvSpPr>
          <p:nvPr>
            <p:ph type="title"/>
          </p:nvPr>
        </p:nvSpPr>
        <p:spPr/>
        <p:txBody>
          <a:bodyPr/>
          <a:lstStyle/>
          <a:p>
            <a:r>
              <a:rPr lang="en-US" dirty="0"/>
              <a:t>Investigative Plan – Key Elements</a:t>
            </a:r>
          </a:p>
        </p:txBody>
      </p:sp>
      <p:graphicFrame>
        <p:nvGraphicFramePr>
          <p:cNvPr id="7" name="Content Placeholder 4">
            <a:extLst>
              <a:ext uri="{FF2B5EF4-FFF2-40B4-BE49-F238E27FC236}">
                <a16:creationId xmlns:a16="http://schemas.microsoft.com/office/drawing/2014/main" id="{2D095A16-6D72-4AC5-C585-ECD18171B453}"/>
              </a:ext>
            </a:extLst>
          </p:cNvPr>
          <p:cNvGraphicFramePr>
            <a:graphicFrameLocks noGrp="1"/>
          </p:cNvGraphicFramePr>
          <p:nvPr>
            <p:ph idx="1"/>
            <p:extLst>
              <p:ext uri="{D42A27DB-BD31-4B8C-83A1-F6EECF244321}">
                <p14:modId xmlns:p14="http://schemas.microsoft.com/office/powerpoint/2010/main" val="367414617"/>
              </p:ext>
            </p:extLst>
          </p:nvPr>
        </p:nvGraphicFramePr>
        <p:xfrm>
          <a:off x="628650" y="2194559"/>
          <a:ext cx="7886700" cy="398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56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2E85-B589-F468-8C2D-E593F63883F5}"/>
              </a:ext>
            </a:extLst>
          </p:cNvPr>
          <p:cNvSpPr>
            <a:spLocks noGrp="1"/>
          </p:cNvSpPr>
          <p:nvPr>
            <p:ph type="title"/>
          </p:nvPr>
        </p:nvSpPr>
        <p:spPr/>
        <p:txBody>
          <a:bodyPr/>
          <a:lstStyle/>
          <a:p>
            <a:r>
              <a:rPr lang="en-US" dirty="0"/>
              <a:t>Case Information</a:t>
            </a:r>
          </a:p>
        </p:txBody>
      </p:sp>
      <p:pic>
        <p:nvPicPr>
          <p:cNvPr id="9" name="Content Placeholder 8">
            <a:extLst>
              <a:ext uri="{FF2B5EF4-FFF2-40B4-BE49-F238E27FC236}">
                <a16:creationId xmlns:a16="http://schemas.microsoft.com/office/drawing/2014/main" id="{F0D28A75-D48E-AB9A-3E63-CCC56F0656FF}"/>
              </a:ext>
            </a:extLst>
          </p:cNvPr>
          <p:cNvPicPr>
            <a:picLocks noGrp="1" noChangeAspect="1"/>
          </p:cNvPicPr>
          <p:nvPr>
            <p:ph idx="1"/>
          </p:nvPr>
        </p:nvPicPr>
        <p:blipFill>
          <a:blip r:embed="rId3"/>
          <a:stretch>
            <a:fillRect/>
          </a:stretch>
        </p:blipFill>
        <p:spPr>
          <a:xfrm>
            <a:off x="0" y="2193924"/>
            <a:ext cx="9144000" cy="4462907"/>
          </a:xfrm>
        </p:spPr>
      </p:pic>
    </p:spTree>
    <p:extLst>
      <p:ext uri="{BB962C8B-B14F-4D97-AF65-F5344CB8AC3E}">
        <p14:creationId xmlns:p14="http://schemas.microsoft.com/office/powerpoint/2010/main" val="253868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49E6-DB56-4531-ED8D-C8185DC26B39}"/>
              </a:ext>
            </a:extLst>
          </p:cNvPr>
          <p:cNvSpPr>
            <a:spLocks noGrp="1"/>
          </p:cNvSpPr>
          <p:nvPr>
            <p:ph type="title"/>
          </p:nvPr>
        </p:nvSpPr>
        <p:spPr/>
        <p:txBody>
          <a:bodyPr/>
          <a:lstStyle/>
          <a:p>
            <a:r>
              <a:rPr lang="en-US" dirty="0"/>
              <a:t>Allegations</a:t>
            </a:r>
          </a:p>
        </p:txBody>
      </p:sp>
      <p:pic>
        <p:nvPicPr>
          <p:cNvPr id="9" name="Content Placeholder 8">
            <a:extLst>
              <a:ext uri="{FF2B5EF4-FFF2-40B4-BE49-F238E27FC236}">
                <a16:creationId xmlns:a16="http://schemas.microsoft.com/office/drawing/2014/main" id="{E50DDC61-0CE0-FA89-C0AC-8BAF6AAFABAF}"/>
              </a:ext>
            </a:extLst>
          </p:cNvPr>
          <p:cNvPicPr>
            <a:picLocks noGrp="1" noChangeAspect="1"/>
          </p:cNvPicPr>
          <p:nvPr>
            <p:ph idx="1"/>
          </p:nvPr>
        </p:nvPicPr>
        <p:blipFill>
          <a:blip r:embed="rId3"/>
          <a:stretch>
            <a:fillRect/>
          </a:stretch>
        </p:blipFill>
        <p:spPr>
          <a:xfrm>
            <a:off x="0" y="2112264"/>
            <a:ext cx="9043416" cy="4571999"/>
          </a:xfrm>
        </p:spPr>
      </p:pic>
    </p:spTree>
    <p:extLst>
      <p:ext uri="{BB962C8B-B14F-4D97-AF65-F5344CB8AC3E}">
        <p14:creationId xmlns:p14="http://schemas.microsoft.com/office/powerpoint/2010/main" val="32179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1E70-64FC-821F-2BB2-E0FBD83D1505}"/>
              </a:ext>
            </a:extLst>
          </p:cNvPr>
          <p:cNvSpPr>
            <a:spLocks noGrp="1"/>
          </p:cNvSpPr>
          <p:nvPr>
            <p:ph type="title"/>
          </p:nvPr>
        </p:nvSpPr>
        <p:spPr/>
        <p:txBody>
          <a:bodyPr/>
          <a:lstStyle/>
          <a:p>
            <a:r>
              <a:rPr lang="en-US" dirty="0"/>
              <a:t>Documents</a:t>
            </a:r>
          </a:p>
        </p:txBody>
      </p:sp>
      <p:pic>
        <p:nvPicPr>
          <p:cNvPr id="5" name="Content Placeholder 4">
            <a:extLst>
              <a:ext uri="{FF2B5EF4-FFF2-40B4-BE49-F238E27FC236}">
                <a16:creationId xmlns:a16="http://schemas.microsoft.com/office/drawing/2014/main" id="{BCB0EF77-3593-F1EA-44CB-24224A29C787}"/>
              </a:ext>
            </a:extLst>
          </p:cNvPr>
          <p:cNvPicPr>
            <a:picLocks noGrp="1" noChangeAspect="1"/>
          </p:cNvPicPr>
          <p:nvPr>
            <p:ph idx="1"/>
          </p:nvPr>
        </p:nvPicPr>
        <p:blipFill>
          <a:blip r:embed="rId3"/>
          <a:stretch>
            <a:fillRect/>
          </a:stretch>
        </p:blipFill>
        <p:spPr>
          <a:xfrm>
            <a:off x="137160" y="2048256"/>
            <a:ext cx="8924544" cy="4370832"/>
          </a:xfrm>
        </p:spPr>
      </p:pic>
    </p:spTree>
    <p:extLst>
      <p:ext uri="{BB962C8B-B14F-4D97-AF65-F5344CB8AC3E}">
        <p14:creationId xmlns:p14="http://schemas.microsoft.com/office/powerpoint/2010/main" val="86574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34B0-32E3-F64B-16EC-A8CCABA2A153}"/>
              </a:ext>
            </a:extLst>
          </p:cNvPr>
          <p:cNvSpPr>
            <a:spLocks noGrp="1"/>
          </p:cNvSpPr>
          <p:nvPr>
            <p:ph type="title"/>
          </p:nvPr>
        </p:nvSpPr>
        <p:spPr>
          <a:xfrm>
            <a:off x="368591" y="365126"/>
            <a:ext cx="7886700" cy="1325563"/>
          </a:xfrm>
        </p:spPr>
        <p:txBody>
          <a:bodyPr/>
          <a:lstStyle/>
          <a:p>
            <a:r>
              <a:rPr lang="en-US" dirty="0"/>
              <a:t>Investigative Plan Template:</a:t>
            </a:r>
            <a:br>
              <a:rPr lang="en-US" dirty="0"/>
            </a:br>
            <a:r>
              <a:rPr lang="en-US" dirty="0"/>
              <a:t>Interviews</a:t>
            </a:r>
          </a:p>
        </p:txBody>
      </p:sp>
      <p:pic>
        <p:nvPicPr>
          <p:cNvPr id="5" name="Content Placeholder 4">
            <a:extLst>
              <a:ext uri="{FF2B5EF4-FFF2-40B4-BE49-F238E27FC236}">
                <a16:creationId xmlns:a16="http://schemas.microsoft.com/office/drawing/2014/main" id="{BF76A8E5-C68C-312A-DA3A-496E1FB11AD1}"/>
              </a:ext>
            </a:extLst>
          </p:cNvPr>
          <p:cNvPicPr>
            <a:picLocks noGrp="1" noChangeAspect="1"/>
          </p:cNvPicPr>
          <p:nvPr>
            <p:ph idx="1"/>
          </p:nvPr>
        </p:nvPicPr>
        <p:blipFill>
          <a:blip r:embed="rId3"/>
          <a:stretch>
            <a:fillRect/>
          </a:stretch>
        </p:blipFill>
        <p:spPr>
          <a:xfrm>
            <a:off x="0" y="2029968"/>
            <a:ext cx="9144000" cy="4745736"/>
          </a:xfrm>
        </p:spPr>
      </p:pic>
    </p:spTree>
    <p:extLst>
      <p:ext uri="{BB962C8B-B14F-4D97-AF65-F5344CB8AC3E}">
        <p14:creationId xmlns:p14="http://schemas.microsoft.com/office/powerpoint/2010/main" val="187710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F7B7-CE43-F7B3-DFCC-37A2D28ADC91}"/>
              </a:ext>
            </a:extLst>
          </p:cNvPr>
          <p:cNvSpPr>
            <a:spLocks noGrp="1"/>
          </p:cNvSpPr>
          <p:nvPr>
            <p:ph type="title"/>
          </p:nvPr>
        </p:nvSpPr>
        <p:spPr>
          <a:xfrm>
            <a:off x="326646" y="331570"/>
            <a:ext cx="7886700" cy="1325563"/>
          </a:xfrm>
        </p:spPr>
        <p:txBody>
          <a:bodyPr/>
          <a:lstStyle/>
          <a:p>
            <a:r>
              <a:rPr lang="en-US" dirty="0"/>
              <a:t>Investigative Plan Template:</a:t>
            </a:r>
            <a:br>
              <a:rPr lang="en-US" dirty="0"/>
            </a:br>
            <a:r>
              <a:rPr lang="en-US" dirty="0"/>
              <a:t>Surveillances</a:t>
            </a:r>
          </a:p>
        </p:txBody>
      </p:sp>
      <p:pic>
        <p:nvPicPr>
          <p:cNvPr id="5" name="Content Placeholder 4">
            <a:extLst>
              <a:ext uri="{FF2B5EF4-FFF2-40B4-BE49-F238E27FC236}">
                <a16:creationId xmlns:a16="http://schemas.microsoft.com/office/drawing/2014/main" id="{916491BD-67DF-5F33-E96C-4A25FAE110B2}"/>
              </a:ext>
            </a:extLst>
          </p:cNvPr>
          <p:cNvPicPr>
            <a:picLocks noGrp="1" noChangeAspect="1"/>
          </p:cNvPicPr>
          <p:nvPr>
            <p:ph idx="1"/>
          </p:nvPr>
        </p:nvPicPr>
        <p:blipFill>
          <a:blip r:embed="rId3"/>
          <a:stretch>
            <a:fillRect/>
          </a:stretch>
        </p:blipFill>
        <p:spPr>
          <a:xfrm>
            <a:off x="237744" y="2618269"/>
            <a:ext cx="8732520" cy="3800819"/>
          </a:xfrm>
        </p:spPr>
      </p:pic>
    </p:spTree>
    <p:extLst>
      <p:ext uri="{BB962C8B-B14F-4D97-AF65-F5344CB8AC3E}">
        <p14:creationId xmlns:p14="http://schemas.microsoft.com/office/powerpoint/2010/main" val="286026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61D1-21D5-C550-D781-DFADC3A0A246}"/>
              </a:ext>
            </a:extLst>
          </p:cNvPr>
          <p:cNvSpPr>
            <a:spLocks noGrp="1"/>
          </p:cNvSpPr>
          <p:nvPr>
            <p:ph type="title"/>
          </p:nvPr>
        </p:nvSpPr>
        <p:spPr>
          <a:xfrm>
            <a:off x="335035" y="331570"/>
            <a:ext cx="7886700" cy="1325563"/>
          </a:xfrm>
        </p:spPr>
        <p:txBody>
          <a:bodyPr/>
          <a:lstStyle/>
          <a:p>
            <a:r>
              <a:rPr lang="en-US" dirty="0"/>
              <a:t>Investigative Plan Template:</a:t>
            </a:r>
            <a:br>
              <a:rPr lang="en-US" dirty="0"/>
            </a:br>
            <a:r>
              <a:rPr lang="en-US" dirty="0"/>
              <a:t>Potential Legal Issues</a:t>
            </a:r>
          </a:p>
        </p:txBody>
      </p:sp>
      <p:pic>
        <p:nvPicPr>
          <p:cNvPr id="5" name="Content Placeholder 4">
            <a:extLst>
              <a:ext uri="{FF2B5EF4-FFF2-40B4-BE49-F238E27FC236}">
                <a16:creationId xmlns:a16="http://schemas.microsoft.com/office/drawing/2014/main" id="{B70BCEDE-F327-9E03-E26E-2223C664F57D}"/>
              </a:ext>
            </a:extLst>
          </p:cNvPr>
          <p:cNvPicPr>
            <a:picLocks noGrp="1" noChangeAspect="1"/>
          </p:cNvPicPr>
          <p:nvPr>
            <p:ph idx="1"/>
          </p:nvPr>
        </p:nvPicPr>
        <p:blipFill>
          <a:blip r:embed="rId3"/>
          <a:stretch>
            <a:fillRect/>
          </a:stretch>
        </p:blipFill>
        <p:spPr>
          <a:xfrm>
            <a:off x="0" y="2029968"/>
            <a:ext cx="9144000" cy="4562855"/>
          </a:xfrm>
        </p:spPr>
      </p:pic>
    </p:spTree>
    <p:extLst>
      <p:ext uri="{BB962C8B-B14F-4D97-AF65-F5344CB8AC3E}">
        <p14:creationId xmlns:p14="http://schemas.microsoft.com/office/powerpoint/2010/main" val="110408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78E8-9F1C-4EFD-ABC7-5FFE985B4912}"/>
              </a:ext>
            </a:extLst>
          </p:cNvPr>
          <p:cNvSpPr>
            <a:spLocks noGrp="1"/>
          </p:cNvSpPr>
          <p:nvPr>
            <p:ph type="title"/>
          </p:nvPr>
        </p:nvSpPr>
        <p:spPr/>
        <p:txBody>
          <a:bodyPr/>
          <a:lstStyle/>
          <a:p>
            <a:r>
              <a:rPr lang="en-US" dirty="0"/>
              <a:t>Investigative Plan:</a:t>
            </a:r>
            <a:br>
              <a:rPr lang="en-US" dirty="0"/>
            </a:br>
            <a:r>
              <a:rPr lang="en-US" dirty="0"/>
              <a:t>Secondary Employment</a:t>
            </a:r>
          </a:p>
        </p:txBody>
      </p:sp>
      <p:sp>
        <p:nvSpPr>
          <p:cNvPr id="5" name="Content Placeholder 4">
            <a:extLst>
              <a:ext uri="{FF2B5EF4-FFF2-40B4-BE49-F238E27FC236}">
                <a16:creationId xmlns:a16="http://schemas.microsoft.com/office/drawing/2014/main" id="{E41819A7-35FC-43DA-8CCF-14468E0DF50B}"/>
              </a:ext>
            </a:extLst>
          </p:cNvPr>
          <p:cNvSpPr>
            <a:spLocks noGrp="1"/>
          </p:cNvSpPr>
          <p:nvPr>
            <p:ph idx="1"/>
          </p:nvPr>
        </p:nvSpPr>
        <p:spPr/>
        <p:txBody>
          <a:bodyPr>
            <a:normAutofit/>
          </a:bodyPr>
          <a:lstStyle/>
          <a:p>
            <a:pPr marL="0" indent="0">
              <a:buNone/>
            </a:pPr>
            <a:r>
              <a:rPr lang="en-US" sz="2000" dirty="0">
                <a:latin typeface="Georgia" panose="02040502050405020303" pitchFamily="18" charset="0"/>
              </a:rPr>
              <a:t>Complaint: </a:t>
            </a:r>
            <a:r>
              <a:rPr lang="en-US" sz="2000" dirty="0">
                <a:effectLst/>
                <a:latin typeface="Georgia" panose="02040502050405020303" pitchFamily="18" charset="0"/>
                <a:ea typeface="Calibri" panose="020F0502020204030204" pitchFamily="34" charset="0"/>
              </a:rPr>
              <a:t>It is alleged by Draymond Green that Chicago Department of Aviation (CDA) Assistant Commissioner Klay Thompson is working another job and does not have secondary employment on file with the City. Thompson failed to disclose the secondary employment on his statement of financial interest. </a:t>
            </a:r>
          </a:p>
          <a:p>
            <a:pPr marL="0" indent="0">
              <a:buNone/>
            </a:pPr>
            <a:endParaRPr lang="en-US" dirty="0">
              <a:latin typeface="Georgia" panose="02040502050405020303" pitchFamily="18" charset="0"/>
            </a:endParaRPr>
          </a:p>
          <a:p>
            <a:pPr marL="0" indent="0">
              <a:buNone/>
            </a:pPr>
            <a:r>
              <a:rPr lang="en-US" sz="1800" b="1" dirty="0">
                <a:latin typeface="Georgia" panose="02040502050405020303" pitchFamily="18" charset="0"/>
              </a:rPr>
              <a:t>Complainant/Additional Information:</a:t>
            </a:r>
          </a:p>
          <a:p>
            <a:pPr marL="342900" indent="-342900">
              <a:buClrTx/>
              <a:buFont typeface="+mj-lt"/>
              <a:buAutoNum type="arabicPeriod"/>
            </a:pPr>
            <a:r>
              <a:rPr lang="en-US" sz="1800" dirty="0">
                <a:latin typeface="Georgia" panose="02040502050405020303" pitchFamily="18" charset="0"/>
              </a:rPr>
              <a:t>Thompson was observed working at the Dallas Arena by Green. </a:t>
            </a:r>
          </a:p>
          <a:p>
            <a:pPr marL="342900" indent="-342900">
              <a:buClrTx/>
              <a:buFont typeface="+mj-lt"/>
              <a:buAutoNum type="arabicPeriod"/>
            </a:pPr>
            <a:r>
              <a:rPr lang="en-US" sz="1800" dirty="0">
                <a:latin typeface="Georgia" panose="02040502050405020303" pitchFamily="18" charset="0"/>
              </a:rPr>
              <a:t>Curry was observed to be the Manager at the Dallas Arena. </a:t>
            </a:r>
          </a:p>
          <a:p>
            <a:pPr marL="342900" indent="-342900">
              <a:buClrTx/>
              <a:buFont typeface="+mj-lt"/>
              <a:buAutoNum type="arabicPeriod"/>
            </a:pPr>
            <a:r>
              <a:rPr lang="en-US" sz="1800" dirty="0">
                <a:latin typeface="Georgia" panose="02040502050405020303" pitchFamily="18" charset="0"/>
              </a:rPr>
              <a:t>Open-Source reveals a picture of Thompson in Dallas Arena uniform.</a:t>
            </a:r>
            <a:endParaRPr lang="en-US" dirty="0"/>
          </a:p>
          <a:p>
            <a:pPr marL="0" indent="0">
              <a:buNone/>
            </a:pPr>
            <a:endParaRPr lang="en-US" dirty="0"/>
          </a:p>
        </p:txBody>
      </p:sp>
      <p:sp>
        <p:nvSpPr>
          <p:cNvPr id="3" name="TextBox 2">
            <a:extLst>
              <a:ext uri="{FF2B5EF4-FFF2-40B4-BE49-F238E27FC236}">
                <a16:creationId xmlns:a16="http://schemas.microsoft.com/office/drawing/2014/main" id="{C5CF67BE-539C-6AEF-7C77-63A815AFB72F}"/>
              </a:ext>
            </a:extLst>
          </p:cNvPr>
          <p:cNvSpPr txBox="1"/>
          <p:nvPr/>
        </p:nvSpPr>
        <p:spPr>
          <a:xfrm>
            <a:off x="628650" y="6084277"/>
            <a:ext cx="7354765" cy="646331"/>
          </a:xfrm>
          <a:prstGeom prst="rect">
            <a:avLst/>
          </a:prstGeom>
          <a:noFill/>
        </p:spPr>
        <p:txBody>
          <a:bodyPr wrap="square" rtlCol="0">
            <a:spAutoFit/>
          </a:bodyPr>
          <a:lstStyle/>
          <a:p>
            <a:r>
              <a:rPr lang="en-US" dirty="0">
                <a:solidFill>
                  <a:srgbClr val="FF0000"/>
                </a:solidFill>
                <a:latin typeface="Georgia" panose="02040502050405020303" pitchFamily="18" charset="0"/>
              </a:rPr>
              <a:t>Disclaimer: The names referenced in this investigative plan pertain to NBA basketball players and coaches.</a:t>
            </a:r>
          </a:p>
        </p:txBody>
      </p:sp>
    </p:spTree>
    <p:extLst>
      <p:ext uri="{BB962C8B-B14F-4D97-AF65-F5344CB8AC3E}">
        <p14:creationId xmlns:p14="http://schemas.microsoft.com/office/powerpoint/2010/main" val="258042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lay Thompson to join Mavericks on 3-year, $50M deal – starting5ive">
            <a:extLst>
              <a:ext uri="{FF2B5EF4-FFF2-40B4-BE49-F238E27FC236}">
                <a16:creationId xmlns:a16="http://schemas.microsoft.com/office/drawing/2014/main" id="{70200C6E-A1B3-A765-C42F-999C4D839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1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4C0CD3D3-8234-4606-3EFE-966C15259740}"/>
              </a:ext>
            </a:extLst>
          </p:cNvPr>
          <p:cNvSpPr>
            <a:spLocks noChangeArrowheads="1"/>
          </p:cNvSpPr>
          <p:nvPr/>
        </p:nvSpPr>
        <p:spPr bwMode="auto">
          <a:xfrm>
            <a:off x="532398" y="4544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81533881-2863-A904-F03A-5EE4672A5D23}"/>
              </a:ext>
            </a:extLst>
          </p:cNvPr>
          <p:cNvGraphicFramePr>
            <a:graphicFrameLocks noGrp="1"/>
          </p:cNvGraphicFramePr>
          <p:nvPr>
            <p:extLst>
              <p:ext uri="{D42A27DB-BD31-4B8C-83A1-F6EECF244321}">
                <p14:modId xmlns:p14="http://schemas.microsoft.com/office/powerpoint/2010/main" val="3147861762"/>
              </p:ext>
            </p:extLst>
          </p:nvPr>
        </p:nvGraphicFramePr>
        <p:xfrm>
          <a:off x="0" y="1134552"/>
          <a:ext cx="9144000" cy="5723442"/>
        </p:xfrm>
        <a:graphic>
          <a:graphicData uri="http://schemas.openxmlformats.org/drawingml/2006/table">
            <a:tbl>
              <a:tblPr firstRow="1" firstCol="1" bandRow="1">
                <a:tableStyleId>{5C22544A-7EE6-4342-B048-85BDC9FD1C3A}</a:tableStyleId>
              </a:tblPr>
              <a:tblGrid>
                <a:gridCol w="1820411">
                  <a:extLst>
                    <a:ext uri="{9D8B030D-6E8A-4147-A177-3AD203B41FA5}">
                      <a16:colId xmlns:a16="http://schemas.microsoft.com/office/drawing/2014/main" val="4026193086"/>
                    </a:ext>
                  </a:extLst>
                </a:gridCol>
                <a:gridCol w="3009822">
                  <a:extLst>
                    <a:ext uri="{9D8B030D-6E8A-4147-A177-3AD203B41FA5}">
                      <a16:colId xmlns:a16="http://schemas.microsoft.com/office/drawing/2014/main" val="62253596"/>
                    </a:ext>
                  </a:extLst>
                </a:gridCol>
                <a:gridCol w="1432279">
                  <a:extLst>
                    <a:ext uri="{9D8B030D-6E8A-4147-A177-3AD203B41FA5}">
                      <a16:colId xmlns:a16="http://schemas.microsoft.com/office/drawing/2014/main" val="3121013167"/>
                    </a:ext>
                  </a:extLst>
                </a:gridCol>
                <a:gridCol w="2881488">
                  <a:extLst>
                    <a:ext uri="{9D8B030D-6E8A-4147-A177-3AD203B41FA5}">
                      <a16:colId xmlns:a16="http://schemas.microsoft.com/office/drawing/2014/main" val="1072972186"/>
                    </a:ext>
                  </a:extLst>
                </a:gridCol>
              </a:tblGrid>
              <a:tr h="1295022">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Complaint Summary and Brief Summary of Violation:</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It is alleged by Draymond Green that Chicago Department of Aviation (CDA) Assistant Commissioner Klay Thompson is working another job and does not have secondary employment on file with the City. Thompson failed to disclose the secondary employment on his statement of financial interest.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079550"/>
                  </a:ext>
                </a:extLst>
              </a:tr>
              <a:tr h="26611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Subject(s):</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Klay Thompson</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9636703"/>
                  </a:ext>
                </a:extLst>
              </a:tr>
              <a:tr h="505021">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Case Open Date: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09/24/2024</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6859521"/>
                  </a:ext>
                </a:extLst>
              </a:tr>
              <a:tr h="26611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Investigator:</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Andrew Wiggins</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PSIG Analyst: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699074905"/>
                  </a:ext>
                </a:extLst>
              </a:tr>
              <a:tr h="26611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AIG:</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Kyle Anderson</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APR Analyst: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679091841"/>
                  </a:ext>
                </a:extLst>
              </a:tr>
              <a:tr h="768354">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Chief Investigator (rev. date):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Cynthia Bryant 10/6/2024</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Chief AIG (rev. date):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Jerry Stackhouse 10/8/2024</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477132996"/>
                  </a:ext>
                </a:extLst>
              </a:tr>
              <a:tr h="26611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Criminal Case: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YES/</a:t>
                      </a:r>
                      <a:r>
                        <a:rPr lang="en-US" sz="1400" b="1" dirty="0">
                          <a:effectLst/>
                          <a:latin typeface="Georgia" panose="02040502050405020303" pitchFamily="18" charset="0"/>
                        </a:rPr>
                        <a:t>NO</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5994255"/>
                  </a:ext>
                </a:extLst>
              </a:tr>
              <a:tr h="26611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Ethics Case: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b="1" dirty="0">
                          <a:effectLst/>
                          <a:latin typeface="Georgia" panose="02040502050405020303" pitchFamily="18" charset="0"/>
                        </a:rPr>
                        <a:t>YES</a:t>
                      </a:r>
                      <a:r>
                        <a:rPr lang="en-US" sz="1400" dirty="0">
                          <a:effectLst/>
                          <a:latin typeface="Georgia" panose="02040502050405020303" pitchFamily="18" charset="0"/>
                        </a:rPr>
                        <a:t>/NO (Deadline 09/24/2026)</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7416192"/>
                  </a:ext>
                </a:extLst>
              </a:tr>
              <a:tr h="26611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CPD Case: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YES/</a:t>
                      </a:r>
                      <a:r>
                        <a:rPr lang="en-US" sz="1400" b="1" dirty="0">
                          <a:effectLst/>
                          <a:latin typeface="Georgia" panose="02040502050405020303" pitchFamily="18" charset="0"/>
                        </a:rPr>
                        <a:t>NO</a:t>
                      </a:r>
                      <a:r>
                        <a:rPr lang="en-US" sz="1400" dirty="0">
                          <a:effectLst/>
                          <a:latin typeface="Georgia" panose="02040502050405020303" pitchFamily="18" charset="0"/>
                        </a:rPr>
                        <a:t>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2249850"/>
                  </a:ext>
                </a:extLst>
              </a:tr>
              <a:tr h="155835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Statement of OIG Jurisdiction Pursuant to MCC § 2-56-050:</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Thompson is a city employee, and has a duty to report secondary employment, therefore, OIG has jurisdiction pursuant to MCC 2-56-050(a)(2).</a:t>
                      </a:r>
                    </a:p>
                    <a:p>
                      <a:pPr marL="0" marR="0">
                        <a:lnSpc>
                          <a:spcPct val="115000"/>
                        </a:lnSpc>
                        <a:spcBef>
                          <a:spcPts val="0"/>
                        </a:spcBef>
                        <a:spcAft>
                          <a:spcPts val="0"/>
                        </a:spcAft>
                        <a:tabLst>
                          <a:tab pos="8229600" algn="r"/>
                        </a:tabLst>
                      </a:pPr>
                      <a:r>
                        <a:rPr lang="en-US" sz="1400" dirty="0">
                          <a:effectLst/>
                          <a:latin typeface="Georgia" panose="02040502050405020303" pitchFamily="18" charset="0"/>
                        </a:rPr>
                        <a:t>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2467031"/>
                  </a:ext>
                </a:extLst>
              </a:tr>
            </a:tbl>
          </a:graphicData>
        </a:graphic>
      </p:graphicFrame>
      <p:sp>
        <p:nvSpPr>
          <p:cNvPr id="4" name="Rectangle 1">
            <a:extLst>
              <a:ext uri="{FF2B5EF4-FFF2-40B4-BE49-F238E27FC236}">
                <a16:creationId xmlns:a16="http://schemas.microsoft.com/office/drawing/2014/main" id="{A656FD86-C05F-ABFE-7C97-739B554D42B0}"/>
              </a:ext>
            </a:extLst>
          </p:cNvPr>
          <p:cNvSpPr>
            <a:spLocks noChangeArrowheads="1"/>
          </p:cNvSpPr>
          <p:nvPr/>
        </p:nvSpPr>
        <p:spPr bwMode="auto">
          <a:xfrm>
            <a:off x="0" y="-4221"/>
            <a:ext cx="9144000" cy="1138773"/>
          </a:xfrm>
          <a:prstGeom prst="rect">
            <a:avLst/>
          </a:prstGeom>
          <a:solidFill>
            <a:schemeClr val="accent1"/>
          </a:solidFill>
          <a:ln>
            <a:noFill/>
          </a:ln>
          <a:effec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2400" b="0" i="0" u="none" strike="noStrike" cap="none" normalizeH="0" baseline="0" dirty="0">
                <a:ln>
                  <a:noFill/>
                </a:ln>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rPr>
              <a:t>C2024-00005678 Investigative Plan</a:t>
            </a:r>
            <a:endParaRPr kumimoji="0" lang="en-US" altLang="en-US" sz="2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1600" b="1" i="0" u="none" strike="noStrike" cap="none" normalizeH="0" baseline="0" dirty="0">
                <a:ln>
                  <a:noFill/>
                </a:ln>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Plan Last Updated: </a:t>
            </a:r>
            <a:r>
              <a:rPr kumimoji="0" lang="en-US" altLang="en-US" sz="1600" b="0" i="0" u="none" strike="noStrike" cap="none" normalizeH="0" baseline="0" dirty="0">
                <a:ln>
                  <a:noFill/>
                </a:ln>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October 3, 2024</a:t>
            </a: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1600" dirty="0">
                <a:solidFill>
                  <a:schemeClr val="bg1"/>
                </a:solidFill>
                <a:latin typeface="Georgia" panose="02040502050405020303" pitchFamily="18" charset="0"/>
                <a:cs typeface="Times New Roman" panose="02020603050405020304" pitchFamily="18" charset="0"/>
              </a:rPr>
              <a:t>Case Information</a:t>
            </a:r>
            <a:endParaRPr kumimoji="0" lang="en-US" altLang="en-US" sz="1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581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D708-FB44-48C5-B4FE-C27F27A208ED}"/>
              </a:ext>
            </a:extLst>
          </p:cNvPr>
          <p:cNvSpPr>
            <a:spLocks noGrp="1"/>
          </p:cNvSpPr>
          <p:nvPr>
            <p:ph type="title"/>
          </p:nvPr>
        </p:nvSpPr>
        <p:spPr>
          <a:xfrm>
            <a:off x="628650" y="365126"/>
            <a:ext cx="7886700" cy="1325563"/>
          </a:xfrm>
        </p:spPr>
        <p:txBody>
          <a:bodyPr anchor="ctr">
            <a:normAutofit/>
          </a:bodyPr>
          <a:lstStyle/>
          <a:p>
            <a:r>
              <a:rPr lang="en-US" dirty="0"/>
              <a:t>Presenter Bio/Background</a:t>
            </a:r>
          </a:p>
        </p:txBody>
      </p:sp>
      <p:graphicFrame>
        <p:nvGraphicFramePr>
          <p:cNvPr id="5" name="Content Placeholder 2">
            <a:extLst>
              <a:ext uri="{FF2B5EF4-FFF2-40B4-BE49-F238E27FC236}">
                <a16:creationId xmlns:a16="http://schemas.microsoft.com/office/drawing/2014/main" id="{0DC39F15-B713-4F78-E67F-6234F994A3BA}"/>
              </a:ext>
            </a:extLst>
          </p:cNvPr>
          <p:cNvGraphicFramePr>
            <a:graphicFrameLocks noGrp="1"/>
          </p:cNvGraphicFramePr>
          <p:nvPr>
            <p:ph idx="1"/>
            <p:extLst>
              <p:ext uri="{D42A27DB-BD31-4B8C-83A1-F6EECF244321}">
                <p14:modId xmlns:p14="http://schemas.microsoft.com/office/powerpoint/2010/main" val="1624005739"/>
              </p:ext>
            </p:extLst>
          </p:nvPr>
        </p:nvGraphicFramePr>
        <p:xfrm>
          <a:off x="628650" y="3053593"/>
          <a:ext cx="7886700" cy="3439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Welder">
            <a:extLst>
              <a:ext uri="{FF2B5EF4-FFF2-40B4-BE49-F238E27FC236}">
                <a16:creationId xmlns:a16="http://schemas.microsoft.com/office/drawing/2014/main" id="{C68C87F4-4525-E7F6-EE67-DED3A85DA526}"/>
              </a:ext>
            </a:extLst>
          </p:cNvPr>
          <p:cNvSpPr/>
          <p:nvPr/>
        </p:nvSpPr>
        <p:spPr>
          <a:xfrm>
            <a:off x="1442408" y="2280810"/>
            <a:ext cx="823117" cy="82311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4" name="Rectangle 3" descr="Detective">
            <a:extLst>
              <a:ext uri="{FF2B5EF4-FFF2-40B4-BE49-F238E27FC236}">
                <a16:creationId xmlns:a16="http://schemas.microsoft.com/office/drawing/2014/main" id="{271EAC6B-EA53-41A6-D5F7-461A08A9B5E4}"/>
              </a:ext>
            </a:extLst>
          </p:cNvPr>
          <p:cNvSpPr/>
          <p:nvPr/>
        </p:nvSpPr>
        <p:spPr>
          <a:xfrm>
            <a:off x="4160441" y="2280809"/>
            <a:ext cx="823117" cy="823117"/>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6" name="Rectangle 5" descr="Diploma Roll">
            <a:extLst>
              <a:ext uri="{FF2B5EF4-FFF2-40B4-BE49-F238E27FC236}">
                <a16:creationId xmlns:a16="http://schemas.microsoft.com/office/drawing/2014/main" id="{5EB2C110-A4BA-DCA5-2366-38D04EC3CC24}"/>
              </a:ext>
            </a:extLst>
          </p:cNvPr>
          <p:cNvSpPr/>
          <p:nvPr/>
        </p:nvSpPr>
        <p:spPr>
          <a:xfrm>
            <a:off x="6878474" y="2280809"/>
            <a:ext cx="823117" cy="823117"/>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49249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7A55-813C-D8F5-3A2F-6544D8E02E6A}"/>
              </a:ext>
            </a:extLst>
          </p:cNvPr>
          <p:cNvSpPr>
            <a:spLocks noGrp="1"/>
          </p:cNvSpPr>
          <p:nvPr>
            <p:ph type="title"/>
          </p:nvPr>
        </p:nvSpPr>
        <p:spPr>
          <a:xfrm>
            <a:off x="511204" y="268448"/>
            <a:ext cx="7886700" cy="1392572"/>
          </a:xfrm>
        </p:spPr>
        <p:txBody>
          <a:bodyPr>
            <a:normAutofit/>
          </a:bodyPr>
          <a:lstStyle/>
          <a:p>
            <a:r>
              <a:rPr lang="en-US" dirty="0"/>
              <a:t>Secondary Employment: Allegations</a:t>
            </a:r>
          </a:p>
        </p:txBody>
      </p:sp>
      <p:graphicFrame>
        <p:nvGraphicFramePr>
          <p:cNvPr id="3" name="Table 2">
            <a:extLst>
              <a:ext uri="{FF2B5EF4-FFF2-40B4-BE49-F238E27FC236}">
                <a16:creationId xmlns:a16="http://schemas.microsoft.com/office/drawing/2014/main" id="{C8648E1F-0198-C67A-4242-08A2B9401AC4}"/>
              </a:ext>
            </a:extLst>
          </p:cNvPr>
          <p:cNvGraphicFramePr>
            <a:graphicFrameLocks noGrp="1"/>
          </p:cNvGraphicFramePr>
          <p:nvPr>
            <p:extLst>
              <p:ext uri="{D42A27DB-BD31-4B8C-83A1-F6EECF244321}">
                <p14:modId xmlns:p14="http://schemas.microsoft.com/office/powerpoint/2010/main" val="4097590734"/>
              </p:ext>
            </p:extLst>
          </p:nvPr>
        </p:nvGraphicFramePr>
        <p:xfrm>
          <a:off x="0" y="2015937"/>
          <a:ext cx="9144001" cy="4842063"/>
        </p:xfrm>
        <a:graphic>
          <a:graphicData uri="http://schemas.openxmlformats.org/drawingml/2006/table">
            <a:tbl>
              <a:tblPr firstRow="1" firstCol="1" bandRow="1">
                <a:tableStyleId>{5C22544A-7EE6-4342-B048-85BDC9FD1C3A}</a:tableStyleId>
              </a:tblPr>
              <a:tblGrid>
                <a:gridCol w="184557">
                  <a:extLst>
                    <a:ext uri="{9D8B030D-6E8A-4147-A177-3AD203B41FA5}">
                      <a16:colId xmlns:a16="http://schemas.microsoft.com/office/drawing/2014/main" val="1846081022"/>
                    </a:ext>
                  </a:extLst>
                </a:gridCol>
                <a:gridCol w="1984211">
                  <a:extLst>
                    <a:ext uri="{9D8B030D-6E8A-4147-A177-3AD203B41FA5}">
                      <a16:colId xmlns:a16="http://schemas.microsoft.com/office/drawing/2014/main" val="4104389616"/>
                    </a:ext>
                  </a:extLst>
                </a:gridCol>
                <a:gridCol w="2295987">
                  <a:extLst>
                    <a:ext uri="{9D8B030D-6E8A-4147-A177-3AD203B41FA5}">
                      <a16:colId xmlns:a16="http://schemas.microsoft.com/office/drawing/2014/main" val="3958036931"/>
                    </a:ext>
                  </a:extLst>
                </a:gridCol>
                <a:gridCol w="2212881">
                  <a:extLst>
                    <a:ext uri="{9D8B030D-6E8A-4147-A177-3AD203B41FA5}">
                      <a16:colId xmlns:a16="http://schemas.microsoft.com/office/drawing/2014/main" val="3309172198"/>
                    </a:ext>
                  </a:extLst>
                </a:gridCol>
                <a:gridCol w="2466365">
                  <a:extLst>
                    <a:ext uri="{9D8B030D-6E8A-4147-A177-3AD203B41FA5}">
                      <a16:colId xmlns:a16="http://schemas.microsoft.com/office/drawing/2014/main" val="2792437933"/>
                    </a:ext>
                  </a:extLst>
                </a:gridCol>
              </a:tblGrid>
              <a:tr h="585734">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74" marR="42774" marT="0" marB="0" anchor="b"/>
                </a:tc>
                <a:tc>
                  <a:txBody>
                    <a:bodyPr/>
                    <a:lstStyle/>
                    <a:p>
                      <a:pPr marL="0" marR="0">
                        <a:lnSpc>
                          <a:spcPct val="115000"/>
                        </a:lnSpc>
                        <a:spcBef>
                          <a:spcPts val="0"/>
                        </a:spcBef>
                        <a:spcAft>
                          <a:spcPts val="0"/>
                        </a:spcAft>
                      </a:pPr>
                      <a:r>
                        <a:rPr lang="en-US" sz="1400" dirty="0">
                          <a:effectLst/>
                          <a:latin typeface="Georgia" panose="02040502050405020303" pitchFamily="18" charset="0"/>
                        </a:rPr>
                        <a:t>Allegation and Subject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Violation (Policy, Rule, Law)</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Elements of Proof</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Investigative Steps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nchor="ctr"/>
                </a:tc>
                <a:extLst>
                  <a:ext uri="{0D108BD9-81ED-4DB2-BD59-A6C34878D82A}">
                    <a16:rowId xmlns:a16="http://schemas.microsoft.com/office/drawing/2014/main" val="2954520783"/>
                  </a:ext>
                </a:extLst>
              </a:tr>
              <a:tr h="2313610">
                <a:tc>
                  <a:txBody>
                    <a:bodyPr/>
                    <a:lstStyle/>
                    <a:p>
                      <a:pPr marL="0" marR="0">
                        <a:lnSpc>
                          <a:spcPct val="115000"/>
                        </a:lnSpc>
                        <a:spcBef>
                          <a:spcPts val="0"/>
                        </a:spcBef>
                        <a:spcAft>
                          <a:spcPts val="0"/>
                        </a:spcAft>
                      </a:pPr>
                      <a:r>
                        <a:rPr lang="en-US" sz="1200" dirty="0">
                          <a:effectLst/>
                          <a:latin typeface="Georgia" panose="02040502050405020303" pitchFamily="18" charset="0"/>
                        </a:rPr>
                        <a:t>1</a:t>
                      </a:r>
                      <a:endParaRPr lang="en-US" sz="12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nchor="ctr"/>
                </a:tc>
                <a:tc>
                  <a:txBody>
                    <a:bodyPr/>
                    <a:lstStyle/>
                    <a:p>
                      <a:pPr marL="0" marR="0" algn="l">
                        <a:lnSpc>
                          <a:spcPct val="115000"/>
                        </a:lnSpc>
                        <a:spcBef>
                          <a:spcPts val="0"/>
                        </a:spcBef>
                        <a:spcAft>
                          <a:spcPts val="0"/>
                        </a:spcAft>
                      </a:pPr>
                      <a:r>
                        <a:rPr lang="en-US" sz="1400" dirty="0">
                          <a:effectLst/>
                          <a:latin typeface="Georgia" panose="02040502050405020303" pitchFamily="18" charset="0"/>
                        </a:rPr>
                        <a:t>It is alleged that Klay Thompson is working another job and does not have secondary employment on file with the City.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City of Chicago Personnel Rules XVIII, Section 1:</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Subsection 43: Failure to comply with the requirements of secondary employment as delineated in Personnel Rule XX, Section 3.</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Did Thompson fail to include secondary employment on form?</a:t>
                      </a:r>
                    </a:p>
                    <a:p>
                      <a:pPr marL="342900" marR="0" lvl="0" indent="-342900" algn="l">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Does Thompson receive payment from secondary employment?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Personnel File</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Secondary Employment Forms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Open-Source Search</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Bank Records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Employment Records </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Interview Witnesses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Interview Subject</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Surveillance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extLst>
                  <a:ext uri="{0D108BD9-81ED-4DB2-BD59-A6C34878D82A}">
                    <a16:rowId xmlns:a16="http://schemas.microsoft.com/office/drawing/2014/main" val="450053053"/>
                  </a:ext>
                </a:extLst>
              </a:tr>
              <a:tr h="1669616">
                <a:tc>
                  <a:txBody>
                    <a:bodyPr/>
                    <a:lstStyle/>
                    <a:p>
                      <a:pPr marL="0" marR="0">
                        <a:lnSpc>
                          <a:spcPct val="115000"/>
                        </a:lnSpc>
                        <a:spcBef>
                          <a:spcPts val="0"/>
                        </a:spcBef>
                        <a:spcAft>
                          <a:spcPts val="0"/>
                        </a:spcAft>
                      </a:pPr>
                      <a:r>
                        <a:rPr lang="en-US" sz="1200" dirty="0">
                          <a:effectLst/>
                          <a:latin typeface="Georgia" panose="02040502050405020303" pitchFamily="18" charset="0"/>
                        </a:rPr>
                        <a:t>2</a:t>
                      </a:r>
                      <a:endParaRPr lang="en-US" sz="12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nchor="ctr"/>
                </a:tc>
                <a:tc>
                  <a:txBody>
                    <a:bodyPr/>
                    <a:lstStyle/>
                    <a:p>
                      <a:pPr marL="0" marR="0" algn="l">
                        <a:lnSpc>
                          <a:spcPct val="115000"/>
                        </a:lnSpc>
                        <a:spcBef>
                          <a:spcPts val="0"/>
                        </a:spcBef>
                        <a:spcAft>
                          <a:spcPts val="0"/>
                        </a:spcAft>
                      </a:pPr>
                      <a:r>
                        <a:rPr lang="en-US" sz="1400" dirty="0">
                          <a:effectLst/>
                          <a:latin typeface="Georgia" panose="02040502050405020303" pitchFamily="18" charset="0"/>
                        </a:rPr>
                        <a:t>It is alleged Thompson failed to disclose the secondary employment on his statement of financial interest.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GEO CHAPTER 2-156, MUNICIPAL CODE OF CHICAGO </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2-156-150. Statements of financial interests.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2-156-160. Content of statements.</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Was Thompson required to complete Statement of Financial interest?</a:t>
                      </a:r>
                    </a:p>
                    <a:p>
                      <a:pPr marL="342900" marR="0" lvl="0" indent="-342900" algn="l">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Did Thompson disclose employment on statement of financial interest?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Review BOE website</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Georgia" panose="02040502050405020303" pitchFamily="18" charset="0"/>
                        </a:rPr>
                        <a:t>Statement of Financial Interest Form(s)</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42774" marR="42774" marT="0" marB="0">
                    <a:solidFill>
                      <a:schemeClr val="bg2"/>
                    </a:solidFill>
                  </a:tcPr>
                </a:tc>
                <a:extLst>
                  <a:ext uri="{0D108BD9-81ED-4DB2-BD59-A6C34878D82A}">
                    <a16:rowId xmlns:a16="http://schemas.microsoft.com/office/drawing/2014/main" val="2933214759"/>
                  </a:ext>
                </a:extLst>
              </a:tr>
            </a:tbl>
          </a:graphicData>
        </a:graphic>
      </p:graphicFrame>
    </p:spTree>
    <p:extLst>
      <p:ext uri="{BB962C8B-B14F-4D97-AF65-F5344CB8AC3E}">
        <p14:creationId xmlns:p14="http://schemas.microsoft.com/office/powerpoint/2010/main" val="343977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78F2-4438-14B2-F09F-8606DDAD220A}"/>
              </a:ext>
            </a:extLst>
          </p:cNvPr>
          <p:cNvSpPr>
            <a:spLocks noGrp="1"/>
          </p:cNvSpPr>
          <p:nvPr>
            <p:ph type="title"/>
          </p:nvPr>
        </p:nvSpPr>
        <p:spPr/>
        <p:txBody>
          <a:bodyPr>
            <a:normAutofit/>
          </a:bodyPr>
          <a:lstStyle/>
          <a:p>
            <a:r>
              <a:rPr lang="en-US" dirty="0"/>
              <a:t>Secondary Employment: Documents</a:t>
            </a:r>
          </a:p>
        </p:txBody>
      </p:sp>
      <p:graphicFrame>
        <p:nvGraphicFramePr>
          <p:cNvPr id="4" name="Table 3">
            <a:extLst>
              <a:ext uri="{FF2B5EF4-FFF2-40B4-BE49-F238E27FC236}">
                <a16:creationId xmlns:a16="http://schemas.microsoft.com/office/drawing/2014/main" id="{B15EB75D-DFFA-2528-E024-081313D229B0}"/>
              </a:ext>
            </a:extLst>
          </p:cNvPr>
          <p:cNvGraphicFramePr>
            <a:graphicFrameLocks noGrp="1"/>
          </p:cNvGraphicFramePr>
          <p:nvPr>
            <p:extLst>
              <p:ext uri="{D42A27DB-BD31-4B8C-83A1-F6EECF244321}">
                <p14:modId xmlns:p14="http://schemas.microsoft.com/office/powerpoint/2010/main" val="1207901082"/>
              </p:ext>
            </p:extLst>
          </p:nvPr>
        </p:nvGraphicFramePr>
        <p:xfrm>
          <a:off x="0" y="2016369"/>
          <a:ext cx="9144001" cy="4866436"/>
        </p:xfrm>
        <a:graphic>
          <a:graphicData uri="http://schemas.openxmlformats.org/drawingml/2006/table">
            <a:tbl>
              <a:tblPr firstRow="1" firstCol="1" bandRow="1">
                <a:tableStyleId>{5C22544A-7EE6-4342-B048-85BDC9FD1C3A}</a:tableStyleId>
              </a:tblPr>
              <a:tblGrid>
                <a:gridCol w="218114">
                  <a:extLst>
                    <a:ext uri="{9D8B030D-6E8A-4147-A177-3AD203B41FA5}">
                      <a16:colId xmlns:a16="http://schemas.microsoft.com/office/drawing/2014/main" val="784764261"/>
                    </a:ext>
                  </a:extLst>
                </a:gridCol>
                <a:gridCol w="2147581">
                  <a:extLst>
                    <a:ext uri="{9D8B030D-6E8A-4147-A177-3AD203B41FA5}">
                      <a16:colId xmlns:a16="http://schemas.microsoft.com/office/drawing/2014/main" val="2992721645"/>
                    </a:ext>
                  </a:extLst>
                </a:gridCol>
                <a:gridCol w="1233182">
                  <a:extLst>
                    <a:ext uri="{9D8B030D-6E8A-4147-A177-3AD203B41FA5}">
                      <a16:colId xmlns:a16="http://schemas.microsoft.com/office/drawing/2014/main" val="3263970180"/>
                    </a:ext>
                  </a:extLst>
                </a:gridCol>
                <a:gridCol w="1770077">
                  <a:extLst>
                    <a:ext uri="{9D8B030D-6E8A-4147-A177-3AD203B41FA5}">
                      <a16:colId xmlns:a16="http://schemas.microsoft.com/office/drawing/2014/main" val="4196495952"/>
                    </a:ext>
                  </a:extLst>
                </a:gridCol>
                <a:gridCol w="3775047">
                  <a:extLst>
                    <a:ext uri="{9D8B030D-6E8A-4147-A177-3AD203B41FA5}">
                      <a16:colId xmlns:a16="http://schemas.microsoft.com/office/drawing/2014/main" val="2983983284"/>
                    </a:ext>
                  </a:extLst>
                </a:gridCol>
              </a:tblGrid>
              <a:tr h="644634">
                <a:tc>
                  <a:txBody>
                    <a:bodyPr/>
                    <a:lstStyle/>
                    <a:p>
                      <a:pPr marL="0" marR="0">
                        <a:lnSpc>
                          <a:spcPct val="115000"/>
                        </a:lnSpc>
                        <a:spcBef>
                          <a:spcPts val="0"/>
                        </a:spcBef>
                        <a:spcAft>
                          <a:spcPts val="0"/>
                        </a:spcAft>
                      </a:pPr>
                      <a:r>
                        <a:rPr lang="en-US" sz="1400" dirty="0">
                          <a:effectLst/>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651" marR="88651" marT="88651" marB="88651" anchor="b"/>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Description</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Custodian</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Request Type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Relevance/Other Comments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extLst>
                  <a:ext uri="{0D108BD9-81ED-4DB2-BD59-A6C34878D82A}">
                    <a16:rowId xmlns:a16="http://schemas.microsoft.com/office/drawing/2014/main" val="1781740804"/>
                  </a:ext>
                </a:extLst>
              </a:tr>
              <a:tr h="889848">
                <a:tc>
                  <a:txBody>
                    <a:bodyPr/>
                    <a:lstStyle/>
                    <a:p>
                      <a:pPr marL="0" marR="0">
                        <a:lnSpc>
                          <a:spcPct val="115000"/>
                        </a:lnSpc>
                        <a:spcBef>
                          <a:spcPts val="0"/>
                        </a:spcBef>
                        <a:spcAft>
                          <a:spcPts val="0"/>
                        </a:spcAft>
                      </a:pPr>
                      <a:r>
                        <a:rPr lang="en-US" sz="1400" dirty="0">
                          <a:effectLst/>
                          <a:latin typeface="Georgia" panose="02040502050405020303" pitchFamily="18" charset="0"/>
                        </a:rPr>
                        <a:t>1</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Complaint Documents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N/A</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Complaint Documents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Complainant interview report. Photo of Thompson from open-source search in Dallas arena employee uniform.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extLst>
                  <a:ext uri="{0D108BD9-81ED-4DB2-BD59-A6C34878D82A}">
                    <a16:rowId xmlns:a16="http://schemas.microsoft.com/office/drawing/2014/main" val="451263633"/>
                  </a:ext>
                </a:extLst>
              </a:tr>
              <a:tr h="659380">
                <a:tc>
                  <a:txBody>
                    <a:bodyPr/>
                    <a:lstStyle/>
                    <a:p>
                      <a:pPr marL="0" marR="0">
                        <a:lnSpc>
                          <a:spcPct val="115000"/>
                        </a:lnSpc>
                        <a:spcBef>
                          <a:spcPts val="0"/>
                        </a:spcBef>
                        <a:spcAft>
                          <a:spcPts val="0"/>
                        </a:spcAft>
                      </a:pPr>
                      <a:r>
                        <a:rPr lang="en-US" sz="1400" dirty="0">
                          <a:effectLst/>
                          <a:latin typeface="Georgia" panose="02040502050405020303" pitchFamily="18" charset="0"/>
                        </a:rPr>
                        <a:t>2</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Personnel File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CDA</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Request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Determine if Thompson disclosed secondary employment.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extLst>
                  <a:ext uri="{0D108BD9-81ED-4DB2-BD59-A6C34878D82A}">
                    <a16:rowId xmlns:a16="http://schemas.microsoft.com/office/drawing/2014/main" val="3354017477"/>
                  </a:ext>
                </a:extLst>
              </a:tr>
              <a:tr h="1120316">
                <a:tc>
                  <a:txBody>
                    <a:bodyPr/>
                    <a:lstStyle/>
                    <a:p>
                      <a:pPr marL="0" marR="0">
                        <a:lnSpc>
                          <a:spcPct val="115000"/>
                        </a:lnSpc>
                        <a:spcBef>
                          <a:spcPts val="0"/>
                        </a:spcBef>
                        <a:spcAft>
                          <a:spcPts val="0"/>
                        </a:spcAft>
                      </a:pPr>
                      <a:r>
                        <a:rPr lang="en-US" sz="1400" dirty="0">
                          <a:effectLst/>
                          <a:latin typeface="Georgia" panose="02040502050405020303" pitchFamily="18" charset="0"/>
                        </a:rPr>
                        <a:t>3</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Secondary Employment Forms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CDA/DHR</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Request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Determine if Thompson disclosed secondary employment. Sometimes DHR is the holder of these forms, or an additional request is needed for specific forms.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extLst>
                  <a:ext uri="{0D108BD9-81ED-4DB2-BD59-A6C34878D82A}">
                    <a16:rowId xmlns:a16="http://schemas.microsoft.com/office/drawing/2014/main" val="861079676"/>
                  </a:ext>
                </a:extLst>
              </a:tr>
              <a:tr h="659380">
                <a:tc>
                  <a:txBody>
                    <a:bodyPr/>
                    <a:lstStyle/>
                    <a:p>
                      <a:pPr marL="0" marR="0">
                        <a:lnSpc>
                          <a:spcPct val="115000"/>
                        </a:lnSpc>
                        <a:spcBef>
                          <a:spcPts val="0"/>
                        </a:spcBef>
                        <a:spcAft>
                          <a:spcPts val="0"/>
                        </a:spcAft>
                      </a:pPr>
                      <a:r>
                        <a:rPr lang="en-US" sz="1400" dirty="0">
                          <a:effectLst/>
                          <a:latin typeface="Georgia" panose="02040502050405020303" pitchFamily="18" charset="0"/>
                        </a:rPr>
                        <a:t>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Bank Records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Financial Provider</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Subpoena</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Determine if Thompson was paid for secondary employment.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extLst>
                  <a:ext uri="{0D108BD9-81ED-4DB2-BD59-A6C34878D82A}">
                    <a16:rowId xmlns:a16="http://schemas.microsoft.com/office/drawing/2014/main" val="2502856091"/>
                  </a:ext>
                </a:extLst>
              </a:tr>
              <a:tr h="868073">
                <a:tc>
                  <a:txBody>
                    <a:bodyPr/>
                    <a:lstStyle/>
                    <a:p>
                      <a:pPr marL="0" marR="0">
                        <a:lnSpc>
                          <a:spcPct val="115000"/>
                        </a:lnSpc>
                        <a:spcBef>
                          <a:spcPts val="0"/>
                        </a:spcBef>
                        <a:spcAft>
                          <a:spcPts val="0"/>
                        </a:spcAft>
                      </a:pPr>
                      <a:r>
                        <a:rPr lang="en-US" sz="1400" dirty="0">
                          <a:effectLst/>
                          <a:latin typeface="Georgia" panose="02040502050405020303" pitchFamily="18" charset="0"/>
                        </a:rPr>
                        <a:t>5</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Employment Records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Dallas Arena</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Request/Subpoena</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Determine if Thompson is an employee at the arena. Payment records and work schedule.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88651" marR="88651" marT="88651" marB="88651" anchor="ctr">
                    <a:solidFill>
                      <a:schemeClr val="bg2"/>
                    </a:solidFill>
                  </a:tcPr>
                </a:tc>
                <a:extLst>
                  <a:ext uri="{0D108BD9-81ED-4DB2-BD59-A6C34878D82A}">
                    <a16:rowId xmlns:a16="http://schemas.microsoft.com/office/drawing/2014/main" val="2334880927"/>
                  </a:ext>
                </a:extLst>
              </a:tr>
            </a:tbl>
          </a:graphicData>
        </a:graphic>
      </p:graphicFrame>
    </p:spTree>
    <p:extLst>
      <p:ext uri="{BB962C8B-B14F-4D97-AF65-F5344CB8AC3E}">
        <p14:creationId xmlns:p14="http://schemas.microsoft.com/office/powerpoint/2010/main" val="198705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CDBD-437D-CCB2-59DA-3A52E75C2D68}"/>
              </a:ext>
            </a:extLst>
          </p:cNvPr>
          <p:cNvSpPr>
            <a:spLocks noGrp="1"/>
          </p:cNvSpPr>
          <p:nvPr>
            <p:ph type="title"/>
          </p:nvPr>
        </p:nvSpPr>
        <p:spPr/>
        <p:txBody>
          <a:bodyPr>
            <a:normAutofit/>
          </a:bodyPr>
          <a:lstStyle/>
          <a:p>
            <a:r>
              <a:rPr lang="en-US" sz="3600" dirty="0"/>
              <a:t>Secondary Employment:</a:t>
            </a:r>
            <a:br>
              <a:rPr lang="en-US" sz="3600" dirty="0"/>
            </a:br>
            <a:r>
              <a:rPr lang="en-US" dirty="0"/>
              <a:t>Interview</a:t>
            </a:r>
            <a:r>
              <a:rPr lang="en-US" sz="3600" dirty="0"/>
              <a:t> Sequence</a:t>
            </a:r>
          </a:p>
        </p:txBody>
      </p:sp>
      <p:graphicFrame>
        <p:nvGraphicFramePr>
          <p:cNvPr id="3" name="Table 2">
            <a:extLst>
              <a:ext uri="{FF2B5EF4-FFF2-40B4-BE49-F238E27FC236}">
                <a16:creationId xmlns:a16="http://schemas.microsoft.com/office/drawing/2014/main" id="{64197AE5-D489-EF4E-833A-C146DE3E4519}"/>
              </a:ext>
            </a:extLst>
          </p:cNvPr>
          <p:cNvGraphicFramePr>
            <a:graphicFrameLocks noGrp="1"/>
          </p:cNvGraphicFramePr>
          <p:nvPr>
            <p:extLst>
              <p:ext uri="{D42A27DB-BD31-4B8C-83A1-F6EECF244321}">
                <p14:modId xmlns:p14="http://schemas.microsoft.com/office/powerpoint/2010/main" val="114864654"/>
              </p:ext>
            </p:extLst>
          </p:nvPr>
        </p:nvGraphicFramePr>
        <p:xfrm>
          <a:off x="0" y="2028092"/>
          <a:ext cx="9144000" cy="4829908"/>
        </p:xfrm>
        <a:graphic>
          <a:graphicData uri="http://schemas.openxmlformats.org/drawingml/2006/table">
            <a:tbl>
              <a:tblPr firstRow="1" firstCol="1" bandRow="1">
                <a:tableStyleId>{5C22544A-7EE6-4342-B048-85BDC9FD1C3A}</a:tableStyleId>
              </a:tblPr>
              <a:tblGrid>
                <a:gridCol w="208280">
                  <a:extLst>
                    <a:ext uri="{9D8B030D-6E8A-4147-A177-3AD203B41FA5}">
                      <a16:colId xmlns:a16="http://schemas.microsoft.com/office/drawing/2014/main" val="337159479"/>
                    </a:ext>
                  </a:extLst>
                </a:gridCol>
                <a:gridCol w="2002226">
                  <a:extLst>
                    <a:ext uri="{9D8B030D-6E8A-4147-A177-3AD203B41FA5}">
                      <a16:colId xmlns:a16="http://schemas.microsoft.com/office/drawing/2014/main" val="4012700722"/>
                    </a:ext>
                  </a:extLst>
                </a:gridCol>
                <a:gridCol w="1665208">
                  <a:extLst>
                    <a:ext uri="{9D8B030D-6E8A-4147-A177-3AD203B41FA5}">
                      <a16:colId xmlns:a16="http://schemas.microsoft.com/office/drawing/2014/main" val="1878807860"/>
                    </a:ext>
                  </a:extLst>
                </a:gridCol>
                <a:gridCol w="1518407">
                  <a:extLst>
                    <a:ext uri="{9D8B030D-6E8A-4147-A177-3AD203B41FA5}">
                      <a16:colId xmlns:a16="http://schemas.microsoft.com/office/drawing/2014/main" val="1742126300"/>
                    </a:ext>
                  </a:extLst>
                </a:gridCol>
                <a:gridCol w="3749879">
                  <a:extLst>
                    <a:ext uri="{9D8B030D-6E8A-4147-A177-3AD203B41FA5}">
                      <a16:colId xmlns:a16="http://schemas.microsoft.com/office/drawing/2014/main" val="4248296148"/>
                    </a:ext>
                  </a:extLst>
                </a:gridCol>
              </a:tblGrid>
              <a:tr h="1172395">
                <a:tc>
                  <a:txBody>
                    <a:bodyPr/>
                    <a:lstStyle/>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Interviewee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Interview Date (Anticipated)</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Category</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Relevance/Other Comments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extLst>
                  <a:ext uri="{0D108BD9-81ED-4DB2-BD59-A6C34878D82A}">
                    <a16:rowId xmlns:a16="http://schemas.microsoft.com/office/drawing/2014/main" val="2301297559"/>
                  </a:ext>
                </a:extLst>
              </a:tr>
              <a:tr h="1219171">
                <a:tc>
                  <a:txBody>
                    <a:bodyPr/>
                    <a:lstStyle/>
                    <a:p>
                      <a:pPr marL="0" marR="0">
                        <a:lnSpc>
                          <a:spcPct val="115000"/>
                        </a:lnSpc>
                        <a:spcBef>
                          <a:spcPts val="0"/>
                        </a:spcBef>
                        <a:spcAft>
                          <a:spcPts val="0"/>
                        </a:spcAft>
                      </a:pPr>
                      <a:r>
                        <a:rPr lang="en-US" sz="1100" dirty="0">
                          <a:effectLst/>
                        </a:rPr>
                        <a:t>1</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Draymond Green</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10/08/2024</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Complainant</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10160" marR="0">
                        <a:lnSpc>
                          <a:spcPct val="115000"/>
                        </a:lnSpc>
                        <a:spcBef>
                          <a:spcPts val="0"/>
                        </a:spcBef>
                        <a:spcAft>
                          <a:spcPts val="0"/>
                        </a:spcAft>
                      </a:pPr>
                      <a:r>
                        <a:rPr lang="en-US" sz="1600" dirty="0">
                          <a:effectLst/>
                          <a:latin typeface="Georgia" panose="02040502050405020303" pitchFamily="18" charset="0"/>
                        </a:rPr>
                        <a:t>Reinterview of complainant to get additional facts. </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extLst>
                  <a:ext uri="{0D108BD9-81ED-4DB2-BD59-A6C34878D82A}">
                    <a16:rowId xmlns:a16="http://schemas.microsoft.com/office/drawing/2014/main" val="2672338458"/>
                  </a:ext>
                </a:extLst>
              </a:tr>
              <a:tr h="1219171">
                <a:tc>
                  <a:txBody>
                    <a:bodyPr/>
                    <a:lstStyle/>
                    <a:p>
                      <a:pPr marL="0" marR="0">
                        <a:lnSpc>
                          <a:spcPct val="115000"/>
                        </a:lnSpc>
                        <a:spcBef>
                          <a:spcPts val="0"/>
                        </a:spcBef>
                        <a:spcAft>
                          <a:spcPts val="0"/>
                        </a:spcAft>
                      </a:pPr>
                      <a:r>
                        <a:rPr lang="en-US" sz="1100" dirty="0">
                          <a:effectLst/>
                        </a:rPr>
                        <a:t>2</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Stephen Curry</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11/01/2024</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Witness</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Manager at Dallas Arena.</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extLst>
                  <a:ext uri="{0D108BD9-81ED-4DB2-BD59-A6C34878D82A}">
                    <a16:rowId xmlns:a16="http://schemas.microsoft.com/office/drawing/2014/main" val="3083153217"/>
                  </a:ext>
                </a:extLst>
              </a:tr>
              <a:tr h="1219171">
                <a:tc>
                  <a:txBody>
                    <a:bodyPr/>
                    <a:lstStyle/>
                    <a:p>
                      <a:pPr marL="0" marR="0">
                        <a:lnSpc>
                          <a:spcPct val="115000"/>
                        </a:lnSpc>
                        <a:spcBef>
                          <a:spcPts val="0"/>
                        </a:spcBef>
                        <a:spcAft>
                          <a:spcPts val="0"/>
                        </a:spcAft>
                      </a:pPr>
                      <a:r>
                        <a:rPr lang="en-US" sz="1100" dirty="0">
                          <a:effectLst/>
                        </a:rPr>
                        <a:t>3</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Klay Thompson</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12/15/2024</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Subject</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Interview regarding allegations of secondary employment.</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extLst>
                  <a:ext uri="{0D108BD9-81ED-4DB2-BD59-A6C34878D82A}">
                    <a16:rowId xmlns:a16="http://schemas.microsoft.com/office/drawing/2014/main" val="4147784248"/>
                  </a:ext>
                </a:extLst>
              </a:tr>
            </a:tbl>
          </a:graphicData>
        </a:graphic>
      </p:graphicFrame>
    </p:spTree>
    <p:extLst>
      <p:ext uri="{BB962C8B-B14F-4D97-AF65-F5344CB8AC3E}">
        <p14:creationId xmlns:p14="http://schemas.microsoft.com/office/powerpoint/2010/main" val="24964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30EA-E995-03AF-0641-A405836260BA}"/>
              </a:ext>
            </a:extLst>
          </p:cNvPr>
          <p:cNvSpPr>
            <a:spLocks noGrp="1"/>
          </p:cNvSpPr>
          <p:nvPr>
            <p:ph type="title"/>
          </p:nvPr>
        </p:nvSpPr>
        <p:spPr/>
        <p:txBody>
          <a:bodyPr>
            <a:normAutofit/>
          </a:bodyPr>
          <a:lstStyle/>
          <a:p>
            <a:r>
              <a:rPr lang="en-US" dirty="0"/>
              <a:t>Secondary Employment: Surveillance Schedule</a:t>
            </a:r>
          </a:p>
        </p:txBody>
      </p:sp>
      <p:graphicFrame>
        <p:nvGraphicFramePr>
          <p:cNvPr id="5" name="Table 4">
            <a:extLst>
              <a:ext uri="{FF2B5EF4-FFF2-40B4-BE49-F238E27FC236}">
                <a16:creationId xmlns:a16="http://schemas.microsoft.com/office/drawing/2014/main" id="{980791CE-F9A7-4B5F-D4A8-D26FC6534E49}"/>
              </a:ext>
            </a:extLst>
          </p:cNvPr>
          <p:cNvGraphicFramePr>
            <a:graphicFrameLocks noGrp="1"/>
          </p:cNvGraphicFramePr>
          <p:nvPr>
            <p:extLst>
              <p:ext uri="{D42A27DB-BD31-4B8C-83A1-F6EECF244321}">
                <p14:modId xmlns:p14="http://schemas.microsoft.com/office/powerpoint/2010/main" val="2486091278"/>
              </p:ext>
            </p:extLst>
          </p:nvPr>
        </p:nvGraphicFramePr>
        <p:xfrm>
          <a:off x="0" y="2016370"/>
          <a:ext cx="9144002" cy="4841631"/>
        </p:xfrm>
        <a:graphic>
          <a:graphicData uri="http://schemas.openxmlformats.org/drawingml/2006/table">
            <a:tbl>
              <a:tblPr firstRow="1" firstCol="1" bandRow="1">
                <a:tableStyleId>{5C22544A-7EE6-4342-B048-85BDC9FD1C3A}</a:tableStyleId>
              </a:tblPr>
              <a:tblGrid>
                <a:gridCol w="208280">
                  <a:extLst>
                    <a:ext uri="{9D8B030D-6E8A-4147-A177-3AD203B41FA5}">
                      <a16:colId xmlns:a16="http://schemas.microsoft.com/office/drawing/2014/main" val="2200809872"/>
                    </a:ext>
                  </a:extLst>
                </a:gridCol>
                <a:gridCol w="2352888">
                  <a:extLst>
                    <a:ext uri="{9D8B030D-6E8A-4147-A177-3AD203B41FA5}">
                      <a16:colId xmlns:a16="http://schemas.microsoft.com/office/drawing/2014/main" val="334808034"/>
                    </a:ext>
                  </a:extLst>
                </a:gridCol>
                <a:gridCol w="2194278">
                  <a:extLst>
                    <a:ext uri="{9D8B030D-6E8A-4147-A177-3AD203B41FA5}">
                      <a16:colId xmlns:a16="http://schemas.microsoft.com/office/drawing/2014/main" val="1922697384"/>
                    </a:ext>
                  </a:extLst>
                </a:gridCol>
                <a:gridCol w="2194278">
                  <a:extLst>
                    <a:ext uri="{9D8B030D-6E8A-4147-A177-3AD203B41FA5}">
                      <a16:colId xmlns:a16="http://schemas.microsoft.com/office/drawing/2014/main" val="2792961496"/>
                    </a:ext>
                  </a:extLst>
                </a:gridCol>
                <a:gridCol w="2194278">
                  <a:extLst>
                    <a:ext uri="{9D8B030D-6E8A-4147-A177-3AD203B41FA5}">
                      <a16:colId xmlns:a16="http://schemas.microsoft.com/office/drawing/2014/main" val="2701878071"/>
                    </a:ext>
                  </a:extLst>
                </a:gridCol>
              </a:tblGrid>
              <a:tr h="1613877">
                <a:tc>
                  <a:txBody>
                    <a:bodyPr/>
                    <a:lstStyle/>
                    <a:p>
                      <a:pPr marL="0" marR="0">
                        <a:lnSpc>
                          <a:spcPct val="115000"/>
                        </a:lnSpc>
                        <a:spcBef>
                          <a:spcPts val="0"/>
                        </a:spcBef>
                        <a:spcAft>
                          <a:spcPts val="0"/>
                        </a:spcAft>
                      </a:pPr>
                      <a:r>
                        <a:rPr lang="en-US" sz="1600" dirty="0">
                          <a:effectLst/>
                          <a:latin typeface="Georgia" panose="02040502050405020303" pitchFamily="18" charset="0"/>
                        </a:rPr>
                        <a:t> </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Target</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Surveillance Date (Anticipated)</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Category</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Relevance/Other Comments</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extLst>
                  <a:ext uri="{0D108BD9-81ED-4DB2-BD59-A6C34878D82A}">
                    <a16:rowId xmlns:a16="http://schemas.microsoft.com/office/drawing/2014/main" val="3304043650"/>
                  </a:ext>
                </a:extLst>
              </a:tr>
              <a:tr h="1613877">
                <a:tc>
                  <a:txBody>
                    <a:bodyPr/>
                    <a:lstStyle/>
                    <a:p>
                      <a:pPr marL="0" marR="0">
                        <a:lnSpc>
                          <a:spcPct val="115000"/>
                        </a:lnSpc>
                        <a:spcBef>
                          <a:spcPts val="0"/>
                        </a:spcBef>
                        <a:spcAft>
                          <a:spcPts val="0"/>
                        </a:spcAft>
                      </a:pPr>
                      <a:r>
                        <a:rPr lang="en-US" sz="1600" dirty="0">
                          <a:effectLst/>
                          <a:latin typeface="Georgia" panose="02040502050405020303" pitchFamily="18" charset="0"/>
                        </a:rPr>
                        <a:t>1</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Thompson</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10/15/2024</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Business – Mobile Surveillance</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Observe Thompson working at Arena. </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extLst>
                  <a:ext uri="{0D108BD9-81ED-4DB2-BD59-A6C34878D82A}">
                    <a16:rowId xmlns:a16="http://schemas.microsoft.com/office/drawing/2014/main" val="1787387357"/>
                  </a:ext>
                </a:extLst>
              </a:tr>
              <a:tr h="1613877">
                <a:tc>
                  <a:txBody>
                    <a:bodyPr/>
                    <a:lstStyle/>
                    <a:p>
                      <a:pPr marL="0" marR="0">
                        <a:lnSpc>
                          <a:spcPct val="115000"/>
                        </a:lnSpc>
                        <a:spcBef>
                          <a:spcPts val="0"/>
                        </a:spcBef>
                        <a:spcAft>
                          <a:spcPts val="0"/>
                        </a:spcAft>
                      </a:pPr>
                      <a:r>
                        <a:rPr lang="en-US" sz="1600" dirty="0">
                          <a:effectLst/>
                          <a:latin typeface="Georgia" panose="02040502050405020303" pitchFamily="18" charset="0"/>
                        </a:rPr>
                        <a:t>2</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tc>
                <a:tc>
                  <a:txBody>
                    <a:bodyPr/>
                    <a:lstStyle/>
                    <a:p>
                      <a:pPr marL="0" marR="0">
                        <a:lnSpc>
                          <a:spcPct val="115000"/>
                        </a:lnSpc>
                        <a:spcBef>
                          <a:spcPts val="0"/>
                        </a:spcBef>
                        <a:spcAft>
                          <a:spcPts val="0"/>
                        </a:spcAft>
                      </a:pPr>
                      <a:r>
                        <a:rPr lang="en-US" sz="1600" dirty="0">
                          <a:effectLst/>
                          <a:latin typeface="Georgia" panose="02040502050405020303" pitchFamily="18" charset="0"/>
                        </a:rPr>
                        <a:t>Thompson</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11/24/2024</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Business – Mobile Surveillance</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tc>
                  <a:txBody>
                    <a:bodyPr/>
                    <a:lstStyle/>
                    <a:p>
                      <a:pPr marL="0" marR="0">
                        <a:lnSpc>
                          <a:spcPct val="115000"/>
                        </a:lnSpc>
                        <a:spcBef>
                          <a:spcPts val="0"/>
                        </a:spcBef>
                        <a:spcAft>
                          <a:spcPts val="0"/>
                        </a:spcAft>
                      </a:pPr>
                      <a:r>
                        <a:rPr lang="en-US" sz="1600" dirty="0">
                          <a:effectLst/>
                          <a:latin typeface="Georgia" panose="02040502050405020303" pitchFamily="18" charset="0"/>
                        </a:rPr>
                        <a:t>Observe Thompson working at Arena. </a:t>
                      </a:r>
                      <a:endParaRPr lang="en-US"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T="91440" marB="91440" anchor="ctr">
                    <a:solidFill>
                      <a:schemeClr val="bg2"/>
                    </a:solidFill>
                  </a:tcPr>
                </a:tc>
                <a:extLst>
                  <a:ext uri="{0D108BD9-81ED-4DB2-BD59-A6C34878D82A}">
                    <a16:rowId xmlns:a16="http://schemas.microsoft.com/office/drawing/2014/main" val="577907435"/>
                  </a:ext>
                </a:extLst>
              </a:tr>
            </a:tbl>
          </a:graphicData>
        </a:graphic>
      </p:graphicFrame>
    </p:spTree>
    <p:extLst>
      <p:ext uri="{BB962C8B-B14F-4D97-AF65-F5344CB8AC3E}">
        <p14:creationId xmlns:p14="http://schemas.microsoft.com/office/powerpoint/2010/main" val="2087139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179E-0AD5-1C37-5D18-EF4A7CD13BC0}"/>
              </a:ext>
            </a:extLst>
          </p:cNvPr>
          <p:cNvSpPr>
            <a:spLocks noGrp="1"/>
          </p:cNvSpPr>
          <p:nvPr>
            <p:ph type="title"/>
          </p:nvPr>
        </p:nvSpPr>
        <p:spPr/>
        <p:txBody>
          <a:bodyPr/>
          <a:lstStyle/>
          <a:p>
            <a:r>
              <a:rPr lang="en-US" dirty="0"/>
              <a:t>Investigative Plan:</a:t>
            </a:r>
            <a:br>
              <a:rPr lang="en-US" dirty="0"/>
            </a:br>
            <a:r>
              <a:rPr lang="en-US" dirty="0"/>
              <a:t>Time Theft</a:t>
            </a:r>
          </a:p>
        </p:txBody>
      </p:sp>
      <p:sp>
        <p:nvSpPr>
          <p:cNvPr id="3" name="Content Placeholder 2">
            <a:extLst>
              <a:ext uri="{FF2B5EF4-FFF2-40B4-BE49-F238E27FC236}">
                <a16:creationId xmlns:a16="http://schemas.microsoft.com/office/drawing/2014/main" id="{58008089-CB24-1A2D-3ECC-7B872E6B6E6C}"/>
              </a:ext>
            </a:extLst>
          </p:cNvPr>
          <p:cNvSpPr>
            <a:spLocks noGrp="1"/>
          </p:cNvSpPr>
          <p:nvPr>
            <p:ph idx="1"/>
          </p:nvPr>
        </p:nvSpPr>
        <p:spPr/>
        <p:txBody>
          <a:bodyPr>
            <a:normAutofit lnSpcReduction="10000"/>
          </a:bodyPr>
          <a:lstStyle/>
          <a:p>
            <a:pPr marL="0" indent="0">
              <a:buNone/>
            </a:pPr>
            <a:r>
              <a:rPr lang="en-US" dirty="0">
                <a:effectLst/>
                <a:latin typeface="Georgia" panose="02040502050405020303" pitchFamily="18" charset="0"/>
                <a:ea typeface="Calibri" panose="020F0502020204030204" pitchFamily="34" charset="0"/>
              </a:rPr>
              <a:t>Complaint: It is alleged by Chicago Department of Transportation (CDOT) Commissioner Keegan Bradley </a:t>
            </a:r>
            <a:r>
              <a:rPr lang="en-US" dirty="0">
                <a:latin typeface="Georgia" panose="02040502050405020303" pitchFamily="18" charset="0"/>
                <a:ea typeface="Calibri" panose="020F0502020204030204" pitchFamily="34" charset="0"/>
              </a:rPr>
              <a:t>that</a:t>
            </a:r>
            <a:r>
              <a:rPr lang="en-US" dirty="0">
                <a:effectLst/>
                <a:latin typeface="Georgia" panose="02040502050405020303" pitchFamily="18" charset="0"/>
                <a:ea typeface="Calibri" panose="020F0502020204030204" pitchFamily="34" charset="0"/>
              </a:rPr>
              <a:t> Deputy Commissioner John Daly is committing time theft.</a:t>
            </a:r>
          </a:p>
          <a:p>
            <a:pPr marL="0" indent="0">
              <a:buNone/>
            </a:pPr>
            <a:endParaRPr lang="en-US" dirty="0">
              <a:latin typeface="Georgia" panose="02040502050405020303" pitchFamily="18" charset="0"/>
            </a:endParaRPr>
          </a:p>
          <a:p>
            <a:pPr marL="0" indent="0">
              <a:buNone/>
            </a:pPr>
            <a:r>
              <a:rPr lang="en-US" b="1" dirty="0">
                <a:latin typeface="Georgia" panose="02040502050405020303" pitchFamily="18" charset="0"/>
              </a:rPr>
              <a:t>Complainant Statement:</a:t>
            </a:r>
          </a:p>
          <a:p>
            <a:pPr marL="0" indent="0">
              <a:buNone/>
            </a:pPr>
            <a:r>
              <a:rPr lang="en-US" sz="2000" dirty="0">
                <a:latin typeface="Georgia" panose="02040502050405020303" pitchFamily="18" charset="0"/>
              </a:rPr>
              <a:t>Daly has been clocking in and golfing throughout the day. </a:t>
            </a:r>
          </a:p>
          <a:p>
            <a:pPr marL="0" indent="0">
              <a:buNone/>
            </a:pPr>
            <a:r>
              <a:rPr lang="en-US" sz="2000" dirty="0">
                <a:latin typeface="Georgia" panose="02040502050405020303" pitchFamily="18" charset="0"/>
              </a:rPr>
              <a:t>Tends to happen the most on Tuesday’s when he is supposed to be visiting worksites.</a:t>
            </a:r>
          </a:p>
          <a:p>
            <a:pPr marL="0" indent="0">
              <a:buNone/>
            </a:pPr>
            <a:r>
              <a:rPr lang="en-US" sz="2000" dirty="0">
                <a:latin typeface="Georgia" panose="02040502050405020303" pitchFamily="18" charset="0"/>
              </a:rPr>
              <a:t>Nelly </a:t>
            </a:r>
            <a:r>
              <a:rPr lang="en-US" sz="2000" dirty="0" err="1">
                <a:latin typeface="Georgia" panose="02040502050405020303" pitchFamily="18" charset="0"/>
              </a:rPr>
              <a:t>Korda</a:t>
            </a:r>
            <a:r>
              <a:rPr lang="en-US" sz="2000" dirty="0">
                <a:latin typeface="Georgia" panose="02040502050405020303" pitchFamily="18" charset="0"/>
              </a:rPr>
              <a:t> witnessed Daly at Harborside Golf Course and provided a photo. </a:t>
            </a:r>
          </a:p>
        </p:txBody>
      </p:sp>
      <p:sp>
        <p:nvSpPr>
          <p:cNvPr id="4" name="TextBox 3">
            <a:extLst>
              <a:ext uri="{FF2B5EF4-FFF2-40B4-BE49-F238E27FC236}">
                <a16:creationId xmlns:a16="http://schemas.microsoft.com/office/drawing/2014/main" id="{90E642B1-EF96-072E-5F65-D1DDFBDBCCFD}"/>
              </a:ext>
            </a:extLst>
          </p:cNvPr>
          <p:cNvSpPr txBox="1"/>
          <p:nvPr/>
        </p:nvSpPr>
        <p:spPr>
          <a:xfrm>
            <a:off x="628649" y="6031209"/>
            <a:ext cx="7886699" cy="923330"/>
          </a:xfrm>
          <a:prstGeom prst="rect">
            <a:avLst/>
          </a:prstGeom>
          <a:noFill/>
        </p:spPr>
        <p:txBody>
          <a:bodyPr wrap="square" rtlCol="0">
            <a:spAutoFit/>
          </a:bodyPr>
          <a:lstStyle/>
          <a:p>
            <a:r>
              <a:rPr lang="en-US" dirty="0">
                <a:solidFill>
                  <a:srgbClr val="FF0000"/>
                </a:solidFill>
                <a:latin typeface="Georgia" panose="02040502050405020303" pitchFamily="18" charset="0"/>
              </a:rPr>
              <a:t>Disclaimer: The names referenced in this investigative plan pertain to professional golfers. </a:t>
            </a:r>
          </a:p>
          <a:p>
            <a:endParaRPr lang="en-US" dirty="0"/>
          </a:p>
        </p:txBody>
      </p:sp>
    </p:spTree>
    <p:extLst>
      <p:ext uri="{BB962C8B-B14F-4D97-AF65-F5344CB8AC3E}">
        <p14:creationId xmlns:p14="http://schemas.microsoft.com/office/powerpoint/2010/main" val="401918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f legend John Daly withdraws from PGA Championship due to injury | Fox  News">
            <a:extLst>
              <a:ext uri="{FF2B5EF4-FFF2-40B4-BE49-F238E27FC236}">
                <a16:creationId xmlns:a16="http://schemas.microsoft.com/office/drawing/2014/main" id="{876A458B-6308-9938-78D6-4174FE3A5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8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FDBC25-7B3F-5AE2-E27C-A2452EDD2D90}"/>
              </a:ext>
            </a:extLst>
          </p:cNvPr>
          <p:cNvSpPr>
            <a:spLocks noChangeArrowheads="1"/>
          </p:cNvSpPr>
          <p:nvPr/>
        </p:nvSpPr>
        <p:spPr bwMode="auto">
          <a:xfrm>
            <a:off x="235544" y="52498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C527DEC-F48C-C7F5-1CAA-9B48B0169783}"/>
              </a:ext>
            </a:extLst>
          </p:cNvPr>
          <p:cNvSpPr txBox="1"/>
          <p:nvPr/>
        </p:nvSpPr>
        <p:spPr>
          <a:xfrm>
            <a:off x="-1" y="0"/>
            <a:ext cx="9144000" cy="954107"/>
          </a:xfrm>
          <a:prstGeom prst="rect">
            <a:avLst/>
          </a:prstGeom>
          <a:solidFill>
            <a:schemeClr val="accent1"/>
          </a:solidFill>
        </p:spPr>
        <p:txBody>
          <a:bodyPr wrap="square">
            <a:spAutoFit/>
          </a:bodyPr>
          <a:lstStyle/>
          <a:p>
            <a:pPr marL="0" marR="0" algn="ctr">
              <a:spcBef>
                <a:spcPts val="0"/>
              </a:spcBef>
              <a:spcAft>
                <a:spcPts val="0"/>
              </a:spcAft>
            </a:pPr>
            <a:r>
              <a:rPr lang="en-US" sz="2400" kern="1400" spc="-50" dirty="0">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rPr>
              <a:t>C2024-00001234 Investigative Plan</a:t>
            </a:r>
            <a:endParaRPr lang="en-US" sz="3200" kern="1400" spc="-50" dirty="0">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Plan Last Updated: </a:t>
            </a:r>
            <a:r>
              <a:rPr lang="en-US" sz="16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October 3, 2024</a:t>
            </a:r>
          </a:p>
          <a:p>
            <a:pPr marL="0" marR="0" algn="ctr">
              <a:spcBef>
                <a:spcPts val="0"/>
              </a:spcBef>
              <a:spcAft>
                <a:spcPts val="0"/>
              </a:spcAft>
              <a:tabLst>
                <a:tab pos="2971800" algn="ctr"/>
                <a:tab pos="5943600" algn="r"/>
              </a:tabLst>
            </a:pPr>
            <a:r>
              <a:rPr lang="en-US" sz="1600" dirty="0">
                <a:solidFill>
                  <a:schemeClr val="bg1"/>
                </a:solidFill>
                <a:latin typeface="Georgia" panose="02040502050405020303" pitchFamily="18" charset="0"/>
                <a:ea typeface="Calibri" panose="020F0502020204030204" pitchFamily="34" charset="0"/>
                <a:cs typeface="Times New Roman" panose="02020603050405020304" pitchFamily="18" charset="0"/>
              </a:rPr>
              <a:t>Case Information</a:t>
            </a:r>
            <a:endParaRPr lang="en-US" sz="16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1D094418-9005-295F-B1B9-F37A65A7DEC1}"/>
              </a:ext>
            </a:extLst>
          </p:cNvPr>
          <p:cNvGraphicFramePr>
            <a:graphicFrameLocks noGrp="1"/>
          </p:cNvGraphicFramePr>
          <p:nvPr>
            <p:extLst>
              <p:ext uri="{D42A27DB-BD31-4B8C-83A1-F6EECF244321}">
                <p14:modId xmlns:p14="http://schemas.microsoft.com/office/powerpoint/2010/main" val="3554574006"/>
              </p:ext>
            </p:extLst>
          </p:nvPr>
        </p:nvGraphicFramePr>
        <p:xfrm>
          <a:off x="1" y="954106"/>
          <a:ext cx="9143999" cy="590389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3074865883"/>
                    </a:ext>
                  </a:extLst>
                </a:gridCol>
                <a:gridCol w="2550253">
                  <a:extLst>
                    <a:ext uri="{9D8B030D-6E8A-4147-A177-3AD203B41FA5}">
                      <a16:colId xmlns:a16="http://schemas.microsoft.com/office/drawing/2014/main" val="140962193"/>
                    </a:ext>
                  </a:extLst>
                </a:gridCol>
                <a:gridCol w="1883458">
                  <a:extLst>
                    <a:ext uri="{9D8B030D-6E8A-4147-A177-3AD203B41FA5}">
                      <a16:colId xmlns:a16="http://schemas.microsoft.com/office/drawing/2014/main" val="901913157"/>
                    </a:ext>
                  </a:extLst>
                </a:gridCol>
                <a:gridCol w="2881488">
                  <a:extLst>
                    <a:ext uri="{9D8B030D-6E8A-4147-A177-3AD203B41FA5}">
                      <a16:colId xmlns:a16="http://schemas.microsoft.com/office/drawing/2014/main" val="2139575278"/>
                    </a:ext>
                  </a:extLst>
                </a:gridCol>
              </a:tblGrid>
              <a:tr h="1056156">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Complaint Summary and Brief Summary of Violation:</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It is alleged by Chicago Department of Transportation (CDOT) Commissioner Keegan Bradley that Deputy Commissioner John Daly has been committing time theft.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0972952"/>
                  </a:ext>
                </a:extLst>
              </a:tr>
              <a:tr h="354224">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Subject(s):</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John Daly</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1479541"/>
                  </a:ext>
                </a:extLst>
              </a:tr>
              <a:tr h="354224">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Case Open Date: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04/01/2024</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9957221"/>
                  </a:ext>
                </a:extLst>
              </a:tr>
              <a:tr h="354224">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Investigator:</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Xander Schauffele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PSIG Analyst: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nSpc>
                          <a:spcPct val="115000"/>
                        </a:lnSpc>
                        <a:spcBef>
                          <a:spcPts val="0"/>
                        </a:spcBef>
                        <a:spcAft>
                          <a:spcPts val="0"/>
                        </a:spcAft>
                        <a:tabLst>
                          <a:tab pos="8229600" algn="r"/>
                        </a:tabLst>
                      </a:pPr>
                      <a:r>
                        <a:rPr lang="en-US" sz="1100" dirty="0">
                          <a:effectLst/>
                          <a:latin typeface="Georgia" panose="02040502050405020303" pitchFamily="18" charset="0"/>
                        </a:rPr>
                        <a: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3705777275"/>
                  </a:ext>
                </a:extLst>
              </a:tr>
              <a:tr h="354224">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AIG:</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Scottie Scheffler</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APR Analyst: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nSpc>
                          <a:spcPct val="115000"/>
                        </a:lnSpc>
                        <a:spcBef>
                          <a:spcPts val="0"/>
                        </a:spcBef>
                        <a:spcAft>
                          <a:spcPts val="0"/>
                        </a:spcAft>
                        <a:tabLst>
                          <a:tab pos="8229600" algn="r"/>
                        </a:tabLst>
                      </a:pPr>
                      <a:r>
                        <a:rPr lang="en-US" sz="1100" dirty="0">
                          <a:effectLst/>
                          <a:latin typeface="Georgia" panose="02040502050405020303" pitchFamily="18" charset="0"/>
                        </a:rPr>
                        <a: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470695011"/>
                  </a:ext>
                </a:extLst>
              </a:tr>
              <a:tr h="696482">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Chief Investigator (rev. date):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Cynthia Bryant 04/05/2024</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Chief AIG (rev. date):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Tiger Woods 04/07/2024</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3773321970"/>
                  </a:ext>
                </a:extLst>
              </a:tr>
              <a:tr h="354224">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Criminal Case: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YES/</a:t>
                      </a:r>
                      <a:r>
                        <a:rPr lang="en-US" sz="1400" b="1" dirty="0">
                          <a:effectLst/>
                          <a:latin typeface="Georgia" panose="02040502050405020303" pitchFamily="18" charset="0"/>
                        </a:rPr>
                        <a:t>NO</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4152039"/>
                  </a:ext>
                </a:extLst>
              </a:tr>
              <a:tr h="505963">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Ethics Case: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YES/</a:t>
                      </a:r>
                      <a:r>
                        <a:rPr lang="en-US" sz="1400" b="1" dirty="0">
                          <a:effectLst/>
                          <a:latin typeface="Georgia" panose="02040502050405020303" pitchFamily="18" charset="0"/>
                        </a:rPr>
                        <a:t>NO</a:t>
                      </a:r>
                      <a:r>
                        <a:rPr lang="en-US" sz="1400" dirty="0">
                          <a:effectLst/>
                          <a:latin typeface="Georgia" panose="02040502050405020303" pitchFamily="18" charset="0"/>
                        </a:rPr>
                        <a:t> (If YES to Ethics Case—include end date of Ethics statute of limitations and explanation)</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0571943"/>
                  </a:ext>
                </a:extLst>
              </a:tr>
              <a:tr h="456564">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CPD Case: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400" dirty="0">
                          <a:effectLst/>
                          <a:latin typeface="Georgia" panose="02040502050405020303" pitchFamily="18" charset="0"/>
                        </a:rPr>
                        <a:t>YES/</a:t>
                      </a:r>
                      <a:r>
                        <a:rPr lang="en-US" sz="1400" b="1" dirty="0">
                          <a:effectLst/>
                          <a:latin typeface="Georgia" panose="02040502050405020303" pitchFamily="18" charset="0"/>
                        </a:rPr>
                        <a:t>NO</a:t>
                      </a:r>
                      <a:r>
                        <a:rPr lang="en-US" sz="1400" dirty="0">
                          <a:effectLst/>
                          <a:latin typeface="Georgia" panose="02040502050405020303" pitchFamily="18" charset="0"/>
                        </a:rPr>
                        <a:t> </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965182"/>
                  </a:ext>
                </a:extLst>
              </a:tr>
              <a:tr h="1417605">
                <a:tc>
                  <a:txBody>
                    <a:bodyPr/>
                    <a:lstStyle/>
                    <a:p>
                      <a:pPr marL="0" marR="0" algn="r">
                        <a:lnSpc>
                          <a:spcPct val="115000"/>
                        </a:lnSpc>
                        <a:spcBef>
                          <a:spcPts val="0"/>
                        </a:spcBef>
                        <a:spcAft>
                          <a:spcPts val="0"/>
                        </a:spcAft>
                        <a:tabLst>
                          <a:tab pos="8229600" algn="r"/>
                        </a:tabLst>
                      </a:pPr>
                      <a:r>
                        <a:rPr lang="en-US" sz="1400" dirty="0">
                          <a:effectLst/>
                          <a:latin typeface="Georgia" panose="02040502050405020303" pitchFamily="18" charset="0"/>
                        </a:rPr>
                        <a:t>Statement of OIG Jurisdiction Pursuant to MCC § 2-56-050:</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15000"/>
                        </a:lnSpc>
                        <a:spcBef>
                          <a:spcPts val="0"/>
                        </a:spcBef>
                        <a:spcAft>
                          <a:spcPts val="0"/>
                        </a:spcAft>
                        <a:tabLst>
                          <a:tab pos="8229600" algn="r"/>
                        </a:tabLst>
                      </a:pPr>
                      <a:r>
                        <a:rPr lang="en-US" sz="1600" dirty="0">
                          <a:effectLst/>
                          <a:latin typeface="Georgia" panose="02040502050405020303" pitchFamily="18" charset="0"/>
                        </a:rPr>
                        <a:t>Daly is a City employee, and the conduct was during the performance of his official duties, therefore, OIG has jurisdiction pursuant to MCC 2-56-050(a)(2).</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5423974"/>
                  </a:ext>
                </a:extLst>
              </a:tr>
            </a:tbl>
          </a:graphicData>
        </a:graphic>
      </p:graphicFrame>
      <p:sp>
        <p:nvSpPr>
          <p:cNvPr id="11" name="Rectangle 1">
            <a:extLst>
              <a:ext uri="{FF2B5EF4-FFF2-40B4-BE49-F238E27FC236}">
                <a16:creationId xmlns:a16="http://schemas.microsoft.com/office/drawing/2014/main" id="{DC6BD3EB-7D90-C77A-3335-038061777CAA}"/>
              </a:ext>
            </a:extLst>
          </p:cNvPr>
          <p:cNvSpPr>
            <a:spLocks noChangeArrowheads="1"/>
          </p:cNvSpPr>
          <p:nvPr/>
        </p:nvSpPr>
        <p:spPr bwMode="auto">
          <a:xfrm>
            <a:off x="62865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416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7A55-813C-D8F5-3A2F-6544D8E02E6A}"/>
              </a:ext>
            </a:extLst>
          </p:cNvPr>
          <p:cNvSpPr>
            <a:spLocks noGrp="1"/>
          </p:cNvSpPr>
          <p:nvPr>
            <p:ph type="title"/>
          </p:nvPr>
        </p:nvSpPr>
        <p:spPr/>
        <p:txBody>
          <a:bodyPr/>
          <a:lstStyle/>
          <a:p>
            <a:r>
              <a:rPr lang="en-US" dirty="0"/>
              <a:t>Time Theft: Allegations</a:t>
            </a:r>
          </a:p>
        </p:txBody>
      </p:sp>
      <p:graphicFrame>
        <p:nvGraphicFramePr>
          <p:cNvPr id="3" name="Table 2">
            <a:extLst>
              <a:ext uri="{FF2B5EF4-FFF2-40B4-BE49-F238E27FC236}">
                <a16:creationId xmlns:a16="http://schemas.microsoft.com/office/drawing/2014/main" id="{8AF6B045-26FA-405F-74B7-B0D6F5879915}"/>
              </a:ext>
            </a:extLst>
          </p:cNvPr>
          <p:cNvGraphicFramePr>
            <a:graphicFrameLocks noGrp="1"/>
          </p:cNvGraphicFramePr>
          <p:nvPr>
            <p:extLst>
              <p:ext uri="{D42A27DB-BD31-4B8C-83A1-F6EECF244321}">
                <p14:modId xmlns:p14="http://schemas.microsoft.com/office/powerpoint/2010/main" val="712354593"/>
              </p:ext>
            </p:extLst>
          </p:nvPr>
        </p:nvGraphicFramePr>
        <p:xfrm>
          <a:off x="0" y="2028092"/>
          <a:ext cx="9143999" cy="4926206"/>
        </p:xfrm>
        <a:graphic>
          <a:graphicData uri="http://schemas.openxmlformats.org/drawingml/2006/table">
            <a:tbl>
              <a:tblPr firstRow="1" firstCol="1" bandRow="1">
                <a:tableStyleId>{5C22544A-7EE6-4342-B048-85BDC9FD1C3A}</a:tableStyleId>
              </a:tblPr>
              <a:tblGrid>
                <a:gridCol w="2206845">
                  <a:extLst>
                    <a:ext uri="{9D8B030D-6E8A-4147-A177-3AD203B41FA5}">
                      <a16:colId xmlns:a16="http://schemas.microsoft.com/office/drawing/2014/main" val="1901464438"/>
                    </a:ext>
                  </a:extLst>
                </a:gridCol>
                <a:gridCol w="2182870">
                  <a:extLst>
                    <a:ext uri="{9D8B030D-6E8A-4147-A177-3AD203B41FA5}">
                      <a16:colId xmlns:a16="http://schemas.microsoft.com/office/drawing/2014/main" val="3573326633"/>
                    </a:ext>
                  </a:extLst>
                </a:gridCol>
                <a:gridCol w="2377142">
                  <a:extLst>
                    <a:ext uri="{9D8B030D-6E8A-4147-A177-3AD203B41FA5}">
                      <a16:colId xmlns:a16="http://schemas.microsoft.com/office/drawing/2014/main" val="1840743835"/>
                    </a:ext>
                  </a:extLst>
                </a:gridCol>
                <a:gridCol w="2377142">
                  <a:extLst>
                    <a:ext uri="{9D8B030D-6E8A-4147-A177-3AD203B41FA5}">
                      <a16:colId xmlns:a16="http://schemas.microsoft.com/office/drawing/2014/main" val="3446098696"/>
                    </a:ext>
                  </a:extLst>
                </a:gridCol>
              </a:tblGrid>
              <a:tr h="441484">
                <a:tc>
                  <a:txBody>
                    <a:bodyPr/>
                    <a:lstStyle/>
                    <a:p>
                      <a:pPr marL="0" marR="0">
                        <a:lnSpc>
                          <a:spcPct val="115000"/>
                        </a:lnSpc>
                        <a:spcBef>
                          <a:spcPts val="0"/>
                        </a:spcBef>
                        <a:spcAft>
                          <a:spcPts val="0"/>
                        </a:spcAft>
                      </a:pPr>
                      <a:r>
                        <a:rPr lang="en-US" sz="1600" dirty="0">
                          <a:effectLst/>
                          <a:latin typeface="Georgia" panose="02040502050405020303" pitchFamily="18" charset="0"/>
                        </a:rPr>
                        <a:t>Allegation and Subject</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b"/>
                </a:tc>
                <a:tc>
                  <a:txBody>
                    <a:bodyPr/>
                    <a:lstStyle/>
                    <a:p>
                      <a:pPr marL="0" marR="0">
                        <a:lnSpc>
                          <a:spcPct val="115000"/>
                        </a:lnSpc>
                        <a:spcBef>
                          <a:spcPts val="0"/>
                        </a:spcBef>
                        <a:spcAft>
                          <a:spcPts val="0"/>
                        </a:spcAft>
                      </a:pPr>
                      <a:r>
                        <a:rPr lang="en-US" sz="1600" dirty="0">
                          <a:effectLst/>
                          <a:latin typeface="Georgia" panose="02040502050405020303" pitchFamily="18" charset="0"/>
                        </a:rPr>
                        <a:t>Violation (Policy, Rule, Law)</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b"/>
                </a:tc>
                <a:tc>
                  <a:txBody>
                    <a:bodyPr/>
                    <a:lstStyle/>
                    <a:p>
                      <a:pPr marL="0" marR="0">
                        <a:lnSpc>
                          <a:spcPct val="115000"/>
                        </a:lnSpc>
                        <a:spcBef>
                          <a:spcPts val="0"/>
                        </a:spcBef>
                        <a:spcAft>
                          <a:spcPts val="0"/>
                        </a:spcAft>
                      </a:pPr>
                      <a:r>
                        <a:rPr lang="en-US" sz="1600" dirty="0">
                          <a:effectLst/>
                          <a:latin typeface="Georgia" panose="02040502050405020303" pitchFamily="18" charset="0"/>
                        </a:rPr>
                        <a:t>Elements of Proof</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b"/>
                </a:tc>
                <a:tc>
                  <a:txBody>
                    <a:bodyPr/>
                    <a:lstStyle/>
                    <a:p>
                      <a:pPr marL="0" marR="0">
                        <a:lnSpc>
                          <a:spcPct val="115000"/>
                        </a:lnSpc>
                        <a:spcBef>
                          <a:spcPts val="0"/>
                        </a:spcBef>
                        <a:spcAft>
                          <a:spcPts val="0"/>
                        </a:spcAft>
                      </a:pPr>
                      <a:r>
                        <a:rPr lang="en-US" sz="1600" dirty="0">
                          <a:effectLst/>
                          <a:latin typeface="Georgia" panose="02040502050405020303" pitchFamily="18" charset="0"/>
                        </a:rPr>
                        <a:t>Investigative Steps </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b"/>
                </a:tc>
                <a:extLst>
                  <a:ext uri="{0D108BD9-81ED-4DB2-BD59-A6C34878D82A}">
                    <a16:rowId xmlns:a16="http://schemas.microsoft.com/office/drawing/2014/main" val="290922422"/>
                  </a:ext>
                </a:extLst>
              </a:tr>
              <a:tr h="4388424">
                <a:tc>
                  <a:txBody>
                    <a:bodyPr/>
                    <a:lstStyle/>
                    <a:p>
                      <a:pPr marL="0" marR="0">
                        <a:lnSpc>
                          <a:spcPct val="115000"/>
                        </a:lnSpc>
                        <a:spcBef>
                          <a:spcPts val="0"/>
                        </a:spcBef>
                        <a:spcAft>
                          <a:spcPts val="0"/>
                        </a:spcAft>
                      </a:pPr>
                      <a:r>
                        <a:rPr lang="en-US" sz="1600" b="0" dirty="0">
                          <a:solidFill>
                            <a:schemeClr val="tx1"/>
                          </a:solidFill>
                          <a:effectLst/>
                          <a:latin typeface="Georgia" panose="02040502050405020303" pitchFamily="18" charset="0"/>
                        </a:rPr>
                        <a:t>John Daly has been</a:t>
                      </a:r>
                    </a:p>
                    <a:p>
                      <a:pPr marL="0" marR="0">
                        <a:lnSpc>
                          <a:spcPct val="115000"/>
                        </a:lnSpc>
                        <a:spcBef>
                          <a:spcPts val="0"/>
                        </a:spcBef>
                        <a:spcAft>
                          <a:spcPts val="0"/>
                        </a:spcAft>
                      </a:pPr>
                      <a:r>
                        <a:rPr lang="en-US" sz="1600" b="0" dirty="0">
                          <a:solidFill>
                            <a:schemeClr val="tx1"/>
                          </a:solidFill>
                          <a:effectLst/>
                          <a:latin typeface="Georgia" panose="02040502050405020303" pitchFamily="18" charset="0"/>
                        </a:rPr>
                        <a:t>committing time theft. </a:t>
                      </a:r>
                      <a:endParaRPr lang="en-US" sz="16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ctr">
                    <a:solidFill>
                      <a:schemeClr val="bg2"/>
                    </a:solidFill>
                  </a:tcPr>
                </a:tc>
                <a:tc>
                  <a:txBody>
                    <a:bodyPr/>
                    <a:lstStyle/>
                    <a:p>
                      <a:pPr marL="0" marR="0" lvl="0" indent="0">
                        <a:lnSpc>
                          <a:spcPct val="115000"/>
                        </a:lnSpc>
                        <a:spcBef>
                          <a:spcPts val="0"/>
                        </a:spcBef>
                        <a:spcAft>
                          <a:spcPts val="0"/>
                        </a:spcAft>
                        <a:buFont typeface="Symbol" panose="05050102010706020507" pitchFamily="18" charset="2"/>
                        <a:buNone/>
                      </a:pPr>
                      <a:r>
                        <a:rPr lang="en-US" sz="1600" dirty="0">
                          <a:effectLst/>
                          <a:latin typeface="Georgia" panose="02040502050405020303" pitchFamily="18" charset="0"/>
                        </a:rPr>
                        <a:t>City Personnel Rules</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Subsection 2 (leaving the department, office or work site without proper authorization)</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Subsection 11 (falsification of any attendance or other employment records)</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ctr">
                    <a:solidFill>
                      <a:schemeClr val="bg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Subsection 2: Did Daly leave the worksite without authorization?</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Subsection 11: Did Daly falsify attendance/employment records?</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ctr">
                    <a:solidFill>
                      <a:schemeClr val="bg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Personnel File</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Time Records</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Booking records from golf course</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Bank Records</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Surveillances</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CCTV footage</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Interview Complainant</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Interview Witnesses</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Georgia" panose="02040502050405020303" pitchFamily="18" charset="0"/>
                        </a:rPr>
                        <a:t>Interview Subject</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58687" marR="58687" marT="0" marB="0" anchor="ctr">
                    <a:solidFill>
                      <a:schemeClr val="bg2"/>
                    </a:solidFill>
                  </a:tcPr>
                </a:tc>
                <a:extLst>
                  <a:ext uri="{0D108BD9-81ED-4DB2-BD59-A6C34878D82A}">
                    <a16:rowId xmlns:a16="http://schemas.microsoft.com/office/drawing/2014/main" val="3115540345"/>
                  </a:ext>
                </a:extLst>
              </a:tr>
            </a:tbl>
          </a:graphicData>
        </a:graphic>
      </p:graphicFrame>
    </p:spTree>
    <p:extLst>
      <p:ext uri="{BB962C8B-B14F-4D97-AF65-F5344CB8AC3E}">
        <p14:creationId xmlns:p14="http://schemas.microsoft.com/office/powerpoint/2010/main" val="3737423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4F22-D13A-15C5-8BF8-A6AF17D770C2}"/>
              </a:ext>
            </a:extLst>
          </p:cNvPr>
          <p:cNvSpPr>
            <a:spLocks noGrp="1"/>
          </p:cNvSpPr>
          <p:nvPr>
            <p:ph type="title"/>
          </p:nvPr>
        </p:nvSpPr>
        <p:spPr/>
        <p:txBody>
          <a:bodyPr/>
          <a:lstStyle/>
          <a:p>
            <a:r>
              <a:rPr lang="en-US" dirty="0"/>
              <a:t>Time Theft: Documents</a:t>
            </a:r>
          </a:p>
        </p:txBody>
      </p:sp>
      <p:graphicFrame>
        <p:nvGraphicFramePr>
          <p:cNvPr id="3" name="Table 2">
            <a:extLst>
              <a:ext uri="{FF2B5EF4-FFF2-40B4-BE49-F238E27FC236}">
                <a16:creationId xmlns:a16="http://schemas.microsoft.com/office/drawing/2014/main" id="{76A55BEF-2EEC-2130-6984-C687B513E43E}"/>
              </a:ext>
            </a:extLst>
          </p:cNvPr>
          <p:cNvGraphicFramePr>
            <a:graphicFrameLocks noGrp="1"/>
          </p:cNvGraphicFramePr>
          <p:nvPr>
            <p:extLst>
              <p:ext uri="{D42A27DB-BD31-4B8C-83A1-F6EECF244321}">
                <p14:modId xmlns:p14="http://schemas.microsoft.com/office/powerpoint/2010/main" val="2723446815"/>
              </p:ext>
            </p:extLst>
          </p:nvPr>
        </p:nvGraphicFramePr>
        <p:xfrm>
          <a:off x="0" y="2011314"/>
          <a:ext cx="9144001" cy="4884411"/>
        </p:xfrm>
        <a:graphic>
          <a:graphicData uri="http://schemas.openxmlformats.org/drawingml/2006/table">
            <a:tbl>
              <a:tblPr firstRow="1" firstCol="1" bandRow="1">
                <a:tableStyleId>{5C22544A-7EE6-4342-B048-85BDC9FD1C3A}</a:tableStyleId>
              </a:tblPr>
              <a:tblGrid>
                <a:gridCol w="254707">
                  <a:extLst>
                    <a:ext uri="{9D8B030D-6E8A-4147-A177-3AD203B41FA5}">
                      <a16:colId xmlns:a16="http://schemas.microsoft.com/office/drawing/2014/main" val="271762973"/>
                    </a:ext>
                  </a:extLst>
                </a:gridCol>
                <a:gridCol w="1540537">
                  <a:extLst>
                    <a:ext uri="{9D8B030D-6E8A-4147-A177-3AD203B41FA5}">
                      <a16:colId xmlns:a16="http://schemas.microsoft.com/office/drawing/2014/main" val="2882856595"/>
                    </a:ext>
                  </a:extLst>
                </a:gridCol>
                <a:gridCol w="1510018">
                  <a:extLst>
                    <a:ext uri="{9D8B030D-6E8A-4147-A177-3AD203B41FA5}">
                      <a16:colId xmlns:a16="http://schemas.microsoft.com/office/drawing/2014/main" val="2478508329"/>
                    </a:ext>
                  </a:extLst>
                </a:gridCol>
                <a:gridCol w="1627465">
                  <a:extLst>
                    <a:ext uri="{9D8B030D-6E8A-4147-A177-3AD203B41FA5}">
                      <a16:colId xmlns:a16="http://schemas.microsoft.com/office/drawing/2014/main" val="1646798242"/>
                    </a:ext>
                  </a:extLst>
                </a:gridCol>
                <a:gridCol w="4211274">
                  <a:extLst>
                    <a:ext uri="{9D8B030D-6E8A-4147-A177-3AD203B41FA5}">
                      <a16:colId xmlns:a16="http://schemas.microsoft.com/office/drawing/2014/main" val="2992544791"/>
                    </a:ext>
                  </a:extLst>
                </a:gridCol>
              </a:tblGrid>
              <a:tr h="595836">
                <a:tc>
                  <a:txBody>
                    <a:bodyPr/>
                    <a:lstStyle/>
                    <a:p>
                      <a:pPr marL="0" marR="0">
                        <a:lnSpc>
                          <a:spcPct val="115000"/>
                        </a:lnSpc>
                        <a:spcBef>
                          <a:spcPts val="0"/>
                        </a:spcBef>
                        <a:spcAft>
                          <a:spcPts val="0"/>
                        </a:spcAft>
                      </a:pPr>
                      <a:r>
                        <a:rPr lang="en-US" sz="1050" dirty="0">
                          <a:effectLst/>
                          <a:latin typeface="Georgia" panose="02040502050405020303" pitchFamily="18" charset="0"/>
                        </a:rPr>
                        <a:t> </a:t>
                      </a:r>
                      <a:endParaRPr lang="en-US" sz="105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Description</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Custodian</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Request Type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Relevance/Other Comments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extLst>
                  <a:ext uri="{0D108BD9-81ED-4DB2-BD59-A6C34878D82A}">
                    <a16:rowId xmlns:a16="http://schemas.microsoft.com/office/drawing/2014/main" val="1735494090"/>
                  </a:ext>
                </a:extLst>
              </a:tr>
              <a:tr h="604976">
                <a:tc>
                  <a:txBody>
                    <a:bodyPr/>
                    <a:lstStyle/>
                    <a:p>
                      <a:pPr marL="0" marR="0">
                        <a:lnSpc>
                          <a:spcPct val="115000"/>
                        </a:lnSpc>
                        <a:spcBef>
                          <a:spcPts val="0"/>
                        </a:spcBef>
                        <a:spcAft>
                          <a:spcPts val="0"/>
                        </a:spcAft>
                      </a:pPr>
                      <a:r>
                        <a:rPr lang="en-US" sz="1050" dirty="0">
                          <a:effectLst/>
                          <a:latin typeface="Georgia" panose="02040502050405020303" pitchFamily="18" charset="0"/>
                        </a:rPr>
                        <a:t>1</a:t>
                      </a:r>
                      <a:endParaRPr lang="en-US" sz="105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Personnel File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CDOT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Request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Received.  Basic personnel file information. No additional relevant documents found.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extLst>
                  <a:ext uri="{0D108BD9-81ED-4DB2-BD59-A6C34878D82A}">
                    <a16:rowId xmlns:a16="http://schemas.microsoft.com/office/drawing/2014/main" val="4104112195"/>
                  </a:ext>
                </a:extLst>
              </a:tr>
              <a:tr h="1321327">
                <a:tc>
                  <a:txBody>
                    <a:bodyPr/>
                    <a:lstStyle/>
                    <a:p>
                      <a:pPr marL="0" marR="0">
                        <a:lnSpc>
                          <a:spcPct val="115000"/>
                        </a:lnSpc>
                        <a:spcBef>
                          <a:spcPts val="0"/>
                        </a:spcBef>
                        <a:spcAft>
                          <a:spcPts val="0"/>
                        </a:spcAft>
                      </a:pPr>
                      <a:r>
                        <a:rPr lang="en-US" sz="1050" dirty="0">
                          <a:effectLst/>
                          <a:latin typeface="Georgia" panose="02040502050405020303" pitchFamily="18" charset="0"/>
                        </a:rPr>
                        <a:t>2</a:t>
                      </a:r>
                      <a:endParaRPr lang="en-US" sz="105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Time Records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Kronos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Internal Access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Accessed time records. Records show Daly clocked into work on days surveillance showed him at golf course, and days golf course records and video show that he showed up for his scheduled tee time.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extLst>
                  <a:ext uri="{0D108BD9-81ED-4DB2-BD59-A6C34878D82A}">
                    <a16:rowId xmlns:a16="http://schemas.microsoft.com/office/drawing/2014/main" val="3834920340"/>
                  </a:ext>
                </a:extLst>
              </a:tr>
              <a:tr h="665992">
                <a:tc>
                  <a:txBody>
                    <a:bodyPr/>
                    <a:lstStyle/>
                    <a:p>
                      <a:pPr marL="0" marR="0">
                        <a:lnSpc>
                          <a:spcPct val="115000"/>
                        </a:lnSpc>
                        <a:spcBef>
                          <a:spcPts val="0"/>
                        </a:spcBef>
                        <a:spcAft>
                          <a:spcPts val="0"/>
                        </a:spcAft>
                      </a:pPr>
                      <a:r>
                        <a:rPr lang="en-US" sz="1050" dirty="0">
                          <a:effectLst/>
                          <a:latin typeface="Georgia" panose="02040502050405020303" pitchFamily="18" charset="0"/>
                        </a:rPr>
                        <a:t>3</a:t>
                      </a:r>
                      <a:endParaRPr lang="en-US" sz="105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Golf Course Records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Harborside Golf Course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Request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Received. Records showed that Daly booked tee times when he was clocked into work.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extLst>
                  <a:ext uri="{0D108BD9-81ED-4DB2-BD59-A6C34878D82A}">
                    <a16:rowId xmlns:a16="http://schemas.microsoft.com/office/drawing/2014/main" val="2316108048"/>
                  </a:ext>
                </a:extLst>
              </a:tr>
              <a:tr h="837666">
                <a:tc>
                  <a:txBody>
                    <a:bodyPr/>
                    <a:lstStyle/>
                    <a:p>
                      <a:pPr marL="0" marR="0">
                        <a:lnSpc>
                          <a:spcPct val="115000"/>
                        </a:lnSpc>
                        <a:spcBef>
                          <a:spcPts val="0"/>
                        </a:spcBef>
                        <a:spcAft>
                          <a:spcPts val="0"/>
                        </a:spcAft>
                      </a:pPr>
                      <a:r>
                        <a:rPr lang="en-US" sz="105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4</a:t>
                      </a: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Chase Bank Records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Chase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Subpoena</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Received. Records show payments to golf course for dates that correlate with golf course records.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extLst>
                  <a:ext uri="{0D108BD9-81ED-4DB2-BD59-A6C34878D82A}">
                    <a16:rowId xmlns:a16="http://schemas.microsoft.com/office/drawing/2014/main" val="2305886311"/>
                  </a:ext>
                </a:extLst>
              </a:tr>
              <a:tr h="837666">
                <a:tc>
                  <a:txBody>
                    <a:bodyPr/>
                    <a:lstStyle/>
                    <a:p>
                      <a:pPr marL="0" marR="0">
                        <a:lnSpc>
                          <a:spcPct val="115000"/>
                        </a:lnSpc>
                        <a:spcBef>
                          <a:spcPts val="0"/>
                        </a:spcBef>
                        <a:spcAft>
                          <a:spcPts val="0"/>
                        </a:spcAft>
                      </a:pPr>
                      <a:r>
                        <a:rPr lang="en-US" sz="105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5</a:t>
                      </a:r>
                    </a:p>
                  </a:txBody>
                  <a:tcPr marL="67004" marR="67004" marT="67004" marB="67004"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CCTV</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Harborside Golf Course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Document Request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Requested CCTV footage after staff interview. Received CCTV footage shows Daly golf course during times he was clocked into work.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7004" marR="67004" marT="67004" marB="67004" anchor="ctr">
                    <a:solidFill>
                      <a:schemeClr val="bg2"/>
                    </a:solidFill>
                  </a:tcPr>
                </a:tc>
                <a:extLst>
                  <a:ext uri="{0D108BD9-81ED-4DB2-BD59-A6C34878D82A}">
                    <a16:rowId xmlns:a16="http://schemas.microsoft.com/office/drawing/2014/main" val="3304582655"/>
                  </a:ext>
                </a:extLst>
              </a:tr>
            </a:tbl>
          </a:graphicData>
        </a:graphic>
      </p:graphicFrame>
    </p:spTree>
    <p:extLst>
      <p:ext uri="{BB962C8B-B14F-4D97-AF65-F5344CB8AC3E}">
        <p14:creationId xmlns:p14="http://schemas.microsoft.com/office/powerpoint/2010/main" val="3695463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CDBD-437D-CCB2-59DA-3A52E75C2D68}"/>
              </a:ext>
            </a:extLst>
          </p:cNvPr>
          <p:cNvSpPr>
            <a:spLocks noGrp="1"/>
          </p:cNvSpPr>
          <p:nvPr>
            <p:ph type="title"/>
          </p:nvPr>
        </p:nvSpPr>
        <p:spPr/>
        <p:txBody>
          <a:bodyPr/>
          <a:lstStyle/>
          <a:p>
            <a:r>
              <a:rPr lang="en-US" dirty="0"/>
              <a:t>Time Theft: Interview Sequence</a:t>
            </a:r>
          </a:p>
        </p:txBody>
      </p:sp>
      <p:graphicFrame>
        <p:nvGraphicFramePr>
          <p:cNvPr id="3" name="Table 2">
            <a:extLst>
              <a:ext uri="{FF2B5EF4-FFF2-40B4-BE49-F238E27FC236}">
                <a16:creationId xmlns:a16="http://schemas.microsoft.com/office/drawing/2014/main" id="{564ECF6A-B8AC-0F4B-9AE7-7AA7BC432D68}"/>
              </a:ext>
            </a:extLst>
          </p:cNvPr>
          <p:cNvGraphicFramePr>
            <a:graphicFrameLocks noGrp="1"/>
          </p:cNvGraphicFramePr>
          <p:nvPr>
            <p:extLst>
              <p:ext uri="{D42A27DB-BD31-4B8C-83A1-F6EECF244321}">
                <p14:modId xmlns:p14="http://schemas.microsoft.com/office/powerpoint/2010/main" val="2081742668"/>
              </p:ext>
            </p:extLst>
          </p:nvPr>
        </p:nvGraphicFramePr>
        <p:xfrm>
          <a:off x="0" y="2004646"/>
          <a:ext cx="9219269" cy="4853354"/>
        </p:xfrm>
        <a:graphic>
          <a:graphicData uri="http://schemas.openxmlformats.org/drawingml/2006/table">
            <a:tbl>
              <a:tblPr firstRow="1" firstCol="1" bandRow="1">
                <a:tableStyleId>{5C22544A-7EE6-4342-B048-85BDC9FD1C3A}</a:tableStyleId>
              </a:tblPr>
              <a:tblGrid>
                <a:gridCol w="284994">
                  <a:extLst>
                    <a:ext uri="{9D8B030D-6E8A-4147-A177-3AD203B41FA5}">
                      <a16:colId xmlns:a16="http://schemas.microsoft.com/office/drawing/2014/main" val="2681689880"/>
                    </a:ext>
                  </a:extLst>
                </a:gridCol>
                <a:gridCol w="1132514">
                  <a:extLst>
                    <a:ext uri="{9D8B030D-6E8A-4147-A177-3AD203B41FA5}">
                      <a16:colId xmlns:a16="http://schemas.microsoft.com/office/drawing/2014/main" val="4141580029"/>
                    </a:ext>
                  </a:extLst>
                </a:gridCol>
                <a:gridCol w="1300293">
                  <a:extLst>
                    <a:ext uri="{9D8B030D-6E8A-4147-A177-3AD203B41FA5}">
                      <a16:colId xmlns:a16="http://schemas.microsoft.com/office/drawing/2014/main" val="448584875"/>
                    </a:ext>
                  </a:extLst>
                </a:gridCol>
                <a:gridCol w="1183080">
                  <a:extLst>
                    <a:ext uri="{9D8B030D-6E8A-4147-A177-3AD203B41FA5}">
                      <a16:colId xmlns:a16="http://schemas.microsoft.com/office/drawing/2014/main" val="52216465"/>
                    </a:ext>
                  </a:extLst>
                </a:gridCol>
                <a:gridCol w="5318388">
                  <a:extLst>
                    <a:ext uri="{9D8B030D-6E8A-4147-A177-3AD203B41FA5}">
                      <a16:colId xmlns:a16="http://schemas.microsoft.com/office/drawing/2014/main" val="2115689641"/>
                    </a:ext>
                  </a:extLst>
                </a:gridCol>
              </a:tblGrid>
              <a:tr h="538900">
                <a:tc>
                  <a:txBody>
                    <a:bodyPr/>
                    <a:lstStyle/>
                    <a:p>
                      <a:pPr marL="0" marR="0">
                        <a:lnSpc>
                          <a:spcPct val="115000"/>
                        </a:lnSpc>
                        <a:spcBef>
                          <a:spcPts val="0"/>
                        </a:spcBef>
                        <a:spcAft>
                          <a:spcPts val="0"/>
                        </a:spcAft>
                      </a:pPr>
                      <a:r>
                        <a:rPr lang="en-US" sz="900" dirty="0">
                          <a:effectLst/>
                          <a:latin typeface="Georgia" panose="02040502050405020303" pitchFamily="18" charset="0"/>
                        </a:rPr>
                        <a:t> </a:t>
                      </a:r>
                      <a:endParaRPr lang="en-US" sz="9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tc>
                <a:tc>
                  <a:txBody>
                    <a:bodyPr/>
                    <a:lstStyle/>
                    <a:p>
                      <a:pPr marL="0" marR="0">
                        <a:lnSpc>
                          <a:spcPct val="115000"/>
                        </a:lnSpc>
                        <a:spcBef>
                          <a:spcPts val="0"/>
                        </a:spcBef>
                        <a:spcAft>
                          <a:spcPts val="0"/>
                        </a:spcAft>
                      </a:pPr>
                      <a:r>
                        <a:rPr lang="en-US" sz="1200" dirty="0">
                          <a:effectLst/>
                          <a:latin typeface="Georgia" panose="02040502050405020303" pitchFamily="18" charset="0"/>
                        </a:rPr>
                        <a:t>Interviewee</a:t>
                      </a:r>
                      <a:endParaRPr lang="en-US" sz="1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tc>
                <a:tc>
                  <a:txBody>
                    <a:bodyPr/>
                    <a:lstStyle/>
                    <a:p>
                      <a:pPr marL="0" marR="0">
                        <a:lnSpc>
                          <a:spcPct val="115000"/>
                        </a:lnSpc>
                        <a:spcBef>
                          <a:spcPts val="0"/>
                        </a:spcBef>
                        <a:spcAft>
                          <a:spcPts val="0"/>
                        </a:spcAft>
                      </a:pPr>
                      <a:r>
                        <a:rPr lang="en-US" sz="1200" dirty="0">
                          <a:effectLst/>
                          <a:latin typeface="Georgia" panose="02040502050405020303" pitchFamily="18" charset="0"/>
                        </a:rPr>
                        <a:t>Interview Date (Anticipated)</a:t>
                      </a:r>
                      <a:endParaRPr lang="en-US" sz="1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tc>
                <a:tc>
                  <a:txBody>
                    <a:bodyPr/>
                    <a:lstStyle/>
                    <a:p>
                      <a:pPr marL="0" marR="0">
                        <a:lnSpc>
                          <a:spcPct val="115000"/>
                        </a:lnSpc>
                        <a:spcBef>
                          <a:spcPts val="0"/>
                        </a:spcBef>
                        <a:spcAft>
                          <a:spcPts val="0"/>
                        </a:spcAft>
                      </a:pPr>
                      <a:r>
                        <a:rPr lang="en-US" sz="1200" dirty="0">
                          <a:effectLst/>
                          <a:latin typeface="Georgia" panose="02040502050405020303" pitchFamily="18" charset="0"/>
                        </a:rPr>
                        <a:t>Category</a:t>
                      </a:r>
                      <a:endParaRPr lang="en-US" sz="1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tc>
                <a:tc>
                  <a:txBody>
                    <a:bodyPr/>
                    <a:lstStyle/>
                    <a:p>
                      <a:pPr marL="0" marR="0">
                        <a:lnSpc>
                          <a:spcPct val="115000"/>
                        </a:lnSpc>
                        <a:spcBef>
                          <a:spcPts val="0"/>
                        </a:spcBef>
                        <a:spcAft>
                          <a:spcPts val="0"/>
                        </a:spcAft>
                      </a:pPr>
                      <a:r>
                        <a:rPr lang="en-US" sz="1200" dirty="0">
                          <a:effectLst/>
                          <a:latin typeface="Georgia" panose="02040502050405020303" pitchFamily="18" charset="0"/>
                        </a:rPr>
                        <a:t>Relevance/Other Comments</a:t>
                      </a:r>
                      <a:endParaRPr lang="en-US" sz="1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tc>
                <a:extLst>
                  <a:ext uri="{0D108BD9-81ED-4DB2-BD59-A6C34878D82A}">
                    <a16:rowId xmlns:a16="http://schemas.microsoft.com/office/drawing/2014/main" val="2215388804"/>
                  </a:ext>
                </a:extLst>
              </a:tr>
              <a:tr h="1115489">
                <a:tc>
                  <a:txBody>
                    <a:bodyPr/>
                    <a:lstStyle/>
                    <a:p>
                      <a:pPr marL="0" marR="0">
                        <a:lnSpc>
                          <a:spcPct val="115000"/>
                        </a:lnSpc>
                        <a:spcBef>
                          <a:spcPts val="0"/>
                        </a:spcBef>
                        <a:spcAft>
                          <a:spcPts val="0"/>
                        </a:spcAft>
                      </a:pPr>
                      <a:r>
                        <a:rPr lang="en-US" sz="1400" dirty="0">
                          <a:effectLst/>
                          <a:latin typeface="Georgia" panose="02040502050405020303" pitchFamily="18" charset="0"/>
                        </a:rPr>
                        <a:t>1</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Keegan Bradley</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04/03/2024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Complainant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10160" marR="0">
                        <a:lnSpc>
                          <a:spcPct val="115000"/>
                        </a:lnSpc>
                        <a:spcBef>
                          <a:spcPts val="0"/>
                        </a:spcBef>
                        <a:spcAft>
                          <a:spcPts val="0"/>
                        </a:spcAft>
                      </a:pPr>
                      <a:r>
                        <a:rPr lang="en-US" sz="1400" dirty="0">
                          <a:effectLst/>
                          <a:latin typeface="Georgia" panose="02040502050405020303" pitchFamily="18" charset="0"/>
                        </a:rPr>
                        <a:t>Received a call from Korda alleging that she observed what she believed a city employee at Harborside Golf Course. The employee was laughing with friends about golfing while clocked into work. Korda provided a picture of the employee.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extLst>
                  <a:ext uri="{0D108BD9-81ED-4DB2-BD59-A6C34878D82A}">
                    <a16:rowId xmlns:a16="http://schemas.microsoft.com/office/drawing/2014/main" val="2819588045"/>
                  </a:ext>
                </a:extLst>
              </a:tr>
              <a:tr h="967987">
                <a:tc>
                  <a:txBody>
                    <a:bodyPr/>
                    <a:lstStyle/>
                    <a:p>
                      <a:pPr marL="0" marR="0">
                        <a:lnSpc>
                          <a:spcPct val="115000"/>
                        </a:lnSpc>
                        <a:spcBef>
                          <a:spcPts val="0"/>
                        </a:spcBef>
                        <a:spcAft>
                          <a:spcPts val="0"/>
                        </a:spcAft>
                      </a:pPr>
                      <a:r>
                        <a:rPr lang="en-US" sz="1400" dirty="0">
                          <a:effectLst/>
                          <a:latin typeface="Georgia" panose="02040502050405020303" pitchFamily="18" charset="0"/>
                        </a:rPr>
                        <a:t>2</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Nelly Korda</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05/10/2024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Witness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Korda overheard a golfer laughing and joking about working for the city and being on the clock while at the golf course. Korda took a picture of the employee while he was playing golf.</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extLst>
                  <a:ext uri="{0D108BD9-81ED-4DB2-BD59-A6C34878D82A}">
                    <a16:rowId xmlns:a16="http://schemas.microsoft.com/office/drawing/2014/main" val="2570650981"/>
                  </a:ext>
                </a:extLst>
              </a:tr>
              <a:tr h="1115489">
                <a:tc>
                  <a:txBody>
                    <a:bodyPr/>
                    <a:lstStyle/>
                    <a:p>
                      <a:pPr marL="0" marR="0">
                        <a:lnSpc>
                          <a:spcPct val="115000"/>
                        </a:lnSpc>
                        <a:spcBef>
                          <a:spcPts val="0"/>
                        </a:spcBef>
                        <a:spcAft>
                          <a:spcPts val="0"/>
                        </a:spcAft>
                      </a:pPr>
                      <a:r>
                        <a:rPr lang="en-US" sz="14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3</a:t>
                      </a:r>
                    </a:p>
                  </a:txBody>
                  <a:tcPr marL="62328" marR="62328" marT="62328" marB="62328"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Lydia Ko</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08/01/2024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Witness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Ko works at Harborside in the pro shop. Ko has observed Daly frequently at the course on weekdays during the morning into afternoon hours. Ko suggested that we request video footage from the pro shop.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extLst>
                  <a:ext uri="{0D108BD9-81ED-4DB2-BD59-A6C34878D82A}">
                    <a16:rowId xmlns:a16="http://schemas.microsoft.com/office/drawing/2014/main" val="1787133943"/>
                  </a:ext>
                </a:extLst>
              </a:tr>
              <a:tr h="1115489">
                <a:tc>
                  <a:txBody>
                    <a:bodyPr/>
                    <a:lstStyle/>
                    <a:p>
                      <a:pPr marL="0" marR="0">
                        <a:lnSpc>
                          <a:spcPct val="115000"/>
                        </a:lnSpc>
                        <a:spcBef>
                          <a:spcPts val="0"/>
                        </a:spcBef>
                        <a:spcAft>
                          <a:spcPts val="0"/>
                        </a:spcAft>
                      </a:pPr>
                      <a:r>
                        <a:rPr lang="en-US" sz="14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4</a:t>
                      </a:r>
                    </a:p>
                  </a:txBody>
                  <a:tcPr marL="62328" marR="62328" marT="62328" marB="62328"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John Daly</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09/01/2024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Subject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Daly admitted to golfing while on the clock. Daly stated that he would clock into work,  play golf then return to work. Daly was supposed to be driving around the city observing crews while he was golfing.</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2328" marR="62328" marT="62328" marB="62328" anchor="ctr">
                    <a:solidFill>
                      <a:schemeClr val="bg2"/>
                    </a:solidFill>
                  </a:tcPr>
                </a:tc>
                <a:extLst>
                  <a:ext uri="{0D108BD9-81ED-4DB2-BD59-A6C34878D82A}">
                    <a16:rowId xmlns:a16="http://schemas.microsoft.com/office/drawing/2014/main" val="3369310377"/>
                  </a:ext>
                </a:extLst>
              </a:tr>
            </a:tbl>
          </a:graphicData>
        </a:graphic>
      </p:graphicFrame>
    </p:spTree>
    <p:extLst>
      <p:ext uri="{BB962C8B-B14F-4D97-AF65-F5344CB8AC3E}">
        <p14:creationId xmlns:p14="http://schemas.microsoft.com/office/powerpoint/2010/main" val="375582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D708-FB44-48C5-B4FE-C27F27A208ED}"/>
              </a:ext>
            </a:extLst>
          </p:cNvPr>
          <p:cNvSpPr>
            <a:spLocks noGrp="1"/>
          </p:cNvSpPr>
          <p:nvPr>
            <p:ph type="title"/>
          </p:nvPr>
        </p:nvSpPr>
        <p:spPr/>
        <p:txBody>
          <a:bodyPr/>
          <a:lstStyle/>
          <a:p>
            <a:r>
              <a:rPr lang="en-US" dirty="0"/>
              <a:t>Outline of Presentation</a:t>
            </a:r>
          </a:p>
        </p:txBody>
      </p:sp>
      <p:sp>
        <p:nvSpPr>
          <p:cNvPr id="3" name="Content Placeholder 2">
            <a:extLst>
              <a:ext uri="{FF2B5EF4-FFF2-40B4-BE49-F238E27FC236}">
                <a16:creationId xmlns:a16="http://schemas.microsoft.com/office/drawing/2014/main" id="{B3F9956C-3A02-4F92-94A5-886033C9B8F2}"/>
              </a:ext>
            </a:extLst>
          </p:cNvPr>
          <p:cNvSpPr>
            <a:spLocks noGrp="1"/>
          </p:cNvSpPr>
          <p:nvPr>
            <p:ph idx="1"/>
          </p:nvPr>
        </p:nvSpPr>
        <p:spPr/>
        <p:txBody>
          <a:bodyPr>
            <a:normAutofit lnSpcReduction="10000"/>
          </a:bodyPr>
          <a:lstStyle/>
          <a:p>
            <a:pPr lvl="0"/>
            <a:r>
              <a:rPr lang="en-US" sz="3600" dirty="0">
                <a:latin typeface="Georgia" panose="02040502050405020303" pitchFamily="18" charset="0"/>
              </a:rPr>
              <a:t>Green Book</a:t>
            </a:r>
          </a:p>
          <a:p>
            <a:pPr lvl="1"/>
            <a:r>
              <a:rPr lang="en-US" sz="3200" dirty="0">
                <a:latin typeface="Georgia" panose="02040502050405020303" pitchFamily="18" charset="0"/>
              </a:rPr>
              <a:t>Importance of a thorough investigative plan</a:t>
            </a:r>
          </a:p>
          <a:p>
            <a:pPr lvl="1"/>
            <a:r>
              <a:rPr lang="en-US" sz="3200" dirty="0">
                <a:latin typeface="Georgia" panose="02040502050405020303" pitchFamily="18" charset="0"/>
              </a:rPr>
              <a:t>Supervisor’s role in investigative planning</a:t>
            </a:r>
          </a:p>
          <a:p>
            <a:pPr lvl="0"/>
            <a:r>
              <a:rPr lang="en-US" sz="3600" dirty="0">
                <a:latin typeface="Georgia" panose="02040502050405020303" pitchFamily="18" charset="0"/>
              </a:rPr>
              <a:t>Review elements of investigative plan </a:t>
            </a:r>
          </a:p>
          <a:p>
            <a:pPr lvl="0"/>
            <a:r>
              <a:rPr lang="en-US" sz="3600" dirty="0">
                <a:latin typeface="Georgia" panose="02040502050405020303" pitchFamily="18" charset="0"/>
              </a:rPr>
              <a:t>Develop an investigative plan</a:t>
            </a:r>
          </a:p>
          <a:p>
            <a:endParaRPr lang="en-US" dirty="0"/>
          </a:p>
        </p:txBody>
      </p:sp>
    </p:spTree>
    <p:extLst>
      <p:ext uri="{BB962C8B-B14F-4D97-AF65-F5344CB8AC3E}">
        <p14:creationId xmlns:p14="http://schemas.microsoft.com/office/powerpoint/2010/main" val="1477713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D3DB-2A1B-BBAF-9CDC-67FD3588CD4C}"/>
              </a:ext>
            </a:extLst>
          </p:cNvPr>
          <p:cNvSpPr>
            <a:spLocks noGrp="1"/>
          </p:cNvSpPr>
          <p:nvPr>
            <p:ph type="title"/>
          </p:nvPr>
        </p:nvSpPr>
        <p:spPr/>
        <p:txBody>
          <a:bodyPr/>
          <a:lstStyle/>
          <a:p>
            <a:r>
              <a:rPr lang="en-US" dirty="0"/>
              <a:t>Time Theft: Surveillance Schedule</a:t>
            </a:r>
          </a:p>
        </p:txBody>
      </p:sp>
      <p:graphicFrame>
        <p:nvGraphicFramePr>
          <p:cNvPr id="3" name="Table 2">
            <a:extLst>
              <a:ext uri="{FF2B5EF4-FFF2-40B4-BE49-F238E27FC236}">
                <a16:creationId xmlns:a16="http://schemas.microsoft.com/office/drawing/2014/main" id="{F618BBEB-8330-90C3-9360-3C5C72860E46}"/>
              </a:ext>
            </a:extLst>
          </p:cNvPr>
          <p:cNvGraphicFramePr>
            <a:graphicFrameLocks noGrp="1"/>
          </p:cNvGraphicFramePr>
          <p:nvPr>
            <p:extLst>
              <p:ext uri="{D42A27DB-BD31-4B8C-83A1-F6EECF244321}">
                <p14:modId xmlns:p14="http://schemas.microsoft.com/office/powerpoint/2010/main" val="2674666435"/>
              </p:ext>
            </p:extLst>
          </p:nvPr>
        </p:nvGraphicFramePr>
        <p:xfrm>
          <a:off x="0" y="1987861"/>
          <a:ext cx="9143999" cy="4870139"/>
        </p:xfrm>
        <a:graphic>
          <a:graphicData uri="http://schemas.openxmlformats.org/drawingml/2006/table">
            <a:tbl>
              <a:tblPr firstRow="1" firstCol="1" bandRow="1">
                <a:tableStyleId>{5C22544A-7EE6-4342-B048-85BDC9FD1C3A}</a:tableStyleId>
              </a:tblPr>
              <a:tblGrid>
                <a:gridCol w="176169">
                  <a:extLst>
                    <a:ext uri="{9D8B030D-6E8A-4147-A177-3AD203B41FA5}">
                      <a16:colId xmlns:a16="http://schemas.microsoft.com/office/drawing/2014/main" val="2083224181"/>
                    </a:ext>
                  </a:extLst>
                </a:gridCol>
                <a:gridCol w="947956">
                  <a:extLst>
                    <a:ext uri="{9D8B030D-6E8A-4147-A177-3AD203B41FA5}">
                      <a16:colId xmlns:a16="http://schemas.microsoft.com/office/drawing/2014/main" val="2752451501"/>
                    </a:ext>
                  </a:extLst>
                </a:gridCol>
                <a:gridCol w="1484851">
                  <a:extLst>
                    <a:ext uri="{9D8B030D-6E8A-4147-A177-3AD203B41FA5}">
                      <a16:colId xmlns:a16="http://schemas.microsoft.com/office/drawing/2014/main" val="1519894285"/>
                    </a:ext>
                  </a:extLst>
                </a:gridCol>
                <a:gridCol w="1216404">
                  <a:extLst>
                    <a:ext uri="{9D8B030D-6E8A-4147-A177-3AD203B41FA5}">
                      <a16:colId xmlns:a16="http://schemas.microsoft.com/office/drawing/2014/main" val="3339433188"/>
                    </a:ext>
                  </a:extLst>
                </a:gridCol>
                <a:gridCol w="5318619">
                  <a:extLst>
                    <a:ext uri="{9D8B030D-6E8A-4147-A177-3AD203B41FA5}">
                      <a16:colId xmlns:a16="http://schemas.microsoft.com/office/drawing/2014/main" val="4067265199"/>
                    </a:ext>
                  </a:extLst>
                </a:gridCol>
              </a:tblGrid>
              <a:tr h="468575">
                <a:tc>
                  <a:txBody>
                    <a:bodyPr/>
                    <a:lstStyle/>
                    <a:p>
                      <a:pPr marL="0" marR="0">
                        <a:lnSpc>
                          <a:spcPct val="115000"/>
                        </a:lnSpc>
                        <a:spcBef>
                          <a:spcPts val="0"/>
                        </a:spcBef>
                        <a:spcAft>
                          <a:spcPts val="0"/>
                        </a:spcAft>
                      </a:pPr>
                      <a:r>
                        <a:rPr lang="en-US" sz="1400" dirty="0">
                          <a:effectLst/>
                          <a:latin typeface="Georgia" panose="02040502050405020303" pitchFamily="18" charset="0"/>
                        </a:rPr>
                        <a:t>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Target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Surveillance Date (Anticipated)</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Category</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Relevance/Other Comments</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extLst>
                  <a:ext uri="{0D108BD9-81ED-4DB2-BD59-A6C34878D82A}">
                    <a16:rowId xmlns:a16="http://schemas.microsoft.com/office/drawing/2014/main" val="468849281"/>
                  </a:ext>
                </a:extLst>
              </a:tr>
              <a:tr h="1272285">
                <a:tc>
                  <a:txBody>
                    <a:bodyPr/>
                    <a:lstStyle/>
                    <a:p>
                      <a:pPr marL="0" marR="0">
                        <a:lnSpc>
                          <a:spcPct val="115000"/>
                        </a:lnSpc>
                        <a:spcBef>
                          <a:spcPts val="0"/>
                        </a:spcBef>
                        <a:spcAft>
                          <a:spcPts val="0"/>
                        </a:spcAft>
                      </a:pPr>
                      <a:r>
                        <a:rPr lang="en-US" sz="1400" dirty="0">
                          <a:effectLst/>
                          <a:latin typeface="Georgia" panose="02040502050405020303" pitchFamily="18" charset="0"/>
                        </a:rPr>
                        <a:t>1</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John Daly</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05/07/2024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Mobile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Subject was followed from worksite to golf course back to worksite. Subject met up with three unknown individuals. Subject was observed gathering golf related items from car and placing in golf cart. </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extLst>
                  <a:ext uri="{0D108BD9-81ED-4DB2-BD59-A6C34878D82A}">
                    <a16:rowId xmlns:a16="http://schemas.microsoft.com/office/drawing/2014/main" val="665741428"/>
                  </a:ext>
                </a:extLst>
              </a:tr>
              <a:tr h="1300294">
                <a:tc>
                  <a:txBody>
                    <a:bodyPr/>
                    <a:lstStyle/>
                    <a:p>
                      <a:pPr marL="0" marR="0">
                        <a:lnSpc>
                          <a:spcPct val="115000"/>
                        </a:lnSpc>
                        <a:spcBef>
                          <a:spcPts val="0"/>
                        </a:spcBef>
                        <a:spcAft>
                          <a:spcPts val="0"/>
                        </a:spcAft>
                      </a:pPr>
                      <a:r>
                        <a:rPr lang="en-US" sz="1400" dirty="0">
                          <a:effectLst/>
                          <a:latin typeface="Georgia" panose="02040502050405020303" pitchFamily="18" charset="0"/>
                        </a:rPr>
                        <a:t>2</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John Daly</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06/11/2024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Mobile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Subject was followed from worksite to golf course back to worksite. Subject met up with three unknown individuals. Subject was observed gathering golf related items from car and placing in golf cart.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extLst>
                  <a:ext uri="{0D108BD9-81ED-4DB2-BD59-A6C34878D82A}">
                    <a16:rowId xmlns:a16="http://schemas.microsoft.com/office/drawing/2014/main" val="333748620"/>
                  </a:ext>
                </a:extLst>
              </a:tr>
              <a:tr h="1453777">
                <a:tc>
                  <a:txBody>
                    <a:bodyPr/>
                    <a:lstStyle/>
                    <a:p>
                      <a:pPr marL="0" marR="0">
                        <a:lnSpc>
                          <a:spcPct val="115000"/>
                        </a:lnSpc>
                        <a:spcBef>
                          <a:spcPts val="0"/>
                        </a:spcBef>
                        <a:spcAft>
                          <a:spcPts val="0"/>
                        </a:spcAft>
                      </a:pPr>
                      <a:r>
                        <a:rPr lang="en-US" sz="1400" dirty="0">
                          <a:effectLst/>
                          <a:latin typeface="Georgia" panose="02040502050405020303" pitchFamily="18" charset="0"/>
                        </a:rPr>
                        <a:t>3</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tc>
                <a:tc>
                  <a:txBody>
                    <a:bodyPr/>
                    <a:lstStyle/>
                    <a:p>
                      <a:pPr marL="0" marR="0">
                        <a:lnSpc>
                          <a:spcPct val="115000"/>
                        </a:lnSpc>
                        <a:spcBef>
                          <a:spcPts val="0"/>
                        </a:spcBef>
                        <a:spcAft>
                          <a:spcPts val="0"/>
                        </a:spcAft>
                      </a:pPr>
                      <a:r>
                        <a:rPr lang="en-US" sz="1400" dirty="0">
                          <a:effectLst/>
                          <a:latin typeface="Georgia" panose="02040502050405020303" pitchFamily="18" charset="0"/>
                        </a:rPr>
                        <a:t>John Daly</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07/09/2024</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Mobile</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tc>
                  <a:txBody>
                    <a:bodyPr/>
                    <a:lstStyle/>
                    <a:p>
                      <a:pPr marL="0" marR="0">
                        <a:lnSpc>
                          <a:spcPct val="115000"/>
                        </a:lnSpc>
                        <a:spcBef>
                          <a:spcPts val="0"/>
                        </a:spcBef>
                        <a:spcAft>
                          <a:spcPts val="0"/>
                        </a:spcAft>
                      </a:pPr>
                      <a:r>
                        <a:rPr lang="en-US" sz="1400" dirty="0">
                          <a:effectLst/>
                          <a:latin typeface="Georgia" panose="02040502050405020303" pitchFamily="18" charset="0"/>
                        </a:rPr>
                        <a:t>Subject was followed from worksite to golf course back to worksite. Subject met up with three unknown individuals. Subject was observed gathering golf related items from car and placing in golf cart.</a:t>
                      </a: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3942" marR="63942" marT="63942" marB="63942" anchor="ctr">
                    <a:solidFill>
                      <a:schemeClr val="bg2"/>
                    </a:solidFill>
                  </a:tcPr>
                </a:tc>
                <a:extLst>
                  <a:ext uri="{0D108BD9-81ED-4DB2-BD59-A6C34878D82A}">
                    <a16:rowId xmlns:a16="http://schemas.microsoft.com/office/drawing/2014/main" val="764488377"/>
                  </a:ext>
                </a:extLst>
              </a:tr>
            </a:tbl>
          </a:graphicData>
        </a:graphic>
      </p:graphicFrame>
    </p:spTree>
    <p:extLst>
      <p:ext uri="{BB962C8B-B14F-4D97-AF65-F5344CB8AC3E}">
        <p14:creationId xmlns:p14="http://schemas.microsoft.com/office/powerpoint/2010/main" val="256828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0056-6DE2-32B1-4ECF-455EBDD6C309}"/>
              </a:ext>
            </a:extLst>
          </p:cNvPr>
          <p:cNvSpPr>
            <a:spLocks noGrp="1"/>
          </p:cNvSpPr>
          <p:nvPr>
            <p:ph type="title"/>
          </p:nvPr>
        </p:nvSpPr>
        <p:spPr/>
        <p:txBody>
          <a:bodyPr/>
          <a:lstStyle/>
          <a:p>
            <a:r>
              <a:rPr lang="en-US" dirty="0"/>
              <a:t>Potential Legal Issues</a:t>
            </a:r>
          </a:p>
        </p:txBody>
      </p:sp>
      <p:graphicFrame>
        <p:nvGraphicFramePr>
          <p:cNvPr id="6" name="Table 5">
            <a:extLst>
              <a:ext uri="{FF2B5EF4-FFF2-40B4-BE49-F238E27FC236}">
                <a16:creationId xmlns:a16="http://schemas.microsoft.com/office/drawing/2014/main" id="{1B562E1B-579A-C0C2-80E7-D03A9881C26E}"/>
              </a:ext>
            </a:extLst>
          </p:cNvPr>
          <p:cNvGraphicFramePr>
            <a:graphicFrameLocks noGrp="1"/>
          </p:cNvGraphicFramePr>
          <p:nvPr>
            <p:extLst>
              <p:ext uri="{D42A27DB-BD31-4B8C-83A1-F6EECF244321}">
                <p14:modId xmlns:p14="http://schemas.microsoft.com/office/powerpoint/2010/main" val="2583577092"/>
              </p:ext>
            </p:extLst>
          </p:nvPr>
        </p:nvGraphicFramePr>
        <p:xfrm>
          <a:off x="0" y="2024110"/>
          <a:ext cx="9144000" cy="4833890"/>
        </p:xfrm>
        <a:graphic>
          <a:graphicData uri="http://schemas.openxmlformats.org/drawingml/2006/table">
            <a:tbl>
              <a:tblPr firstRow="1" firstCol="1">
                <a:tableStyleId>{5C22544A-7EE6-4342-B048-85BDC9FD1C3A}</a:tableStyleId>
              </a:tblPr>
              <a:tblGrid>
                <a:gridCol w="2667699">
                  <a:extLst>
                    <a:ext uri="{9D8B030D-6E8A-4147-A177-3AD203B41FA5}">
                      <a16:colId xmlns:a16="http://schemas.microsoft.com/office/drawing/2014/main" val="2472938855"/>
                    </a:ext>
                  </a:extLst>
                </a:gridCol>
                <a:gridCol w="3380657">
                  <a:extLst>
                    <a:ext uri="{9D8B030D-6E8A-4147-A177-3AD203B41FA5}">
                      <a16:colId xmlns:a16="http://schemas.microsoft.com/office/drawing/2014/main" val="2003461909"/>
                    </a:ext>
                  </a:extLst>
                </a:gridCol>
                <a:gridCol w="3095644">
                  <a:extLst>
                    <a:ext uri="{9D8B030D-6E8A-4147-A177-3AD203B41FA5}">
                      <a16:colId xmlns:a16="http://schemas.microsoft.com/office/drawing/2014/main" val="1139917011"/>
                    </a:ext>
                  </a:extLst>
                </a:gridCol>
              </a:tblGrid>
              <a:tr h="469199">
                <a:tc>
                  <a:txBody>
                    <a:bodyPr/>
                    <a:lstStyle/>
                    <a:p>
                      <a:pPr marL="0" marR="0">
                        <a:lnSpc>
                          <a:spcPct val="115000"/>
                        </a:lnSpc>
                        <a:spcBef>
                          <a:spcPts val="0"/>
                        </a:spcBef>
                        <a:spcAft>
                          <a:spcPts val="0"/>
                        </a:spcAft>
                      </a:pPr>
                      <a:r>
                        <a:rPr lang="en-US" sz="1400" b="0" dirty="0">
                          <a:effectLst/>
                          <a:latin typeface="Georgia" panose="02040502050405020303" pitchFamily="18" charset="0"/>
                        </a:rPr>
                        <a:t>Legal Issue</a:t>
                      </a:r>
                      <a:endParaRPr lang="en-US" sz="1400" b="0" dirty="0">
                        <a:effectLst/>
                        <a:latin typeface="Georgia" panose="02040502050405020303" pitchFamily="18" charset="0"/>
                        <a:ea typeface="Calibri" panose="020F0502020204030204" pitchFamily="34" charset="0"/>
                        <a:cs typeface="Times New Roman" panose="02020603050405020304" pitchFamily="18" charset="0"/>
                      </a:endParaRPr>
                    </a:p>
                  </a:txBody>
                  <a:tcPr marL="68511" marR="68511" marT="0" marB="0" anchor="ctr"/>
                </a:tc>
                <a:tc>
                  <a:txBody>
                    <a:bodyPr/>
                    <a:lstStyle/>
                    <a:p>
                      <a:pPr marL="0" marR="0">
                        <a:lnSpc>
                          <a:spcPct val="115000"/>
                        </a:lnSpc>
                        <a:spcBef>
                          <a:spcPts val="0"/>
                        </a:spcBef>
                        <a:spcAft>
                          <a:spcPts val="0"/>
                        </a:spcAft>
                      </a:pPr>
                      <a:r>
                        <a:rPr lang="en-US" sz="1400" b="0" dirty="0">
                          <a:effectLst/>
                          <a:latin typeface="Georgia" panose="02040502050405020303" pitchFamily="18" charset="0"/>
                        </a:rPr>
                        <a:t>Proposed Research or Course of Action</a:t>
                      </a:r>
                      <a:endParaRPr lang="en-US" sz="1400" b="0" dirty="0">
                        <a:effectLst/>
                        <a:latin typeface="Georgia" panose="02040502050405020303" pitchFamily="18" charset="0"/>
                        <a:ea typeface="Calibri" panose="020F0502020204030204" pitchFamily="34" charset="0"/>
                        <a:cs typeface="Times New Roman" panose="02020603050405020304" pitchFamily="18" charset="0"/>
                      </a:endParaRPr>
                    </a:p>
                  </a:txBody>
                  <a:tcPr marL="68511" marR="68511" marT="0" marB="0" anchor="ctr"/>
                </a:tc>
                <a:tc>
                  <a:txBody>
                    <a:bodyPr/>
                    <a:lstStyle/>
                    <a:p>
                      <a:pPr marL="0" marR="0">
                        <a:lnSpc>
                          <a:spcPct val="115000"/>
                        </a:lnSpc>
                        <a:spcBef>
                          <a:spcPts val="0"/>
                        </a:spcBef>
                        <a:spcAft>
                          <a:spcPts val="0"/>
                        </a:spcAft>
                      </a:pPr>
                      <a:r>
                        <a:rPr lang="en-US" sz="1400" b="0" dirty="0">
                          <a:effectLst/>
                          <a:latin typeface="Georgia" panose="02040502050405020303" pitchFamily="18" charset="0"/>
                        </a:rPr>
                        <a:t>Resolution and Description</a:t>
                      </a:r>
                      <a:endParaRPr lang="en-US" sz="1400" b="0" dirty="0">
                        <a:effectLst/>
                        <a:latin typeface="Georgia" panose="02040502050405020303" pitchFamily="18" charset="0"/>
                        <a:ea typeface="Calibri" panose="020F0502020204030204" pitchFamily="34" charset="0"/>
                        <a:cs typeface="Times New Roman" panose="02020603050405020304" pitchFamily="18" charset="0"/>
                      </a:endParaRPr>
                    </a:p>
                  </a:txBody>
                  <a:tcPr marL="68511" marR="68511" marT="0" marB="0" anchor="ctr"/>
                </a:tc>
                <a:extLst>
                  <a:ext uri="{0D108BD9-81ED-4DB2-BD59-A6C34878D82A}">
                    <a16:rowId xmlns:a16="http://schemas.microsoft.com/office/drawing/2014/main" val="3052774531"/>
                  </a:ext>
                </a:extLst>
              </a:tr>
              <a:tr h="4364691">
                <a:tc>
                  <a:txBody>
                    <a:bodyPr/>
                    <a:lstStyle/>
                    <a:p>
                      <a:pPr marL="0" marR="0">
                        <a:lnSpc>
                          <a:spcPct val="115000"/>
                        </a:lnSpc>
                        <a:spcBef>
                          <a:spcPts val="0"/>
                        </a:spcBef>
                        <a:spcAft>
                          <a:spcPts val="0"/>
                        </a:spcAft>
                      </a:pPr>
                      <a:r>
                        <a:rPr lang="en-US" sz="1600" b="0" kern="1200" dirty="0">
                          <a:solidFill>
                            <a:schemeClr val="dk1"/>
                          </a:solidFill>
                          <a:effectLst/>
                          <a:latin typeface="Georgia" panose="02040502050405020303" pitchFamily="18" charset="0"/>
                          <a:ea typeface="+mn-ea"/>
                          <a:cs typeface="+mn-cs"/>
                        </a:rPr>
                        <a:t>Does a contractor have a duty to ensure subcontractors don’t have City interest?</a:t>
                      </a:r>
                      <a:endParaRPr lang="en-US" sz="1600" b="0" dirty="0">
                        <a:effectLst/>
                        <a:latin typeface="Georgia" panose="02040502050405020303" pitchFamily="18" charset="0"/>
                        <a:ea typeface="Calibri" panose="020F0502020204030204" pitchFamily="34" charset="0"/>
                        <a:cs typeface="Times New Roman" panose="02020603050405020304" pitchFamily="18" charset="0"/>
                      </a:endParaRPr>
                    </a:p>
                  </a:txBody>
                  <a:tcPr marL="68511" marR="68511" marT="0" marB="0" anchor="ctr">
                    <a:solidFill>
                      <a:schemeClr val="bg2"/>
                    </a:solidFill>
                  </a:tcPr>
                </a:tc>
                <a:tc>
                  <a:txBody>
                    <a:bodyPr/>
                    <a:lstStyle/>
                    <a:p>
                      <a:pPr marL="0" marR="0">
                        <a:lnSpc>
                          <a:spcPct val="115000"/>
                        </a:lnSpc>
                        <a:spcBef>
                          <a:spcPts val="0"/>
                        </a:spcBef>
                        <a:spcAft>
                          <a:spcPts val="0"/>
                        </a:spcAft>
                      </a:pPr>
                      <a:r>
                        <a:rPr lang="en-US" sz="1600" b="0" dirty="0">
                          <a:effectLst/>
                          <a:latin typeface="Georgia" panose="02040502050405020303" pitchFamily="18" charset="0"/>
                        </a:rPr>
                        <a:t>Review contract between City and contractor.</a:t>
                      </a:r>
                      <a:endParaRPr lang="en-US" sz="1600" b="0" dirty="0">
                        <a:effectLst/>
                        <a:latin typeface="Georgia" panose="02040502050405020303" pitchFamily="18" charset="0"/>
                        <a:ea typeface="Calibri" panose="020F0502020204030204" pitchFamily="34" charset="0"/>
                        <a:cs typeface="Times New Roman" panose="02020603050405020304" pitchFamily="18" charset="0"/>
                      </a:endParaRPr>
                    </a:p>
                  </a:txBody>
                  <a:tcPr marL="68511" marR="68511" marT="0" marB="0" anchor="ctr">
                    <a:solidFill>
                      <a:schemeClr val="bg2"/>
                    </a:solidFill>
                  </a:tcPr>
                </a:tc>
                <a:tc>
                  <a:txBody>
                    <a:bodyPr/>
                    <a:lstStyle/>
                    <a:p>
                      <a:r>
                        <a:rPr lang="en-US" sz="1350" b="0" kern="1200" dirty="0">
                          <a:solidFill>
                            <a:schemeClr val="dk1"/>
                          </a:solidFill>
                          <a:effectLst/>
                          <a:latin typeface="Georgia" panose="02040502050405020303" pitchFamily="18" charset="0"/>
                          <a:ea typeface="+mn-ea"/>
                          <a:cs typeface="+mn-cs"/>
                        </a:rPr>
                        <a:t>There is some language in the contract that creates a duty for the contractor to ensure subcontractors do not have City interest. There are also general provisions about the contractor complying with all laws, regulations, ordinances, etc.</a:t>
                      </a:r>
                    </a:p>
                    <a:p>
                      <a:endParaRPr lang="en-US" sz="1350" b="0" kern="1200" dirty="0">
                        <a:solidFill>
                          <a:schemeClr val="dk1"/>
                        </a:solidFill>
                        <a:effectLst/>
                        <a:latin typeface="Georgia" panose="02040502050405020303" pitchFamily="18" charset="0"/>
                        <a:ea typeface="+mn-ea"/>
                        <a:cs typeface="+mn-cs"/>
                      </a:endParaRPr>
                    </a:p>
                    <a:p>
                      <a:r>
                        <a:rPr lang="en-US" sz="1350" b="0" kern="1200" dirty="0">
                          <a:solidFill>
                            <a:schemeClr val="dk1"/>
                          </a:solidFill>
                          <a:effectLst/>
                          <a:latin typeface="Georgia" panose="02040502050405020303" pitchFamily="18" charset="0"/>
                          <a:ea typeface="+mn-ea"/>
                          <a:cs typeface="+mn-cs"/>
                        </a:rPr>
                        <a:t>The contract also requires certification by the contractor that they will comply with the Ethics Ordinance. See certification language below:</a:t>
                      </a:r>
                    </a:p>
                    <a:p>
                      <a:endParaRPr lang="en-US" sz="1350" b="0" kern="1200" dirty="0">
                        <a:solidFill>
                          <a:schemeClr val="dk1"/>
                        </a:solidFill>
                        <a:effectLst/>
                        <a:latin typeface="Georgia" panose="02040502050405020303" pitchFamily="18" charset="0"/>
                        <a:ea typeface="+mn-ea"/>
                        <a:cs typeface="+mn-cs"/>
                      </a:endParaRPr>
                    </a:p>
                    <a:p>
                      <a:r>
                        <a:rPr lang="en-US" sz="1350" b="0" i="1" kern="1200" dirty="0">
                          <a:solidFill>
                            <a:schemeClr val="dk1"/>
                          </a:solidFill>
                          <a:effectLst/>
                          <a:latin typeface="Georgia" panose="02040502050405020303" pitchFamily="18" charset="0"/>
                          <a:ea typeface="+mn-ea"/>
                          <a:cs typeface="+mn-cs"/>
                        </a:rPr>
                        <a:t>To the best of the Disclosing Party's knowledge after reasonable inquiry</a:t>
                      </a:r>
                      <a:r>
                        <a:rPr lang="en-US" sz="1350" b="0" kern="1200" dirty="0">
                          <a:solidFill>
                            <a:schemeClr val="dk1"/>
                          </a:solidFill>
                          <a:effectLst/>
                          <a:latin typeface="Georgia" panose="02040502050405020303" pitchFamily="18" charset="0"/>
                          <a:ea typeface="+mn-ea"/>
                          <a:cs typeface="+mn-cs"/>
                        </a:rPr>
                        <a:t>, does any official or employee of the City have a financial interest in his or her own name or in the name of any other person or entity in the Matter? </a:t>
                      </a:r>
                    </a:p>
                    <a:p>
                      <a:r>
                        <a:rPr lang="en-US" sz="1100" b="0" kern="1200" dirty="0">
                          <a:solidFill>
                            <a:schemeClr val="dk1"/>
                          </a:solidFill>
                          <a:effectLst/>
                          <a:latin typeface="Georgia" panose="02040502050405020303" pitchFamily="18" charset="0"/>
                          <a:ea typeface="+mn-ea"/>
                          <a:cs typeface="+mn-cs"/>
                        </a:rPr>
                        <a:t> </a:t>
                      </a:r>
                    </a:p>
                  </a:txBody>
                  <a:tcPr marL="68511" marR="68511" marT="0" marB="0">
                    <a:solidFill>
                      <a:schemeClr val="bg2"/>
                    </a:solidFill>
                  </a:tcPr>
                </a:tc>
                <a:extLst>
                  <a:ext uri="{0D108BD9-81ED-4DB2-BD59-A6C34878D82A}">
                    <a16:rowId xmlns:a16="http://schemas.microsoft.com/office/drawing/2014/main" val="3689690533"/>
                  </a:ext>
                </a:extLst>
              </a:tr>
            </a:tbl>
          </a:graphicData>
        </a:graphic>
      </p:graphicFrame>
      <p:sp>
        <p:nvSpPr>
          <p:cNvPr id="7" name="Rectangle 2">
            <a:extLst>
              <a:ext uri="{FF2B5EF4-FFF2-40B4-BE49-F238E27FC236}">
                <a16:creationId xmlns:a16="http://schemas.microsoft.com/office/drawing/2014/main" id="{E9199EBB-5822-22F4-7A47-0C82B19C9F06}"/>
              </a:ext>
            </a:extLst>
          </p:cNvPr>
          <p:cNvSpPr>
            <a:spLocks noChangeArrowheads="1"/>
          </p:cNvSpPr>
          <p:nvPr/>
        </p:nvSpPr>
        <p:spPr bwMode="auto">
          <a:xfrm>
            <a:off x="415586" y="4595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B43A9EA3-D05D-7DD1-E6BB-31DEA9E5D5C7}"/>
              </a:ext>
            </a:extLst>
          </p:cNvPr>
          <p:cNvSpPr txBox="1"/>
          <p:nvPr/>
        </p:nvSpPr>
        <p:spPr>
          <a:xfrm>
            <a:off x="314587" y="6492874"/>
            <a:ext cx="8514825" cy="261610"/>
          </a:xfrm>
          <a:prstGeom prst="rect">
            <a:avLst/>
          </a:prstGeom>
          <a:noFill/>
        </p:spPr>
        <p:txBody>
          <a:bodyPr wrap="square" rtlCol="0">
            <a:spAutoFit/>
          </a:bodyPr>
          <a:lstStyle/>
          <a:p>
            <a:r>
              <a:rPr lang="en-US" sz="1100" dirty="0">
                <a:solidFill>
                  <a:srgbClr val="FF0000"/>
                </a:solidFill>
                <a:effectLst/>
                <a:latin typeface="Georgia" panose="02040502050405020303" pitchFamily="18" charset="0"/>
                <a:ea typeface="Aptos" panose="020B0004020202020204" pitchFamily="34" charset="0"/>
              </a:rPr>
              <a:t>Disclaimer: This slide relates to a general legal issue that might be found in OIG’s work and does not reference any specific case.</a:t>
            </a:r>
            <a:endParaRPr lang="en-US" sz="11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616883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2DB5-411C-2E01-E66A-13AC90CA6333}"/>
              </a:ext>
            </a:extLst>
          </p:cNvPr>
          <p:cNvSpPr>
            <a:spLocks noGrp="1"/>
          </p:cNvSpPr>
          <p:nvPr>
            <p:ph type="title"/>
          </p:nvPr>
        </p:nvSpPr>
        <p:spPr/>
        <p:txBody>
          <a:bodyPr/>
          <a:lstStyle/>
          <a:p>
            <a:r>
              <a:rPr lang="en-US" dirty="0"/>
              <a:t>Best Practices	</a:t>
            </a:r>
          </a:p>
        </p:txBody>
      </p:sp>
      <p:graphicFrame>
        <p:nvGraphicFramePr>
          <p:cNvPr id="7" name="Content Placeholder 2">
            <a:extLst>
              <a:ext uri="{FF2B5EF4-FFF2-40B4-BE49-F238E27FC236}">
                <a16:creationId xmlns:a16="http://schemas.microsoft.com/office/drawing/2014/main" id="{DCD57862-2482-3C11-0385-7FDA32FBD067}"/>
              </a:ext>
            </a:extLst>
          </p:cNvPr>
          <p:cNvGraphicFramePr>
            <a:graphicFrameLocks noGrp="1"/>
          </p:cNvGraphicFramePr>
          <p:nvPr>
            <p:ph idx="1"/>
            <p:extLst>
              <p:ext uri="{D42A27DB-BD31-4B8C-83A1-F6EECF244321}">
                <p14:modId xmlns:p14="http://schemas.microsoft.com/office/powerpoint/2010/main" val="2350857560"/>
              </p:ext>
            </p:extLst>
          </p:nvPr>
        </p:nvGraphicFramePr>
        <p:xfrm>
          <a:off x="628650" y="2194559"/>
          <a:ext cx="7886700" cy="398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764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92D7-B194-434B-A681-04C2627CBD4B}"/>
              </a:ext>
            </a:extLst>
          </p:cNvPr>
          <p:cNvSpPr>
            <a:spLocks noGrp="1"/>
          </p:cNvSpPr>
          <p:nvPr>
            <p:ph type="title"/>
          </p:nvPr>
        </p:nvSpPr>
        <p:spPr/>
        <p:txBody>
          <a:bodyPr/>
          <a:lstStyle/>
          <a:p>
            <a:endParaRPr lang="en-US" dirty="0"/>
          </a:p>
        </p:txBody>
      </p:sp>
      <p:pic>
        <p:nvPicPr>
          <p:cNvPr id="5" name="Content Placeholder 4" descr="A picture containing text, sign, screenshot&#10;&#10;Description automatically generated">
            <a:extLst>
              <a:ext uri="{FF2B5EF4-FFF2-40B4-BE49-F238E27FC236}">
                <a16:creationId xmlns:a16="http://schemas.microsoft.com/office/drawing/2014/main" id="{14AF28E0-EFB6-482F-8C1C-CF0CEFC285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a:extLst>
              <a:ext uri="{FF2B5EF4-FFF2-40B4-BE49-F238E27FC236}">
                <a16:creationId xmlns:a16="http://schemas.microsoft.com/office/drawing/2014/main" id="{0DBB1B62-AC80-4B57-B508-7F1F9489AEA9}"/>
              </a:ext>
            </a:extLst>
          </p:cNvPr>
          <p:cNvSpPr/>
          <p:nvPr/>
        </p:nvSpPr>
        <p:spPr>
          <a:xfrm>
            <a:off x="461394" y="2542325"/>
            <a:ext cx="5125674" cy="3859518"/>
          </a:xfrm>
          <a:prstGeom prst="rect">
            <a:avLst/>
          </a:prstGeom>
        </p:spPr>
        <p:txBody>
          <a:bodyPr wrap="square">
            <a:spAutoFit/>
          </a:bodyPr>
          <a:lstStyle/>
          <a:p>
            <a:pPr fontAlgn="auto">
              <a:spcAft>
                <a:spcPts val="0"/>
              </a:spcAft>
              <a:defRPr/>
            </a:pPr>
            <a:r>
              <a:rPr lang="en-US" b="1" dirty="0">
                <a:latin typeface="Arial Nova Light" panose="020B0304020202020204" pitchFamily="34" charset="0"/>
              </a:rPr>
              <a:t>City of Chicago Office of Inspector General</a:t>
            </a:r>
          </a:p>
          <a:p>
            <a:pPr fontAlgn="auto">
              <a:spcAft>
                <a:spcPts val="0"/>
              </a:spcAft>
              <a:defRPr/>
            </a:pPr>
            <a:endParaRPr lang="en-US" dirty="0">
              <a:latin typeface="Arial Nova Light" panose="020B0304020202020204" pitchFamily="34" charset="0"/>
            </a:endParaRPr>
          </a:p>
          <a:p>
            <a:pPr fontAlgn="auto">
              <a:spcAft>
                <a:spcPts val="0"/>
              </a:spcAft>
              <a:defRPr/>
            </a:pPr>
            <a:r>
              <a:rPr lang="en-US" dirty="0">
                <a:latin typeface="Arial Nova Light" panose="020B0304020202020204" pitchFamily="34" charset="0"/>
              </a:rPr>
              <a:t>740 N. Sedgwick St., Suite 200</a:t>
            </a:r>
          </a:p>
          <a:p>
            <a:pPr fontAlgn="auto">
              <a:spcAft>
                <a:spcPts val="0"/>
              </a:spcAft>
              <a:defRPr/>
            </a:pPr>
            <a:r>
              <a:rPr lang="en-US" dirty="0">
                <a:latin typeface="Arial Nova Light" panose="020B0304020202020204" pitchFamily="34" charset="0"/>
              </a:rPr>
              <a:t>Chicago, IL 60654</a:t>
            </a:r>
          </a:p>
          <a:p>
            <a:pPr fontAlgn="auto">
              <a:spcAft>
                <a:spcPts val="0"/>
              </a:spcAft>
              <a:defRPr/>
            </a:pPr>
            <a:endParaRPr lang="en-US" dirty="0">
              <a:latin typeface="Arial Nova Light" panose="020B0304020202020204" pitchFamily="34" charset="0"/>
            </a:endParaRPr>
          </a:p>
          <a:p>
            <a:pPr>
              <a:lnSpc>
                <a:spcPct val="120000"/>
              </a:lnSpc>
              <a:defRPr/>
            </a:pPr>
            <a:r>
              <a:rPr lang="en-US" dirty="0">
                <a:solidFill>
                  <a:srgbClr val="0070C0"/>
                </a:solidFill>
                <a:latin typeface="Arial Nova Light" panose="020B0304020202020204" pitchFamily="34" charset="0"/>
                <a:hlinkClick r:id="rId3">
                  <a:extLst>
                    <a:ext uri="{A12FA001-AC4F-418D-AE19-62706E023703}">
                      <ahyp:hlinkClr xmlns:ahyp="http://schemas.microsoft.com/office/drawing/2018/hyperlinkcolor" val="tx"/>
                    </a:ext>
                  </a:extLst>
                </a:hlinkClick>
              </a:rPr>
              <a:t>cbryant@igchicago.org</a:t>
            </a:r>
            <a:endParaRPr lang="en-US" dirty="0">
              <a:solidFill>
                <a:srgbClr val="0070C0"/>
              </a:solidFill>
              <a:latin typeface="Arial Nova Light" panose="020B0304020202020204" pitchFamily="34" charset="0"/>
            </a:endParaRPr>
          </a:p>
          <a:p>
            <a:pPr fontAlgn="auto">
              <a:lnSpc>
                <a:spcPct val="120000"/>
              </a:lnSpc>
              <a:spcBef>
                <a:spcPts val="0"/>
              </a:spcBef>
              <a:spcAft>
                <a:spcPts val="0"/>
              </a:spcAft>
              <a:defRPr/>
            </a:pPr>
            <a:r>
              <a:rPr lang="en-US" dirty="0">
                <a:solidFill>
                  <a:srgbClr val="0070C0"/>
                </a:solidFill>
                <a:latin typeface="Arial Nova Light" panose="020B0304020202020204" pitchFamily="34" charset="0"/>
                <a:hlinkClick r:id="rId4">
                  <a:extLst>
                    <a:ext uri="{A12FA001-AC4F-418D-AE19-62706E023703}">
                      <ahyp:hlinkClr xmlns:ahyp="http://schemas.microsoft.com/office/drawing/2018/hyperlinkcolor" val="tx"/>
                    </a:ext>
                  </a:extLst>
                </a:hlinkClick>
              </a:rPr>
              <a:t>www.igchicago.org</a:t>
            </a:r>
            <a:r>
              <a:rPr lang="en-US" dirty="0">
                <a:solidFill>
                  <a:srgbClr val="0070C0"/>
                </a:solidFill>
                <a:latin typeface="Arial Nova Light" panose="020B0304020202020204" pitchFamily="34" charset="0"/>
              </a:rPr>
              <a:t> </a:t>
            </a:r>
          </a:p>
          <a:p>
            <a:pPr fontAlgn="auto">
              <a:lnSpc>
                <a:spcPct val="120000"/>
              </a:lnSpc>
              <a:spcBef>
                <a:spcPts val="0"/>
              </a:spcBef>
              <a:spcAft>
                <a:spcPts val="0"/>
              </a:spcAft>
              <a:defRPr/>
            </a:pPr>
            <a:r>
              <a:rPr lang="en-US" dirty="0">
                <a:latin typeface="Arial Nova Light" panose="020B0304020202020204" pitchFamily="34" charset="0"/>
              </a:rPr>
              <a:t>(773) 478-0885</a:t>
            </a:r>
            <a:endParaRPr lang="en-US" b="1" dirty="0">
              <a:solidFill>
                <a:srgbClr val="9454C3"/>
              </a:solidFill>
              <a:latin typeface="Arial Nova Light" panose="020B0304020202020204" pitchFamily="34" charset="0"/>
              <a:hlinkClick r:id="rId5">
                <a:extLst>
                  <a:ext uri="{A12FA001-AC4F-418D-AE19-62706E023703}">
                    <ahyp:hlinkClr xmlns:ahyp="http://schemas.microsoft.com/office/drawing/2018/hyperlinkcolor" val="tx"/>
                  </a:ext>
                </a:extLst>
              </a:hlinkClick>
            </a:endParaRPr>
          </a:p>
          <a:p>
            <a:pPr fontAlgn="auto">
              <a:spcAft>
                <a:spcPts val="0"/>
              </a:spcAft>
              <a:defRPr/>
            </a:pPr>
            <a:endParaRPr lang="en-US" b="1" dirty="0">
              <a:latin typeface="Arial Nova Light" panose="020B0304020202020204" pitchFamily="34" charset="0"/>
            </a:endParaRPr>
          </a:p>
          <a:p>
            <a:pPr fontAlgn="auto">
              <a:spcAft>
                <a:spcPts val="0"/>
              </a:spcAft>
              <a:defRPr/>
            </a:pPr>
            <a:r>
              <a:rPr lang="en-US" b="1" dirty="0">
                <a:solidFill>
                  <a:srgbClr val="EC2028"/>
                </a:solidFill>
                <a:latin typeface="Arial Nova Light" panose="020B0304020202020204" pitchFamily="34" charset="0"/>
              </a:rPr>
              <a:t>Talk to us with one-stop access for help:</a:t>
            </a:r>
            <a:br>
              <a:rPr lang="en-US" b="1" dirty="0">
                <a:solidFill>
                  <a:srgbClr val="EC2028"/>
                </a:solidFill>
                <a:latin typeface="Arial Nova Light" panose="020B0304020202020204" pitchFamily="34" charset="0"/>
              </a:rPr>
            </a:br>
            <a:r>
              <a:rPr lang="en-US" dirty="0">
                <a:latin typeface="Arial Nova Light" panose="020B0304020202020204" pitchFamily="34" charset="0"/>
              </a:rPr>
              <a:t>(833) TALK-2-IG | (833) 825-5244 </a:t>
            </a:r>
          </a:p>
          <a:p>
            <a:pPr fontAlgn="auto">
              <a:spcAft>
                <a:spcPts val="0"/>
              </a:spcAft>
              <a:defRPr/>
            </a:pPr>
            <a:r>
              <a:rPr lang="en-US" dirty="0">
                <a:latin typeface="Arial Nova Light" panose="020B0304020202020204" pitchFamily="34" charset="0"/>
              </a:rPr>
              <a:t>TTY:(773 478-2066)</a:t>
            </a:r>
          </a:p>
          <a:p>
            <a:pPr fontAlgn="auto">
              <a:spcAft>
                <a:spcPts val="0"/>
              </a:spcAft>
              <a:defRPr/>
            </a:pPr>
            <a:r>
              <a:rPr lang="en-US" dirty="0">
                <a:latin typeface="Arial Nova Light" panose="020B0304020202020204" pitchFamily="34" charset="0"/>
              </a:rPr>
              <a:t>talk2ig@igchicago.org</a:t>
            </a:r>
          </a:p>
        </p:txBody>
      </p:sp>
    </p:spTree>
    <p:extLst>
      <p:ext uri="{BB962C8B-B14F-4D97-AF65-F5344CB8AC3E}">
        <p14:creationId xmlns:p14="http://schemas.microsoft.com/office/powerpoint/2010/main" val="181819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741F-B877-48C1-9F3D-1824AB713A4B}"/>
              </a:ext>
            </a:extLst>
          </p:cNvPr>
          <p:cNvSpPr>
            <a:spLocks noGrp="1"/>
          </p:cNvSpPr>
          <p:nvPr>
            <p:ph type="title"/>
          </p:nvPr>
        </p:nvSpPr>
        <p:spPr>
          <a:xfrm>
            <a:off x="628650" y="365126"/>
            <a:ext cx="7886700" cy="1325563"/>
          </a:xfrm>
        </p:spPr>
        <p:txBody>
          <a:bodyPr anchor="ctr">
            <a:normAutofit/>
          </a:bodyPr>
          <a:lstStyle/>
          <a:p>
            <a:r>
              <a:rPr lang="en-US" sz="3600" dirty="0"/>
              <a:t>Green Book: Due Professional Care</a:t>
            </a:r>
          </a:p>
        </p:txBody>
      </p:sp>
      <p:graphicFrame>
        <p:nvGraphicFramePr>
          <p:cNvPr id="5" name="Content Placeholder 2">
            <a:extLst>
              <a:ext uri="{FF2B5EF4-FFF2-40B4-BE49-F238E27FC236}">
                <a16:creationId xmlns:a16="http://schemas.microsoft.com/office/drawing/2014/main" id="{59EF0EDB-89E5-BA38-2453-7DEF474C4C7E}"/>
              </a:ext>
            </a:extLst>
          </p:cNvPr>
          <p:cNvGraphicFramePr>
            <a:graphicFrameLocks noGrp="1"/>
          </p:cNvGraphicFramePr>
          <p:nvPr>
            <p:ph idx="1"/>
            <p:extLst>
              <p:ext uri="{D42A27DB-BD31-4B8C-83A1-F6EECF244321}">
                <p14:modId xmlns:p14="http://schemas.microsoft.com/office/powerpoint/2010/main" val="2899753493"/>
              </p:ext>
            </p:extLst>
          </p:nvPr>
        </p:nvGraphicFramePr>
        <p:xfrm>
          <a:off x="167780" y="2030136"/>
          <a:ext cx="8841996" cy="469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29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63B4-0913-768D-F3A3-40848358EE95}"/>
              </a:ext>
            </a:extLst>
          </p:cNvPr>
          <p:cNvSpPr>
            <a:spLocks noGrp="1"/>
          </p:cNvSpPr>
          <p:nvPr>
            <p:ph type="title"/>
          </p:nvPr>
        </p:nvSpPr>
        <p:spPr/>
        <p:txBody>
          <a:bodyPr/>
          <a:lstStyle/>
          <a:p>
            <a:r>
              <a:rPr lang="en-US" dirty="0"/>
              <a:t>Green Book: Quality Control</a:t>
            </a:r>
          </a:p>
        </p:txBody>
      </p:sp>
      <p:sp>
        <p:nvSpPr>
          <p:cNvPr id="3" name="Content Placeholder 2">
            <a:extLst>
              <a:ext uri="{FF2B5EF4-FFF2-40B4-BE49-F238E27FC236}">
                <a16:creationId xmlns:a16="http://schemas.microsoft.com/office/drawing/2014/main" id="{4548E8BD-D2D5-EBDA-770E-0EAB69998C79}"/>
              </a:ext>
            </a:extLst>
          </p:cNvPr>
          <p:cNvSpPr>
            <a:spLocks noGrp="1"/>
          </p:cNvSpPr>
          <p:nvPr>
            <p:ph idx="1"/>
          </p:nvPr>
        </p:nvSpPr>
        <p:spPr/>
        <p:txBody>
          <a:bodyPr>
            <a:normAutofit fontScale="92500" lnSpcReduction="20000"/>
          </a:bodyPr>
          <a:lstStyle/>
          <a:p>
            <a:r>
              <a:rPr lang="en-US" dirty="0">
                <a:latin typeface="Georgia" panose="02040502050405020303" pitchFamily="18" charset="0"/>
              </a:rPr>
              <a:t>OIG supervisors should ensure that investigators clearly understand their assigned tasks and how to complete them with due diligence and timeliness before starting the work. </a:t>
            </a:r>
          </a:p>
          <a:p>
            <a:r>
              <a:rPr lang="en-US" dirty="0">
                <a:latin typeface="Georgia" panose="02040502050405020303" pitchFamily="18" charset="0"/>
              </a:rPr>
              <a:t>Team members should work cooperatively with each other and their supervisors to understand not only how to complete their assignments but also their purpose and objectives. </a:t>
            </a:r>
          </a:p>
          <a:p>
            <a:r>
              <a:rPr lang="en-US" dirty="0">
                <a:latin typeface="Georgia" panose="02040502050405020303" pitchFamily="18" charset="0"/>
              </a:rPr>
              <a:t>Supervisory reviews should determine that:</a:t>
            </a:r>
          </a:p>
          <a:p>
            <a:pPr lvl="1"/>
            <a:r>
              <a:rPr lang="en-US" sz="2200" dirty="0">
                <a:latin typeface="Georgia" panose="02040502050405020303" pitchFamily="18" charset="0"/>
              </a:rPr>
              <a:t>Investigative plans are followed, unless deviation from the plan is justified and authorized.</a:t>
            </a:r>
          </a:p>
          <a:p>
            <a:pPr lvl="1"/>
            <a:r>
              <a:rPr lang="en-US" sz="2200" dirty="0">
                <a:latin typeface="Georgia" panose="02040502050405020303" pitchFamily="18" charset="0"/>
              </a:rPr>
              <a:t>Investigation objectives are met in a fair, thorough, and timely manner.</a:t>
            </a:r>
          </a:p>
          <a:p>
            <a:pPr lvl="1"/>
            <a:r>
              <a:rPr lang="en-US" sz="2200" dirty="0">
                <a:latin typeface="Georgia" panose="02040502050405020303" pitchFamily="18" charset="0"/>
              </a:rPr>
              <a:t>Evidence adequately supports any findings, conclusions, recommendations, and referrals for possible criminal, civil, or administrative action.</a:t>
            </a:r>
          </a:p>
        </p:txBody>
      </p:sp>
    </p:spTree>
    <p:extLst>
      <p:ext uri="{BB962C8B-B14F-4D97-AF65-F5344CB8AC3E}">
        <p14:creationId xmlns:p14="http://schemas.microsoft.com/office/powerpoint/2010/main" val="291604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B585-180E-227C-5F5F-337D16264D04}"/>
              </a:ext>
            </a:extLst>
          </p:cNvPr>
          <p:cNvSpPr>
            <a:spLocks noGrp="1"/>
          </p:cNvSpPr>
          <p:nvPr>
            <p:ph type="title"/>
          </p:nvPr>
        </p:nvSpPr>
        <p:spPr>
          <a:xfrm>
            <a:off x="628650" y="365126"/>
            <a:ext cx="7886700" cy="1325563"/>
          </a:xfrm>
        </p:spPr>
        <p:txBody>
          <a:bodyPr anchor="ctr">
            <a:normAutofit/>
          </a:bodyPr>
          <a:lstStyle/>
          <a:p>
            <a:r>
              <a:rPr lang="en-US" dirty="0"/>
              <a:t>Green Book: Planning</a:t>
            </a:r>
          </a:p>
        </p:txBody>
      </p:sp>
      <p:graphicFrame>
        <p:nvGraphicFramePr>
          <p:cNvPr id="5" name="Content Placeholder 2">
            <a:extLst>
              <a:ext uri="{FF2B5EF4-FFF2-40B4-BE49-F238E27FC236}">
                <a16:creationId xmlns:a16="http://schemas.microsoft.com/office/drawing/2014/main" id="{84958865-E835-A337-A4A5-1E7F4A879F76}"/>
              </a:ext>
            </a:extLst>
          </p:cNvPr>
          <p:cNvGraphicFramePr>
            <a:graphicFrameLocks noGrp="1"/>
          </p:cNvGraphicFramePr>
          <p:nvPr>
            <p:ph idx="1"/>
            <p:extLst>
              <p:ext uri="{D42A27DB-BD31-4B8C-83A1-F6EECF244321}">
                <p14:modId xmlns:p14="http://schemas.microsoft.com/office/powerpoint/2010/main" val="928963063"/>
              </p:ext>
            </p:extLst>
          </p:nvPr>
        </p:nvGraphicFramePr>
        <p:xfrm>
          <a:off x="628650" y="2194559"/>
          <a:ext cx="7886700" cy="398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64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F972-69E1-F0E8-C416-D71D75B02436}"/>
              </a:ext>
            </a:extLst>
          </p:cNvPr>
          <p:cNvSpPr>
            <a:spLocks noGrp="1"/>
          </p:cNvSpPr>
          <p:nvPr>
            <p:ph type="title"/>
          </p:nvPr>
        </p:nvSpPr>
        <p:spPr>
          <a:xfrm>
            <a:off x="483042" y="373515"/>
            <a:ext cx="7886700" cy="1325563"/>
          </a:xfrm>
        </p:spPr>
        <p:txBody>
          <a:bodyPr>
            <a:normAutofit/>
          </a:bodyPr>
          <a:lstStyle/>
          <a:p>
            <a:r>
              <a:rPr lang="en-US" sz="3600" dirty="0"/>
              <a:t>Green Book: Evidence &amp; Timeliness</a:t>
            </a:r>
          </a:p>
        </p:txBody>
      </p:sp>
      <p:sp>
        <p:nvSpPr>
          <p:cNvPr id="3" name="Content Placeholder 2">
            <a:extLst>
              <a:ext uri="{FF2B5EF4-FFF2-40B4-BE49-F238E27FC236}">
                <a16:creationId xmlns:a16="http://schemas.microsoft.com/office/drawing/2014/main" id="{D28DAE3F-DD61-BB1D-A761-B5EC9442E966}"/>
              </a:ext>
            </a:extLst>
          </p:cNvPr>
          <p:cNvSpPr>
            <a:spLocks noGrp="1"/>
          </p:cNvSpPr>
          <p:nvPr>
            <p:ph idx="1"/>
          </p:nvPr>
        </p:nvSpPr>
        <p:spPr/>
        <p:txBody>
          <a:bodyPr>
            <a:normAutofit/>
          </a:bodyPr>
          <a:lstStyle/>
          <a:p>
            <a:pPr marL="0" indent="0">
              <a:buNone/>
            </a:pPr>
            <a:r>
              <a:rPr lang="en-US" dirty="0"/>
              <a:t> </a:t>
            </a:r>
          </a:p>
          <a:p>
            <a:pPr marL="0" indent="0">
              <a:buNone/>
            </a:pPr>
            <a:endParaRPr lang="en-US" dirty="0"/>
          </a:p>
        </p:txBody>
      </p:sp>
      <p:graphicFrame>
        <p:nvGraphicFramePr>
          <p:cNvPr id="4" name="Content Placeholder 2">
            <a:extLst>
              <a:ext uri="{FF2B5EF4-FFF2-40B4-BE49-F238E27FC236}">
                <a16:creationId xmlns:a16="http://schemas.microsoft.com/office/drawing/2014/main" id="{18063450-5F60-6833-0BF1-6308AFE571BF}"/>
              </a:ext>
            </a:extLst>
          </p:cNvPr>
          <p:cNvGraphicFramePr>
            <a:graphicFrameLocks/>
          </p:cNvGraphicFramePr>
          <p:nvPr>
            <p:extLst>
              <p:ext uri="{D42A27DB-BD31-4B8C-83A1-F6EECF244321}">
                <p14:modId xmlns:p14="http://schemas.microsoft.com/office/powerpoint/2010/main" val="387289818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76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DD3D-6CCC-4BE8-9EE7-9B729F1E7797}"/>
              </a:ext>
            </a:extLst>
          </p:cNvPr>
          <p:cNvSpPr>
            <a:spLocks noGrp="1"/>
          </p:cNvSpPr>
          <p:nvPr>
            <p:ph type="title"/>
          </p:nvPr>
        </p:nvSpPr>
        <p:spPr>
          <a:xfrm>
            <a:off x="628650" y="310718"/>
            <a:ext cx="7886700" cy="1606859"/>
          </a:xfrm>
        </p:spPr>
        <p:txBody>
          <a:bodyPr>
            <a:normAutofit/>
          </a:bodyPr>
          <a:lstStyle/>
          <a:p>
            <a:r>
              <a:rPr lang="en-US" sz="3200" dirty="0"/>
              <a:t>Why is investigative planning important?</a:t>
            </a:r>
          </a:p>
        </p:txBody>
      </p:sp>
      <p:sp>
        <p:nvSpPr>
          <p:cNvPr id="3" name="Content Placeholder 2">
            <a:extLst>
              <a:ext uri="{FF2B5EF4-FFF2-40B4-BE49-F238E27FC236}">
                <a16:creationId xmlns:a16="http://schemas.microsoft.com/office/drawing/2014/main" id="{EDFE788A-DD37-45EA-88B8-08291FBAF291}"/>
              </a:ext>
            </a:extLst>
          </p:cNvPr>
          <p:cNvSpPr>
            <a:spLocks noGrp="1"/>
          </p:cNvSpPr>
          <p:nvPr>
            <p:ph idx="1"/>
          </p:nvPr>
        </p:nvSpPr>
        <p:spPr/>
        <p:txBody>
          <a:bodyPr/>
          <a:lstStyle/>
          <a:p>
            <a:endParaRPr lang="en-US" sz="1000" b="1" dirty="0"/>
          </a:p>
          <a:p>
            <a:r>
              <a:rPr lang="en-US" sz="3600" dirty="0">
                <a:latin typeface="Georgia" panose="02040502050405020303" pitchFamily="18" charset="0"/>
              </a:rPr>
              <a:t>Purpose and Process</a:t>
            </a:r>
          </a:p>
          <a:p>
            <a:pPr lvl="1"/>
            <a:r>
              <a:rPr lang="en-US" sz="3200" dirty="0">
                <a:latin typeface="Georgia" panose="02040502050405020303" pitchFamily="18" charset="0"/>
              </a:rPr>
              <a:t>Blueprint</a:t>
            </a:r>
          </a:p>
          <a:p>
            <a:pPr lvl="1"/>
            <a:r>
              <a:rPr lang="en-US" sz="3200" dirty="0">
                <a:latin typeface="Georgia" panose="02040502050405020303" pitchFamily="18" charset="0"/>
              </a:rPr>
              <a:t>Focus</a:t>
            </a:r>
          </a:p>
          <a:p>
            <a:pPr lvl="1"/>
            <a:r>
              <a:rPr lang="en-US" sz="3200" dirty="0">
                <a:latin typeface="Georgia" panose="02040502050405020303" pitchFamily="18" charset="0"/>
              </a:rPr>
              <a:t>Connects the Dots</a:t>
            </a:r>
          </a:p>
          <a:p>
            <a:pPr lvl="1"/>
            <a:r>
              <a:rPr lang="en-US" sz="3200" dirty="0">
                <a:latin typeface="Georgia" panose="02040502050405020303" pitchFamily="18" charset="0"/>
              </a:rPr>
              <a:t>Anticipate Issues</a:t>
            </a:r>
          </a:p>
          <a:p>
            <a:pPr lvl="1"/>
            <a:r>
              <a:rPr lang="en-US" sz="3200" dirty="0">
                <a:latin typeface="Georgia" panose="02040502050405020303" pitchFamily="18" charset="0"/>
              </a:rPr>
              <a:t>Keep track of outstanding requests</a:t>
            </a:r>
          </a:p>
          <a:p>
            <a:pPr lvl="1"/>
            <a:r>
              <a:rPr lang="en-US" sz="3200" dirty="0">
                <a:latin typeface="Georgia" panose="02040502050405020303" pitchFamily="18" charset="0"/>
              </a:rPr>
              <a:t>Fluid Document</a:t>
            </a:r>
          </a:p>
        </p:txBody>
      </p:sp>
    </p:spTree>
    <p:extLst>
      <p:ext uri="{BB962C8B-B14F-4D97-AF65-F5344CB8AC3E}">
        <p14:creationId xmlns:p14="http://schemas.microsoft.com/office/powerpoint/2010/main" val="213779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8EAB-3CEF-4336-8163-F27173348675}"/>
              </a:ext>
            </a:extLst>
          </p:cNvPr>
          <p:cNvSpPr>
            <a:spLocks noGrp="1"/>
          </p:cNvSpPr>
          <p:nvPr>
            <p:ph type="title"/>
          </p:nvPr>
        </p:nvSpPr>
        <p:spPr>
          <a:xfrm>
            <a:off x="511204" y="365126"/>
            <a:ext cx="7886700" cy="1325563"/>
          </a:xfrm>
        </p:spPr>
        <p:txBody>
          <a:bodyPr/>
          <a:lstStyle/>
          <a:p>
            <a:r>
              <a:rPr lang="en-US" sz="3200" dirty="0"/>
              <a:t>Prepare for Investigative Plan Creation</a:t>
            </a:r>
            <a:r>
              <a:rPr lang="en-US" dirty="0"/>
              <a:t>	</a:t>
            </a:r>
          </a:p>
        </p:txBody>
      </p:sp>
      <p:sp>
        <p:nvSpPr>
          <p:cNvPr id="3" name="Content Placeholder 2">
            <a:extLst>
              <a:ext uri="{FF2B5EF4-FFF2-40B4-BE49-F238E27FC236}">
                <a16:creationId xmlns:a16="http://schemas.microsoft.com/office/drawing/2014/main" id="{52E6AB24-F390-48F4-9D00-750CBF5DBAAD}"/>
              </a:ext>
            </a:extLst>
          </p:cNvPr>
          <p:cNvSpPr>
            <a:spLocks noGrp="1"/>
          </p:cNvSpPr>
          <p:nvPr>
            <p:ph idx="1"/>
          </p:nvPr>
        </p:nvSpPr>
        <p:spPr/>
        <p:txBody>
          <a:bodyPr>
            <a:normAutofit/>
          </a:bodyPr>
          <a:lstStyle/>
          <a:p>
            <a:r>
              <a:rPr lang="en-US" sz="3600" dirty="0">
                <a:latin typeface="Georgia" panose="02040502050405020303" pitchFamily="18" charset="0"/>
              </a:rPr>
              <a:t>Know what you’re investigating </a:t>
            </a:r>
          </a:p>
          <a:p>
            <a:r>
              <a:rPr lang="en-US" sz="3600" dirty="0">
                <a:latin typeface="Georgia" panose="02040502050405020303" pitchFamily="18" charset="0"/>
              </a:rPr>
              <a:t>Laws, policies, and rules that apply</a:t>
            </a:r>
          </a:p>
          <a:p>
            <a:r>
              <a:rPr lang="en-US" sz="3600" dirty="0">
                <a:latin typeface="Georgia" panose="02040502050405020303" pitchFamily="18" charset="0"/>
              </a:rPr>
              <a:t>Investigative steps</a:t>
            </a:r>
          </a:p>
          <a:p>
            <a:pPr lvl="1"/>
            <a:r>
              <a:rPr lang="en-US" sz="3200" dirty="0">
                <a:latin typeface="Georgia" panose="02040502050405020303" pitchFamily="18" charset="0"/>
              </a:rPr>
              <a:t>Review similar cases</a:t>
            </a:r>
            <a:endParaRPr lang="en-US" sz="2800" dirty="0">
              <a:latin typeface="Georgia" panose="02040502050405020303" pitchFamily="18" charset="0"/>
            </a:endParaRPr>
          </a:p>
        </p:txBody>
      </p:sp>
    </p:spTree>
    <p:extLst>
      <p:ext uri="{BB962C8B-B14F-4D97-AF65-F5344CB8AC3E}">
        <p14:creationId xmlns:p14="http://schemas.microsoft.com/office/powerpoint/2010/main" val="2470000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1849</TotalTime>
  <Words>4974</Words>
  <Application>Microsoft Office PowerPoint</Application>
  <PresentationFormat>On-screen Show (4:3)</PresentationFormat>
  <Paragraphs>603</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Nova Light</vt:lpstr>
      <vt:lpstr>Calibri</vt:lpstr>
      <vt:lpstr>Georgia</vt:lpstr>
      <vt:lpstr>Google Sans</vt:lpstr>
      <vt:lpstr>Symbol</vt:lpstr>
      <vt:lpstr>Wingdings</vt:lpstr>
      <vt:lpstr>Office Theme</vt:lpstr>
      <vt:lpstr>The Blueprint</vt:lpstr>
      <vt:lpstr>Presenter Bio/Background</vt:lpstr>
      <vt:lpstr>Outline of Presentation</vt:lpstr>
      <vt:lpstr>Green Book: Due Professional Care</vt:lpstr>
      <vt:lpstr>Green Book: Quality Control</vt:lpstr>
      <vt:lpstr>Green Book: Planning</vt:lpstr>
      <vt:lpstr>Green Book: Evidence &amp; Timeliness</vt:lpstr>
      <vt:lpstr>Why is investigative planning important?</vt:lpstr>
      <vt:lpstr>Prepare for Investigative Plan Creation </vt:lpstr>
      <vt:lpstr>Investigative Plan – Key Elements</vt:lpstr>
      <vt:lpstr>Case Information</vt:lpstr>
      <vt:lpstr>Allegations</vt:lpstr>
      <vt:lpstr>Documents</vt:lpstr>
      <vt:lpstr>Investigative Plan Template: Interviews</vt:lpstr>
      <vt:lpstr>Investigative Plan Template: Surveillances</vt:lpstr>
      <vt:lpstr>Investigative Plan Template: Potential Legal Issues</vt:lpstr>
      <vt:lpstr>Investigative Plan: Secondary Employment</vt:lpstr>
      <vt:lpstr>PowerPoint Presentation</vt:lpstr>
      <vt:lpstr>PowerPoint Presentation</vt:lpstr>
      <vt:lpstr>Secondary Employment: Allegations</vt:lpstr>
      <vt:lpstr>Secondary Employment: Documents</vt:lpstr>
      <vt:lpstr>Secondary Employment: Interview Sequence</vt:lpstr>
      <vt:lpstr>Secondary Employment: Surveillance Schedule</vt:lpstr>
      <vt:lpstr>Investigative Plan: Time Theft</vt:lpstr>
      <vt:lpstr>PowerPoint Presentation</vt:lpstr>
      <vt:lpstr>PowerPoint Presentation</vt:lpstr>
      <vt:lpstr>Time Theft: Allegations</vt:lpstr>
      <vt:lpstr>Time Theft: Documents</vt:lpstr>
      <vt:lpstr>Time Theft: Interview Sequence</vt:lpstr>
      <vt:lpstr>Time Theft: Surveillance Schedule</vt:lpstr>
      <vt:lpstr>Potential Legal Issues</vt:lpstr>
      <vt:lpstr>Best Practices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Mags Bouffard</dc:creator>
  <cp:lastModifiedBy>Elizabeth Foreman</cp:lastModifiedBy>
  <cp:revision>81</cp:revision>
  <dcterms:created xsi:type="dcterms:W3CDTF">2023-11-27T17:26:08Z</dcterms:created>
  <dcterms:modified xsi:type="dcterms:W3CDTF">2024-10-18T15:01:05Z</dcterms:modified>
</cp:coreProperties>
</file>