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Lst>
  <p:notesMasterIdLst>
    <p:notesMasterId r:id="rId30"/>
  </p:notesMasterIdLst>
  <p:handoutMasterIdLst>
    <p:handoutMasterId r:id="rId31"/>
  </p:handoutMasterIdLst>
  <p:sldIdLst>
    <p:sldId id="259" r:id="rId3"/>
    <p:sldId id="275" r:id="rId4"/>
    <p:sldId id="277"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281" r:id="rId29"/>
  </p:sldIdLst>
  <p:sldSz cx="9144000" cy="5143500" type="screen16x9"/>
  <p:notesSz cx="6858000" cy="9296400"/>
  <p:embeddedFontLst>
    <p:embeddedFont>
      <p:font typeface="Century Gothic" panose="020B0502020202020204" pitchFamily="34" charset="0"/>
      <p:regular r:id="rId32"/>
      <p:bold r:id="rId33"/>
      <p:italic r:id="rId34"/>
      <p:boldItalic r:id="rId35"/>
    </p:embeddedFont>
    <p:embeddedFont>
      <p:font typeface="Montserrat Light" panose="00000400000000000000" pitchFamily="2" charset="0"/>
      <p:regular r:id="rId36"/>
      <p:italic r:id="rId37"/>
    </p:embeddedFont>
    <p:embeddedFont>
      <p:font typeface="Verdana" panose="020B0604030504040204" pitchFamily="34" charset="0"/>
      <p:regular r:id="rId38"/>
      <p:bold r:id="rId39"/>
      <p:italic r:id="rId40"/>
      <p:boldItalic r:id="rId41"/>
    </p:embeddedFont>
    <p:embeddedFont>
      <p:font typeface="Work Sans Light Roman" panose="020B0604020202020204" charset="0"/>
      <p:regular r:id="rId42"/>
    </p:embeddedFont>
    <p:embeddedFont>
      <p:font typeface="Work Sans Regular Roman" panose="020B0604020202020204" charset="0"/>
      <p:regular r:id="rId43"/>
    </p:embeddedFont>
  </p:embeddedFontLst>
  <p:defaultTex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C42ADB-47F1-469B-B8B2-9DE3735FDB72}">
          <p14:sldIdLst>
            <p14:sldId id="259"/>
            <p14:sldId id="275"/>
            <p14:sldId id="277"/>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281"/>
          </p14:sldIdLst>
        </p14:section>
        <p14:section name="Untitled Section" id="{12A30FAC-7B23-8148-BEE9-A7BEA6091B32}">
          <p14:sldIdLst/>
        </p14:section>
      </p14:sectionLst>
    </p:ext>
    <p:ext uri="{EFAFB233-063F-42B5-8137-9DF3F51BA10A}">
      <p15:sldGuideLst xmlns:p15="http://schemas.microsoft.com/office/powerpoint/2012/main">
        <p15:guide id="1" orient="horz" pos="3045">
          <p15:clr>
            <a:srgbClr val="A4A3A4"/>
          </p15:clr>
        </p15:guide>
        <p15:guide id="2" orient="horz" pos="108" userDrawn="1">
          <p15:clr>
            <a:srgbClr val="A4A3A4"/>
          </p15:clr>
        </p15:guide>
        <p15:guide id="3" orient="horz" pos="565">
          <p15:clr>
            <a:srgbClr val="A4A3A4"/>
          </p15:clr>
        </p15:guide>
        <p15:guide id="4" pos="5532">
          <p15:clr>
            <a:srgbClr val="A4A3A4"/>
          </p15:clr>
        </p15:guide>
        <p15:guide id="5" pos="240">
          <p15:clr>
            <a:srgbClr val="A4A3A4"/>
          </p15:clr>
        </p15:guide>
        <p15:guide id="6" pos="51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Barbera, Andrew" initials="AL" lastIdx="26" clrIdx="0"/>
  <p:cmAuthor id="1" name="  Stellenwerf, Brad" initials="B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976"/>
    <a:srgbClr val="6FB5B0"/>
    <a:srgbClr val="074F71"/>
    <a:srgbClr val="001E62"/>
    <a:srgbClr val="DA291C"/>
    <a:srgbClr val="DB5A3A"/>
    <a:srgbClr val="2D4047"/>
    <a:srgbClr val="97A2A4"/>
    <a:srgbClr val="1F497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76BAC-4425-43FE-A1F1-CE2E157E8532}" v="5" dt="2024-09-04T19:18:03.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96395" autoAdjust="0"/>
  </p:normalViewPr>
  <p:slideViewPr>
    <p:cSldViewPr snapToGrid="0">
      <p:cViewPr varScale="1">
        <p:scale>
          <a:sx n="140" d="100"/>
          <a:sy n="140" d="100"/>
        </p:scale>
        <p:origin x="750" y="126"/>
      </p:cViewPr>
      <p:guideLst>
        <p:guide orient="horz" pos="3045"/>
        <p:guide orient="horz" pos="108"/>
        <p:guide orient="horz" pos="565"/>
        <p:guide pos="5532"/>
        <p:guide pos="240"/>
        <p:guide pos="51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80"/>
    </p:cViewPr>
  </p:sorterViewPr>
  <p:notesViewPr>
    <p:cSldViewPr snapToGrid="0">
      <p:cViewPr varScale="1">
        <p:scale>
          <a:sx n="83" d="100"/>
          <a:sy n="83" d="100"/>
        </p:scale>
        <p:origin x="2994" y="108"/>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oreman" userId="f1de9455-0dd8-4ccb-8146-24b523bbea8e" providerId="ADAL" clId="{B7176BAC-4425-43FE-A1F1-CE2E157E8532}"/>
    <pc:docChg chg="addSld delSld modSld sldOrd modSection">
      <pc:chgData name="Elizabeth Foreman" userId="f1de9455-0dd8-4ccb-8146-24b523bbea8e" providerId="ADAL" clId="{B7176BAC-4425-43FE-A1F1-CE2E157E8532}" dt="2024-09-05T19:45:24.792" v="15" actId="2696"/>
      <pc:docMkLst>
        <pc:docMk/>
      </pc:docMkLst>
      <pc:sldChg chg="add del">
        <pc:chgData name="Elizabeth Foreman" userId="f1de9455-0dd8-4ccb-8146-24b523bbea8e" providerId="ADAL" clId="{B7176BAC-4425-43FE-A1F1-CE2E157E8532}" dt="2024-09-05T19:45:17.800" v="13" actId="2696"/>
        <pc:sldMkLst>
          <pc:docMk/>
          <pc:sldMk cId="0" sldId="266"/>
        </pc:sldMkLst>
      </pc:sldChg>
      <pc:sldChg chg="add del ord">
        <pc:chgData name="Elizabeth Foreman" userId="f1de9455-0dd8-4ccb-8146-24b523bbea8e" providerId="ADAL" clId="{B7176BAC-4425-43FE-A1F1-CE2E157E8532}" dt="2024-09-05T19:45:21.418" v="14" actId="2696"/>
        <pc:sldMkLst>
          <pc:docMk/>
          <pc:sldMk cId="0" sldId="267"/>
        </pc:sldMkLst>
      </pc:sldChg>
      <pc:sldChg chg="add del ord">
        <pc:chgData name="Elizabeth Foreman" userId="f1de9455-0dd8-4ccb-8146-24b523bbea8e" providerId="ADAL" clId="{B7176BAC-4425-43FE-A1F1-CE2E157E8532}" dt="2024-09-05T19:45:24.792" v="15" actId="2696"/>
        <pc:sldMkLst>
          <pc:docMk/>
          <pc:sldMk cId="0" sldId="268"/>
        </pc:sldMkLst>
      </pc:sldChg>
      <pc:sldMasterChg chg="delSldLayout">
        <pc:chgData name="Elizabeth Foreman" userId="f1de9455-0dd8-4ccb-8146-24b523bbea8e" providerId="ADAL" clId="{B7176BAC-4425-43FE-A1F1-CE2E157E8532}" dt="2024-09-05T19:45:24.792" v="15" actId="2696"/>
        <pc:sldMasterMkLst>
          <pc:docMk/>
          <pc:sldMasterMk cId="3131225715" sldId="2147483648"/>
        </pc:sldMasterMkLst>
        <pc:sldLayoutChg chg="del">
          <pc:chgData name="Elizabeth Foreman" userId="f1de9455-0dd8-4ccb-8146-24b523bbea8e" providerId="ADAL" clId="{B7176BAC-4425-43FE-A1F1-CE2E157E8532}" dt="2024-09-05T19:45:24.792" v="15" actId="2696"/>
          <pc:sldLayoutMkLst>
            <pc:docMk/>
            <pc:sldMasterMk cId="3131225715" sldId="2147483648"/>
            <pc:sldLayoutMk cId="3325330278" sldId="214748370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76424" tIns="38212" rIns="76424" bIns="38212" rtlCol="0"/>
          <a:lstStyle>
            <a:lvl1pPr algn="l">
              <a:defRPr sz="1000"/>
            </a:lvl1pPr>
          </a:lstStyle>
          <a:p>
            <a:endParaRPr lang="en-US" dirty="0"/>
          </a:p>
        </p:txBody>
      </p:sp>
      <p:sp>
        <p:nvSpPr>
          <p:cNvPr id="3" name="Date Placeholder 2"/>
          <p:cNvSpPr>
            <a:spLocks noGrp="1"/>
          </p:cNvSpPr>
          <p:nvPr>
            <p:ph type="dt" sz="quarter" idx="1"/>
          </p:nvPr>
        </p:nvSpPr>
        <p:spPr>
          <a:xfrm>
            <a:off x="3884616" y="0"/>
            <a:ext cx="2971800" cy="464820"/>
          </a:xfrm>
          <a:prstGeom prst="rect">
            <a:avLst/>
          </a:prstGeom>
        </p:spPr>
        <p:txBody>
          <a:bodyPr vert="horz" lIns="76424" tIns="38212" rIns="76424" bIns="38212" rtlCol="0"/>
          <a:lstStyle>
            <a:lvl1pPr algn="r">
              <a:defRPr sz="1000"/>
            </a:lvl1pPr>
          </a:lstStyle>
          <a:p>
            <a:fld id="{FBB249C8-B0EF-47DB-AF4B-2187310F4737}" type="datetimeFigureOut">
              <a:rPr lang="en-US" smtClean="0"/>
              <a:t>9/5/2024</a:t>
            </a:fld>
            <a:endParaRPr lang="en-US" dirty="0"/>
          </a:p>
        </p:txBody>
      </p:sp>
      <p:sp>
        <p:nvSpPr>
          <p:cNvPr id="4" name="Footer Placeholder 3"/>
          <p:cNvSpPr>
            <a:spLocks noGrp="1"/>
          </p:cNvSpPr>
          <p:nvPr>
            <p:ph type="ftr" sz="quarter" idx="2"/>
          </p:nvPr>
        </p:nvSpPr>
        <p:spPr>
          <a:xfrm>
            <a:off x="1" y="8829966"/>
            <a:ext cx="2971800" cy="464820"/>
          </a:xfrm>
          <a:prstGeom prst="rect">
            <a:avLst/>
          </a:prstGeom>
        </p:spPr>
        <p:txBody>
          <a:bodyPr vert="horz" lIns="76424" tIns="38212" rIns="76424" bIns="38212" rtlCol="0" anchor="b"/>
          <a:lstStyle>
            <a:lvl1pPr algn="l">
              <a:defRPr sz="1000"/>
            </a:lvl1pPr>
          </a:lstStyle>
          <a:p>
            <a:endParaRPr lang="en-US" dirty="0"/>
          </a:p>
        </p:txBody>
      </p:sp>
      <p:sp>
        <p:nvSpPr>
          <p:cNvPr id="5" name="Slide Number Placeholder 4"/>
          <p:cNvSpPr>
            <a:spLocks noGrp="1"/>
          </p:cNvSpPr>
          <p:nvPr>
            <p:ph type="sldNum" sz="quarter" idx="3"/>
          </p:nvPr>
        </p:nvSpPr>
        <p:spPr>
          <a:xfrm>
            <a:off x="3884616" y="8829966"/>
            <a:ext cx="2971800" cy="464820"/>
          </a:xfrm>
          <a:prstGeom prst="rect">
            <a:avLst/>
          </a:prstGeom>
        </p:spPr>
        <p:txBody>
          <a:bodyPr vert="horz" lIns="76424" tIns="38212" rIns="76424" bIns="38212" rtlCol="0" anchor="b"/>
          <a:lstStyle>
            <a:lvl1pPr algn="r">
              <a:defRPr sz="1000"/>
            </a:lvl1pPr>
          </a:lstStyle>
          <a:p>
            <a:fld id="{F8324DA2-F3E4-47AD-96C6-85138BA5B723}" type="slidenum">
              <a:rPr lang="en-US" smtClean="0"/>
              <a:t>‹#›</a:t>
            </a:fld>
            <a:endParaRPr lang="en-US" dirty="0"/>
          </a:p>
        </p:txBody>
      </p:sp>
    </p:spTree>
    <p:extLst>
      <p:ext uri="{BB962C8B-B14F-4D97-AF65-F5344CB8AC3E}">
        <p14:creationId xmlns:p14="http://schemas.microsoft.com/office/powerpoint/2010/main" val="375187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76424" tIns="38212" rIns="76424" bIns="38212" rtlCol="0"/>
          <a:lstStyle>
            <a:lvl1pPr algn="l">
              <a:defRPr sz="1000"/>
            </a:lvl1pPr>
          </a:lstStyle>
          <a:p>
            <a:endParaRPr lang="en-US" dirty="0"/>
          </a:p>
        </p:txBody>
      </p:sp>
      <p:sp>
        <p:nvSpPr>
          <p:cNvPr id="3" name="Date Placeholder 2"/>
          <p:cNvSpPr>
            <a:spLocks noGrp="1"/>
          </p:cNvSpPr>
          <p:nvPr>
            <p:ph type="dt" idx="1"/>
          </p:nvPr>
        </p:nvSpPr>
        <p:spPr>
          <a:xfrm>
            <a:off x="3884616" y="0"/>
            <a:ext cx="2971800" cy="464820"/>
          </a:xfrm>
          <a:prstGeom prst="rect">
            <a:avLst/>
          </a:prstGeom>
        </p:spPr>
        <p:txBody>
          <a:bodyPr vert="horz" lIns="76424" tIns="38212" rIns="76424" bIns="38212" rtlCol="0"/>
          <a:lstStyle>
            <a:lvl1pPr algn="r">
              <a:defRPr sz="1000"/>
            </a:lvl1pPr>
          </a:lstStyle>
          <a:p>
            <a:fld id="{3F3139A5-74F9-4E72-A327-A6DEF446D44B}" type="datetimeFigureOut">
              <a:rPr lang="en-US" smtClean="0"/>
              <a:t>9/5/2024</a:t>
            </a:fld>
            <a:endParaRPr lang="en-US" dirty="0"/>
          </a:p>
        </p:txBody>
      </p:sp>
      <p:sp>
        <p:nvSpPr>
          <p:cNvPr id="4" name="Slide Image Placeholder 3"/>
          <p:cNvSpPr>
            <a:spLocks noGrp="1" noRot="1" noChangeAspect="1"/>
          </p:cNvSpPr>
          <p:nvPr>
            <p:ph type="sldImg" idx="2"/>
          </p:nvPr>
        </p:nvSpPr>
        <p:spPr>
          <a:xfrm>
            <a:off x="333375" y="698500"/>
            <a:ext cx="6191250" cy="3482975"/>
          </a:xfrm>
          <a:prstGeom prst="rect">
            <a:avLst/>
          </a:prstGeom>
          <a:noFill/>
          <a:ln w="12700">
            <a:solidFill>
              <a:prstClr val="black"/>
            </a:solidFill>
          </a:ln>
        </p:spPr>
        <p:txBody>
          <a:bodyPr vert="horz" lIns="76424" tIns="38212" rIns="76424" bIns="3821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76424" tIns="38212" rIns="76424" bIns="382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6"/>
            <a:ext cx="2971800" cy="464820"/>
          </a:xfrm>
          <a:prstGeom prst="rect">
            <a:avLst/>
          </a:prstGeom>
        </p:spPr>
        <p:txBody>
          <a:bodyPr vert="horz" lIns="76424" tIns="38212" rIns="76424" bIns="38212" rtlCol="0" anchor="b"/>
          <a:lstStyle>
            <a:lvl1pPr algn="l">
              <a:defRPr sz="1000"/>
            </a:lvl1pPr>
          </a:lstStyle>
          <a:p>
            <a:endParaRPr lang="en-US" dirty="0"/>
          </a:p>
        </p:txBody>
      </p:sp>
      <p:sp>
        <p:nvSpPr>
          <p:cNvPr id="7" name="Slide Number Placeholder 6"/>
          <p:cNvSpPr>
            <a:spLocks noGrp="1"/>
          </p:cNvSpPr>
          <p:nvPr>
            <p:ph type="sldNum" sz="quarter" idx="5"/>
          </p:nvPr>
        </p:nvSpPr>
        <p:spPr>
          <a:xfrm>
            <a:off x="3884616" y="8829966"/>
            <a:ext cx="2971800" cy="464820"/>
          </a:xfrm>
          <a:prstGeom prst="rect">
            <a:avLst/>
          </a:prstGeom>
        </p:spPr>
        <p:txBody>
          <a:bodyPr vert="horz" lIns="76424" tIns="38212" rIns="76424" bIns="38212" rtlCol="0" anchor="b"/>
          <a:lstStyle>
            <a:lvl1pPr algn="r">
              <a:defRPr sz="1000"/>
            </a:lvl1pPr>
          </a:lstStyle>
          <a:p>
            <a:fld id="{5D1916B9-ACCA-4143-883C-1952F0983819}" type="slidenum">
              <a:rPr lang="en-US" smtClean="0"/>
              <a:t>‹#›</a:t>
            </a:fld>
            <a:endParaRPr lang="en-US" dirty="0"/>
          </a:p>
        </p:txBody>
      </p:sp>
    </p:spTree>
    <p:extLst>
      <p:ext uri="{BB962C8B-B14F-4D97-AF65-F5344CB8AC3E}">
        <p14:creationId xmlns:p14="http://schemas.microsoft.com/office/powerpoint/2010/main" val="2167350969"/>
      </p:ext>
    </p:extLst>
  </p:cSld>
  <p:clrMap bg1="lt1" tx1="dk1" bg2="lt2" tx2="dk2" accent1="accent1" accent2="accent2" accent3="accent3" accent4="accent4" accent5="accent5" accent6="accent6" hlink="hlink" folHlink="folHlink"/>
  <p:notesStyle>
    <a:lvl1pPr marL="0"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1pPr>
    <a:lvl2pPr marL="408141"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2pPr>
    <a:lvl3pPr marL="816282"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3pPr>
    <a:lvl4pPr marL="1224423"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4pPr>
    <a:lvl5pPr marL="1632564"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5pPr>
    <a:lvl6pPr marL="2040705" algn="l" defTabSz="816282" rtl="0" eaLnBrk="1" latinLnBrk="0" hangingPunct="1">
      <a:defRPr sz="1000" kern="1200">
        <a:solidFill>
          <a:schemeClr val="tx1"/>
        </a:solidFill>
        <a:latin typeface="+mn-lt"/>
        <a:ea typeface="+mn-ea"/>
        <a:cs typeface="+mn-cs"/>
      </a:defRPr>
    </a:lvl6pPr>
    <a:lvl7pPr marL="2448846" algn="l" defTabSz="816282" rtl="0" eaLnBrk="1" latinLnBrk="0" hangingPunct="1">
      <a:defRPr sz="1000" kern="1200">
        <a:solidFill>
          <a:schemeClr val="tx1"/>
        </a:solidFill>
        <a:latin typeface="+mn-lt"/>
        <a:ea typeface="+mn-ea"/>
        <a:cs typeface="+mn-cs"/>
      </a:defRPr>
    </a:lvl7pPr>
    <a:lvl8pPr marL="2856988" algn="l" defTabSz="816282" rtl="0" eaLnBrk="1" latinLnBrk="0" hangingPunct="1">
      <a:defRPr sz="1000" kern="1200">
        <a:solidFill>
          <a:schemeClr val="tx1"/>
        </a:solidFill>
        <a:latin typeface="+mn-lt"/>
        <a:ea typeface="+mn-ea"/>
        <a:cs typeface="+mn-cs"/>
      </a:defRPr>
    </a:lvl8pPr>
    <a:lvl9pPr marL="3265129" algn="l" defTabSz="81628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7E63731D-3057-5A41-9750-30C0055CD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5227"/>
            <a:ext cx="9144000" cy="2751710"/>
          </a:xfrm>
          <a:prstGeom prst="rect">
            <a:avLst/>
          </a:prstGeom>
        </p:spPr>
      </p:pic>
      <p:pic>
        <p:nvPicPr>
          <p:cNvPr id="3" name="Picture 2">
            <a:extLst>
              <a:ext uri="{FF2B5EF4-FFF2-40B4-BE49-F238E27FC236}">
                <a16:creationId xmlns:a16="http://schemas.microsoft.com/office/drawing/2014/main" id="{C5544CB1-706E-C849-A1CD-E530D883A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527" y="2094302"/>
            <a:ext cx="2732946" cy="210227"/>
          </a:xfrm>
          <a:prstGeom prst="rect">
            <a:avLst/>
          </a:prstGeom>
        </p:spPr>
      </p:pic>
    </p:spTree>
    <p:extLst>
      <p:ext uri="{BB962C8B-B14F-4D97-AF65-F5344CB8AC3E}">
        <p14:creationId xmlns:p14="http://schemas.microsoft.com/office/powerpoint/2010/main" val="16207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914400" y="2224088"/>
            <a:ext cx="7315200" cy="695325"/>
          </a:xfrm>
          <a:prstGeom prst="rect">
            <a:avLst/>
          </a:prstGeom>
        </p:spPr>
        <p:txBody>
          <a:bodyPr anchor="ctr" anchorCtr="0">
            <a:noAutofit/>
          </a:bodyPr>
          <a:lstStyle>
            <a:lvl1pPr algn="ctr">
              <a:defRPr sz="2000" b="0" i="0" u="none" cap="none"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DIVIDER TITLE</a:t>
            </a:r>
          </a:p>
        </p:txBody>
      </p:sp>
    </p:spTree>
    <p:extLst>
      <p:ext uri="{BB962C8B-B14F-4D97-AF65-F5344CB8AC3E}">
        <p14:creationId xmlns:p14="http://schemas.microsoft.com/office/powerpoint/2010/main" val="3533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3" name="Text Placeholder 2"/>
          <p:cNvSpPr>
            <a:spLocks noGrp="1"/>
          </p:cNvSpPr>
          <p:nvPr>
            <p:ph type="body" sz="quarter" idx="13"/>
          </p:nvPr>
        </p:nvSpPr>
        <p:spPr>
          <a:xfrm>
            <a:off x="489173" y="772750"/>
            <a:ext cx="8493840" cy="3786366"/>
          </a:xfrm>
          <a:prstGeom prst="rect">
            <a:avLst/>
          </a:prstGeom>
        </p:spPr>
        <p:txBody>
          <a:bodyPr/>
          <a:lstStyle>
            <a:lvl1pPr marL="228600" indent="-237744">
              <a:buSzPct val="100000"/>
              <a:buFont typeface="Wingdings" panose="05000000000000000000" pitchFamily="2" charset="2"/>
              <a:buChar char="§"/>
              <a:defRPr sz="1400">
                <a:latin typeface="Verdana" panose="020B0604030504040204" pitchFamily="34" charset="0"/>
                <a:ea typeface="Verdana" panose="020B0604030504040204" pitchFamily="34" charset="0"/>
              </a:defRPr>
            </a:lvl1pPr>
            <a:lvl2pPr marL="457200" indent="-228600">
              <a:buSzPct val="60000"/>
              <a:buFont typeface="Courier New" panose="02070309020205020404" pitchFamily="49" charset="0"/>
              <a:buChar char="o"/>
              <a:defRPr sz="1400">
                <a:latin typeface="Verdana" panose="020B0604030504040204" pitchFamily="34" charset="0"/>
                <a:ea typeface="Verdana" panose="020B0604030504040204" pitchFamily="34" charset="0"/>
              </a:defRPr>
            </a:lvl2pPr>
            <a:lvl3pPr marL="688975" indent="-231775">
              <a:buSzPct val="60000"/>
              <a:buFont typeface="Verdana" panose="020B0604030504040204" pitchFamily="34" charset="0"/>
              <a:buChar char="-"/>
              <a:defRPr sz="1400">
                <a:latin typeface="Verdana" panose="020B0604030504040204" pitchFamily="34" charset="0"/>
                <a:ea typeface="Verdana" panose="020B0604030504040204" pitchFamily="34" charset="0"/>
              </a:defRPr>
            </a:lvl3pPr>
            <a:lvl4pPr marL="914400" indent="-228600">
              <a:buSzPct val="60000"/>
              <a:buFont typeface="Wingdings" panose="05000000000000000000" pitchFamily="2" charset="2"/>
              <a:buChar char="§"/>
              <a:defRPr sz="1400">
                <a:latin typeface="Verdana" panose="020B0604030504040204" pitchFamily="34" charset="0"/>
                <a:ea typeface="Verdana" panose="020B0604030504040204" pitchFamily="34" charset="0"/>
              </a:defRPr>
            </a:lvl4pPr>
            <a:lvl5pPr marL="1143000" indent="-237744">
              <a:buClr>
                <a:srgbClr val="0A4976"/>
              </a:buClr>
              <a:buSzPct val="60000"/>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62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harts and Tab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02276" y="827538"/>
            <a:ext cx="4010363" cy="619125"/>
          </a:xfrm>
        </p:spPr>
        <p:txBody>
          <a:bodyPr anchor="t"/>
          <a:lstStyle>
            <a:lvl1pPr marL="0" indent="0">
              <a:buNone/>
              <a:defRPr sz="1400" b="0" baseline="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or subtitle goes here</a:t>
            </a:r>
          </a:p>
        </p:txBody>
      </p:sp>
      <p:sp>
        <p:nvSpPr>
          <p:cNvPr id="4" name="Content Placeholder 3"/>
          <p:cNvSpPr>
            <a:spLocks noGrp="1"/>
          </p:cNvSpPr>
          <p:nvPr>
            <p:ph sz="half" idx="2"/>
          </p:nvPr>
        </p:nvSpPr>
        <p:spPr>
          <a:xfrm>
            <a:off x="701050" y="1477699"/>
            <a:ext cx="3868737" cy="2921695"/>
          </a:xfrm>
        </p:spPr>
        <p:txBody>
          <a:bodyPr/>
          <a:lstStyle>
            <a:lvl1pPr marL="228600" indent="-237744">
              <a:buFont typeface="Wingdings" panose="05000000000000000000" pitchFamily="2" charset="2"/>
              <a:buChar char="§"/>
              <a:defRPr sz="1400">
                <a:latin typeface="+mn-lt"/>
                <a:ea typeface="Verdana" panose="020B0604030504040204" pitchFamily="34" charset="0"/>
              </a:defRPr>
            </a:lvl1pPr>
            <a:lvl2pPr marL="457200" indent="-228600">
              <a:buSzPct val="60000"/>
              <a:buFont typeface="Courier New" panose="02070309020205020404" pitchFamily="49" charset="0"/>
              <a:buChar char="o"/>
              <a:defRPr sz="1400">
                <a:latin typeface="+mn-lt"/>
              </a:defRPr>
            </a:lvl2pPr>
            <a:lvl3pPr marL="685800" indent="-237744">
              <a:buSzPct val="60000"/>
              <a:buFont typeface="Work Sans Regular Roman" panose="020B0604020202020204" charset="0"/>
              <a:buChar char="-"/>
              <a:defRPr sz="1400">
                <a:latin typeface="+mn-lt"/>
              </a:defRPr>
            </a:lvl3pPr>
            <a:lvl4pPr marL="914400" indent="-237744">
              <a:buSzPct val="60000"/>
              <a:defRPr sz="1400">
                <a:latin typeface="+mn-lt"/>
              </a:defRPr>
            </a:lvl4pPr>
            <a:lvl5pPr marL="1143000" indent="-237744">
              <a:buClr>
                <a:srgbClr val="0A4976"/>
              </a:buClr>
              <a:buSzPct val="60000"/>
              <a:buFont typeface="Courier New" panose="02070309020205020404" pitchFamily="49" charset="0"/>
              <a:buChar char="o"/>
              <a:defRPr sz="1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397597" y="827537"/>
            <a:ext cx="3887788" cy="619125"/>
          </a:xfrm>
        </p:spPr>
        <p:txBody>
          <a:bodyPr anchor="t"/>
          <a:lstStyle>
            <a:lvl1pPr marL="0" indent="0">
              <a:buNone/>
              <a:defRPr sz="1400" b="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or subtitle goes here</a:t>
            </a:r>
          </a:p>
        </p:txBody>
      </p:sp>
      <p:pic>
        <p:nvPicPr>
          <p:cNvPr id="13" name="Picture 12">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9"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sp>
        <p:nvSpPr>
          <p:cNvPr id="8" name="Content Placeholder 3"/>
          <p:cNvSpPr>
            <a:spLocks noGrp="1"/>
          </p:cNvSpPr>
          <p:nvPr>
            <p:ph sz="half" idx="10"/>
          </p:nvPr>
        </p:nvSpPr>
        <p:spPr>
          <a:xfrm>
            <a:off x="4569787" y="1519143"/>
            <a:ext cx="3868737" cy="2921695"/>
          </a:xfrm>
        </p:spPr>
        <p:txBody>
          <a:bodyPr/>
          <a:lstStyle>
            <a:lvl1pPr marL="228600" indent="-237744">
              <a:buFont typeface="Wingdings" panose="05000000000000000000" pitchFamily="2" charset="2"/>
              <a:buChar char="§"/>
              <a:defRPr sz="1400">
                <a:latin typeface="+mn-lt"/>
                <a:ea typeface="Verdana" panose="020B0604030504040204" pitchFamily="34" charset="0"/>
              </a:defRPr>
            </a:lvl1pPr>
            <a:lvl2pPr marL="457200" indent="-228600">
              <a:buSzPct val="60000"/>
              <a:buFont typeface="Courier New" panose="02070309020205020404" pitchFamily="49" charset="0"/>
              <a:buChar char="o"/>
              <a:defRPr sz="1400">
                <a:latin typeface="+mn-lt"/>
              </a:defRPr>
            </a:lvl2pPr>
            <a:lvl3pPr marL="685800" indent="-237744">
              <a:buSzPct val="60000"/>
              <a:buFont typeface="Work Sans Regular Roman" panose="020B0604020202020204" charset="0"/>
              <a:buChar char="-"/>
              <a:defRPr sz="1400">
                <a:latin typeface="+mn-lt"/>
              </a:defRPr>
            </a:lvl3pPr>
            <a:lvl4pPr marL="914400" indent="-237744">
              <a:buSzPct val="60000"/>
              <a:defRPr sz="1400">
                <a:latin typeface="+mn-lt"/>
              </a:defRPr>
            </a:lvl4pPr>
            <a:lvl5pPr marL="1143000" indent="-237744">
              <a:buSzPct val="60000"/>
              <a:buFont typeface="Courier New" panose="02070309020205020404" pitchFamily="49" charset="0"/>
              <a:buChar char="o"/>
              <a:defRPr sz="1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067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hasCustomPrompt="1"/>
          </p:nvPr>
        </p:nvSpPr>
        <p:spPr>
          <a:xfrm>
            <a:off x="478952" y="784247"/>
            <a:ext cx="8221069" cy="3704994"/>
          </a:xfrm>
          <a:prstGeom prst="rect">
            <a:avLst/>
          </a:prstGeom>
        </p:spPr>
        <p:txBody>
          <a:bodyPr/>
          <a:lstStyle>
            <a:lvl1pPr marL="0" indent="0">
              <a:lnSpc>
                <a:spcPct val="150000"/>
              </a:lnSpc>
              <a:spcAft>
                <a:spcPts val="0"/>
              </a:spcAft>
              <a:buFont typeface="Arial" panose="020B0604020202020204" pitchFamily="34" charset="0"/>
              <a:buNone/>
              <a:defRPr sz="1400" b="0" i="0">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 </a:t>
            </a:r>
            <a:r>
              <a:rPr lang="en-US" dirty="0" err="1"/>
              <a:t>sodales</a:t>
            </a:r>
            <a:r>
              <a:rPr lang="en-US" dirty="0"/>
              <a:t> </a:t>
            </a:r>
            <a:r>
              <a:rPr lang="en-US" dirty="0" err="1"/>
              <a:t>augue</a:t>
            </a:r>
            <a:r>
              <a:rPr lang="en-US" dirty="0"/>
              <a:t>. </a:t>
            </a:r>
            <a:r>
              <a:rPr lang="en-US" dirty="0" err="1"/>
              <a:t>Suspendisse</a:t>
            </a:r>
            <a:r>
              <a:rPr lang="en-US" dirty="0"/>
              <a:t> gravida ac </a:t>
            </a:r>
            <a:r>
              <a:rPr lang="en-US" dirty="0" err="1"/>
              <a:t>leo</a:t>
            </a:r>
            <a:r>
              <a:rPr lang="en-US" dirty="0"/>
              <a:t> </a:t>
            </a:r>
            <a:r>
              <a:rPr lang="en-US" dirty="0" err="1"/>
              <a:t>eu</a:t>
            </a:r>
            <a:r>
              <a:rPr lang="en-US" dirty="0"/>
              <a:t> </a:t>
            </a:r>
            <a:r>
              <a:rPr lang="en-US" dirty="0" err="1"/>
              <a:t>ullamcorper</a:t>
            </a:r>
            <a:r>
              <a:rPr lang="en-US" dirty="0"/>
              <a:t>. Proin </a:t>
            </a:r>
            <a:r>
              <a:rPr lang="en-US" dirty="0" err="1"/>
              <a:t>sagittis</a:t>
            </a:r>
            <a:r>
              <a:rPr lang="en-US" dirty="0"/>
              <a:t> </a:t>
            </a:r>
            <a:r>
              <a:rPr lang="en-US" dirty="0" err="1"/>
              <a:t>massa</a:t>
            </a:r>
            <a:r>
              <a:rPr lang="en-US" dirty="0"/>
              <a:t> sed </a:t>
            </a:r>
            <a:r>
              <a:rPr lang="en-US" dirty="0" err="1"/>
              <a:t>felis</a:t>
            </a:r>
            <a:r>
              <a:rPr lang="en-US" dirty="0"/>
              <a:t> </a:t>
            </a:r>
            <a:r>
              <a:rPr lang="en-US" dirty="0" err="1"/>
              <a:t>bibendum</a:t>
            </a:r>
            <a:r>
              <a:rPr lang="en-US" dirty="0"/>
              <a:t>, </a:t>
            </a:r>
            <a:r>
              <a:rPr lang="en-US" dirty="0" err="1"/>
              <a:t>dapibus</a:t>
            </a:r>
            <a:r>
              <a:rPr lang="en-US" dirty="0"/>
              <a:t> maximus mi </a:t>
            </a:r>
            <a:r>
              <a:rPr lang="en-US" dirty="0" err="1"/>
              <a:t>sodales</a:t>
            </a:r>
            <a:r>
              <a:rPr lang="en-US" dirty="0"/>
              <a:t>.</a:t>
            </a:r>
          </a:p>
          <a:p>
            <a:pPr lvl="0"/>
            <a:endParaRPr lang="en-US" dirty="0"/>
          </a:p>
          <a:p>
            <a:pPr lvl="0"/>
            <a:r>
              <a:rPr lang="en-US" dirty="0"/>
              <a:t>Nam non maximus eros. In </a:t>
            </a:r>
            <a:r>
              <a:rPr lang="en-US" dirty="0" err="1"/>
              <a:t>faucibus</a:t>
            </a:r>
            <a:r>
              <a:rPr lang="en-US" dirty="0"/>
              <a:t> </a:t>
            </a:r>
            <a:r>
              <a:rPr lang="en-US" dirty="0" err="1"/>
              <a:t>purus</a:t>
            </a:r>
            <a:r>
              <a:rPr lang="en-US" dirty="0"/>
              <a:t> </a:t>
            </a:r>
            <a:r>
              <a:rPr lang="en-US" dirty="0" err="1"/>
              <a:t>eu</a:t>
            </a:r>
            <a:r>
              <a:rPr lang="en-US" dirty="0"/>
              <a:t> mi </a:t>
            </a:r>
            <a:r>
              <a:rPr lang="en-US" dirty="0" err="1"/>
              <a:t>rhoncus</a:t>
            </a:r>
            <a:r>
              <a:rPr lang="en-US" dirty="0"/>
              <a:t> </a:t>
            </a:r>
            <a:r>
              <a:rPr lang="en-US" dirty="0" err="1"/>
              <a:t>aliquet</a:t>
            </a:r>
            <a:r>
              <a:rPr lang="en-US" dirty="0"/>
              <a:t>. Ut </a:t>
            </a:r>
            <a:r>
              <a:rPr lang="en-US" dirty="0" err="1"/>
              <a:t>risus</a:t>
            </a:r>
            <a:r>
              <a:rPr lang="en-US" dirty="0"/>
              <a:t> </a:t>
            </a:r>
            <a:r>
              <a:rPr lang="en-US" dirty="0" err="1"/>
              <a:t>enim</a:t>
            </a:r>
            <a:r>
              <a:rPr lang="en-US" dirty="0"/>
              <a:t>, </a:t>
            </a:r>
            <a:r>
              <a:rPr lang="en-US" dirty="0" err="1"/>
              <a:t>ultricies</a:t>
            </a:r>
            <a:r>
              <a:rPr lang="en-US" dirty="0"/>
              <a:t> </a:t>
            </a:r>
            <a:r>
              <a:rPr lang="en-US" dirty="0" err="1"/>
              <a:t>ut</a:t>
            </a:r>
            <a:r>
              <a:rPr lang="en-US" dirty="0"/>
              <a:t> </a:t>
            </a:r>
            <a:r>
              <a:rPr lang="en-US" dirty="0" err="1"/>
              <a:t>interdum</a:t>
            </a:r>
            <a:r>
              <a:rPr lang="en-US" dirty="0"/>
              <a:t> </a:t>
            </a:r>
            <a:r>
              <a:rPr lang="en-US" dirty="0" err="1"/>
              <a:t>eget</a:t>
            </a:r>
            <a:r>
              <a:rPr lang="en-US" dirty="0"/>
              <a:t>, </a:t>
            </a:r>
            <a:r>
              <a:rPr lang="en-US" dirty="0" err="1"/>
              <a:t>ultrices</a:t>
            </a:r>
            <a:r>
              <a:rPr lang="en-US" dirty="0"/>
              <a:t> </a:t>
            </a:r>
            <a:r>
              <a:rPr lang="en-US" dirty="0" err="1"/>
              <a:t>quis</a:t>
            </a:r>
            <a:r>
              <a:rPr lang="en-US" dirty="0"/>
              <a:t>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consequat</a:t>
            </a:r>
            <a:r>
              <a:rPr lang="en-US" dirty="0"/>
              <a:t> magna dui, </a:t>
            </a:r>
            <a:r>
              <a:rPr lang="en-US" dirty="0" err="1"/>
              <a:t>laoreet</a:t>
            </a:r>
            <a:r>
              <a:rPr lang="en-US" dirty="0"/>
              <a:t> </a:t>
            </a:r>
            <a:r>
              <a:rPr lang="en-US" dirty="0" err="1"/>
              <a:t>bibendum</a:t>
            </a:r>
            <a:r>
              <a:rPr lang="en-US" dirty="0"/>
              <a:t> </a:t>
            </a:r>
            <a:r>
              <a:rPr lang="en-US" dirty="0" err="1"/>
              <a:t>augue</a:t>
            </a:r>
            <a:r>
              <a:rPr lang="en-US" dirty="0"/>
              <a:t> tempus </a:t>
            </a:r>
            <a:r>
              <a:rPr lang="en-US" dirty="0" err="1"/>
              <a:t>eget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r>
              <a:rPr lang="en-US" dirty="0" err="1"/>
              <a:t>Pellentesque</a:t>
            </a:r>
            <a:r>
              <a:rPr lang="en-US" dirty="0"/>
              <a:t> </a:t>
            </a:r>
            <a:r>
              <a:rPr lang="en-US" dirty="0" err="1"/>
              <a:t>mattis</a:t>
            </a:r>
            <a:r>
              <a:rPr lang="en-US" dirty="0"/>
              <a:t> </a:t>
            </a:r>
            <a:r>
              <a:rPr lang="en-US" dirty="0" err="1"/>
              <a:t>efficitur</a:t>
            </a:r>
            <a:r>
              <a:rPr lang="en-US" dirty="0"/>
              <a:t> </a:t>
            </a:r>
            <a:r>
              <a:rPr lang="en-US" dirty="0" err="1"/>
              <a:t>tortor</a:t>
            </a:r>
            <a:r>
              <a:rPr lang="en-US" dirty="0"/>
              <a:t> sit </a:t>
            </a:r>
            <a:r>
              <a:rPr lang="en-US" dirty="0" err="1"/>
              <a:t>amet</a:t>
            </a:r>
            <a:r>
              <a:rPr lang="en-US" dirty="0"/>
              <a:t> </a:t>
            </a:r>
            <a:r>
              <a:rPr lang="en-US" dirty="0" err="1"/>
              <a:t>rutrum</a:t>
            </a:r>
            <a:r>
              <a:rPr lang="en-US" dirty="0"/>
              <a:t>.</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5"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spTree>
    <p:extLst>
      <p:ext uri="{BB962C8B-B14F-4D97-AF65-F5344CB8AC3E}">
        <p14:creationId xmlns:p14="http://schemas.microsoft.com/office/powerpoint/2010/main" val="233397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hasCustomPrompt="1"/>
          </p:nvPr>
        </p:nvSpPr>
        <p:spPr>
          <a:xfrm>
            <a:off x="482600" y="782544"/>
            <a:ext cx="8235951" cy="3708400"/>
          </a:xfrm>
          <a:prstGeom prst="rect">
            <a:avLst/>
          </a:prstGeom>
        </p:spPr>
        <p:txBody>
          <a:bodyPr numCol="2" spcCol="457200"/>
          <a:lstStyle>
            <a:lvl1pPr marL="0" indent="0">
              <a:lnSpc>
                <a:spcPct val="150000"/>
              </a:lnSpc>
              <a:buFont typeface="Arial" panose="020B0604020202020204" pitchFamily="34" charset="0"/>
              <a:buNone/>
              <a:defRPr sz="1400" b="0" i="0">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 </a:t>
            </a:r>
            <a:r>
              <a:rPr lang="en-US" dirty="0" err="1"/>
              <a:t>sodales</a:t>
            </a:r>
            <a:r>
              <a:rPr lang="en-US" dirty="0"/>
              <a:t> </a:t>
            </a:r>
            <a:r>
              <a:rPr lang="en-US" dirty="0" err="1"/>
              <a:t>augue</a:t>
            </a:r>
            <a:r>
              <a:rPr lang="en-US" dirty="0"/>
              <a:t>. </a:t>
            </a:r>
            <a:r>
              <a:rPr lang="en-US" dirty="0" err="1"/>
              <a:t>Suspendisse</a:t>
            </a:r>
            <a:r>
              <a:rPr lang="en-US" dirty="0"/>
              <a:t> gravida ac </a:t>
            </a:r>
            <a:r>
              <a:rPr lang="en-US" dirty="0" err="1"/>
              <a:t>leo</a:t>
            </a:r>
            <a:r>
              <a:rPr lang="en-US" dirty="0"/>
              <a:t> </a:t>
            </a:r>
            <a:r>
              <a:rPr lang="en-US" dirty="0" err="1"/>
              <a:t>eu</a:t>
            </a:r>
            <a:r>
              <a:rPr lang="en-US" dirty="0"/>
              <a:t> </a:t>
            </a:r>
            <a:r>
              <a:rPr lang="en-US" dirty="0" err="1"/>
              <a:t>ullamcorper</a:t>
            </a:r>
            <a:r>
              <a:rPr lang="en-US" dirty="0"/>
              <a:t>. Proin </a:t>
            </a:r>
            <a:r>
              <a:rPr lang="en-US" dirty="0" err="1"/>
              <a:t>sagittis</a:t>
            </a:r>
            <a:r>
              <a:rPr lang="en-US" dirty="0"/>
              <a:t> </a:t>
            </a:r>
            <a:r>
              <a:rPr lang="en-US" dirty="0" err="1"/>
              <a:t>massa</a:t>
            </a:r>
            <a:r>
              <a:rPr lang="en-US" dirty="0"/>
              <a:t> sed </a:t>
            </a:r>
            <a:r>
              <a:rPr lang="en-US" dirty="0" err="1"/>
              <a:t>felis</a:t>
            </a:r>
            <a:r>
              <a:rPr lang="en-US" dirty="0"/>
              <a:t> </a:t>
            </a:r>
            <a:r>
              <a:rPr lang="en-US" dirty="0" err="1"/>
              <a:t>bibendum</a:t>
            </a:r>
            <a:r>
              <a:rPr lang="en-US" dirty="0"/>
              <a:t>, </a:t>
            </a:r>
            <a:r>
              <a:rPr lang="en-US" dirty="0" err="1"/>
              <a:t>dapibus</a:t>
            </a:r>
            <a:r>
              <a:rPr lang="en-US" dirty="0"/>
              <a:t> maximus mi </a:t>
            </a:r>
            <a:r>
              <a:rPr lang="en-US" dirty="0" err="1"/>
              <a:t>sodales</a:t>
            </a:r>
            <a:r>
              <a:rPr lang="en-US" dirty="0"/>
              <a:t>. </a:t>
            </a:r>
          </a:p>
          <a:p>
            <a:pPr lvl="0"/>
            <a:r>
              <a:rPr lang="en-US" dirty="0"/>
              <a:t>Nam non maximus eros. In </a:t>
            </a:r>
            <a:r>
              <a:rPr lang="en-US" dirty="0" err="1"/>
              <a:t>faucibus</a:t>
            </a:r>
            <a:r>
              <a:rPr lang="en-US" dirty="0"/>
              <a:t> </a:t>
            </a:r>
            <a:r>
              <a:rPr lang="en-US" dirty="0" err="1"/>
              <a:t>purus</a:t>
            </a:r>
            <a:r>
              <a:rPr lang="en-US" dirty="0"/>
              <a:t> </a:t>
            </a:r>
            <a:r>
              <a:rPr lang="en-US" dirty="0" err="1"/>
              <a:t>eu</a:t>
            </a:r>
            <a:r>
              <a:rPr lang="en-US" dirty="0"/>
              <a:t> mi </a:t>
            </a:r>
            <a:r>
              <a:rPr lang="en-US" dirty="0" err="1"/>
              <a:t>rhoncus</a:t>
            </a:r>
            <a:r>
              <a:rPr lang="en-US" dirty="0"/>
              <a:t> </a:t>
            </a:r>
            <a:r>
              <a:rPr lang="en-US" dirty="0" err="1"/>
              <a:t>aliquet</a:t>
            </a:r>
            <a:r>
              <a:rPr lang="en-US" dirty="0"/>
              <a:t>. Ut </a:t>
            </a:r>
            <a:r>
              <a:rPr lang="en-US" dirty="0" err="1"/>
              <a:t>risus</a:t>
            </a:r>
            <a:r>
              <a:rPr lang="en-US" dirty="0"/>
              <a:t> </a:t>
            </a:r>
            <a:r>
              <a:rPr lang="en-US" dirty="0" err="1"/>
              <a:t>enim</a:t>
            </a:r>
            <a:r>
              <a:rPr lang="en-US" dirty="0"/>
              <a:t>, </a:t>
            </a:r>
            <a:r>
              <a:rPr lang="en-US" dirty="0" err="1"/>
              <a:t>ultricies</a:t>
            </a:r>
            <a:r>
              <a:rPr lang="en-US" dirty="0"/>
              <a:t> </a:t>
            </a:r>
            <a:r>
              <a:rPr lang="en-US" dirty="0" err="1"/>
              <a:t>ut</a:t>
            </a:r>
            <a:r>
              <a:rPr lang="en-US" dirty="0"/>
              <a:t> </a:t>
            </a:r>
            <a:r>
              <a:rPr lang="en-US" dirty="0" err="1"/>
              <a:t>interdum</a:t>
            </a:r>
            <a:r>
              <a:rPr lang="en-US" dirty="0"/>
              <a:t> </a:t>
            </a:r>
            <a:r>
              <a:rPr lang="en-US" dirty="0" err="1"/>
              <a:t>eget</a:t>
            </a:r>
            <a:r>
              <a:rPr lang="en-US" dirty="0"/>
              <a:t>, </a:t>
            </a:r>
            <a:r>
              <a:rPr lang="en-US" dirty="0" err="1"/>
              <a:t>ultrices</a:t>
            </a:r>
            <a:r>
              <a:rPr lang="en-US" dirty="0"/>
              <a:t> </a:t>
            </a:r>
            <a:r>
              <a:rPr lang="en-US" dirty="0" err="1"/>
              <a:t>quis</a:t>
            </a:r>
            <a:r>
              <a:rPr lang="en-US" dirty="0"/>
              <a:t>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consequat</a:t>
            </a:r>
            <a:r>
              <a:rPr lang="en-US" dirty="0"/>
              <a:t> magna dui, </a:t>
            </a:r>
            <a:r>
              <a:rPr lang="en-US" dirty="0" err="1"/>
              <a:t>laoreet</a:t>
            </a:r>
            <a:r>
              <a:rPr lang="en-US" dirty="0"/>
              <a:t> </a:t>
            </a:r>
            <a:r>
              <a:rPr lang="en-US" dirty="0" err="1"/>
              <a:t>bibendum</a:t>
            </a:r>
            <a:r>
              <a:rPr lang="en-US" dirty="0"/>
              <a:t> </a:t>
            </a:r>
            <a:r>
              <a:rPr lang="en-US" dirty="0" err="1"/>
              <a:t>augue</a:t>
            </a:r>
            <a:r>
              <a:rPr lang="en-US" dirty="0"/>
              <a:t> tempus </a:t>
            </a:r>
            <a:r>
              <a:rPr lang="en-US" dirty="0" err="1"/>
              <a:t>eget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r>
              <a:rPr lang="en-US" dirty="0" err="1"/>
              <a:t>Pellentesque</a:t>
            </a:r>
            <a:r>
              <a:rPr lang="en-US" dirty="0"/>
              <a:t> </a:t>
            </a:r>
            <a:r>
              <a:rPr lang="en-US" dirty="0" err="1"/>
              <a:t>mattis</a:t>
            </a:r>
            <a:r>
              <a:rPr lang="en-US" dirty="0"/>
              <a:t> </a:t>
            </a:r>
            <a:r>
              <a:rPr lang="en-US" dirty="0" err="1"/>
              <a:t>efficitur</a:t>
            </a:r>
            <a:r>
              <a:rPr lang="en-US" dirty="0"/>
              <a:t> </a:t>
            </a:r>
            <a:r>
              <a:rPr lang="en-US" dirty="0" err="1"/>
              <a:t>tortor</a:t>
            </a:r>
            <a:r>
              <a:rPr lang="en-US" dirty="0"/>
              <a:t> sit </a:t>
            </a:r>
            <a:r>
              <a:rPr lang="en-US" dirty="0" err="1"/>
              <a:t>amet</a:t>
            </a:r>
            <a:r>
              <a:rPr lang="en-US" dirty="0"/>
              <a:t> </a:t>
            </a:r>
            <a:r>
              <a:rPr lang="en-US" dirty="0" err="1"/>
              <a:t>rutrum</a:t>
            </a:r>
            <a:r>
              <a:rPr lang="en-US" dirty="0"/>
              <a:t>.</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7"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spTree>
    <p:extLst>
      <p:ext uri="{BB962C8B-B14F-4D97-AF65-F5344CB8AC3E}">
        <p14:creationId xmlns:p14="http://schemas.microsoft.com/office/powerpoint/2010/main" val="118976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1950" y="777780"/>
            <a:ext cx="3636659" cy="3632201"/>
          </a:xfrm>
          <a:prstGeom prst="rect">
            <a:avLst/>
          </a:prstGeom>
        </p:spPr>
        <p:txBody>
          <a:bodyPr/>
          <a:lstStyle>
            <a:lvl1pPr marL="0" indent="0" algn="l">
              <a:lnSpc>
                <a:spcPct val="150000"/>
              </a:lnSpc>
              <a:buFont typeface="Wingdings" panose="05000000000000000000" pitchFamily="2" charset="2"/>
              <a:buNone/>
              <a:defRPr sz="1400">
                <a:solidFill>
                  <a:schemeClr val="bg1"/>
                </a:solidFill>
                <a:latin typeface="Verdana" panose="020B0604030504040204" pitchFamily="34" charset="0"/>
                <a:ea typeface="Verdana" panose="020B0604030504040204" pitchFamily="34" charset="0"/>
              </a:defRPr>
            </a:lvl1pPr>
            <a:lvl2pPr marL="0" indent="0">
              <a:buNone/>
              <a:defRPr>
                <a:solidFill>
                  <a:schemeClr val="bg1"/>
                </a:solidFill>
                <a:latin typeface="Verdana" panose="020B0604030504040204" pitchFamily="34" charset="0"/>
                <a:ea typeface="Verdana" panose="020B0604030504040204" pitchFamily="34" charset="0"/>
              </a:defRPr>
            </a:lvl2pPr>
            <a:lvl3pPr marL="342840" indent="0">
              <a:buNone/>
              <a:defRPr>
                <a:solidFill>
                  <a:schemeClr val="bg1"/>
                </a:solidFill>
                <a:latin typeface="Verdana" panose="020B0604030504040204" pitchFamily="34" charset="0"/>
                <a:ea typeface="Verdana" panose="020B0604030504040204" pitchFamily="34" charset="0"/>
              </a:defRPr>
            </a:lvl3pPr>
            <a:lvl4pPr marL="669352" indent="0">
              <a:buNone/>
              <a:defRPr>
                <a:solidFill>
                  <a:schemeClr val="bg1"/>
                </a:solidFill>
                <a:latin typeface="Verdana" panose="020B0604030504040204" pitchFamily="34" charset="0"/>
                <a:ea typeface="Verdana" panose="020B0604030504040204" pitchFamily="34" charset="0"/>
              </a:defRPr>
            </a:lvl4pPr>
            <a:lvl5pPr marL="1632565" indent="0">
              <a:buNone/>
              <a:defRPr>
                <a:solidFill>
                  <a:schemeClr val="bg1"/>
                </a:solidFill>
                <a:latin typeface="Verdana" panose="020B0604030504040204" pitchFamily="34" charset="0"/>
                <a:ea typeface="Verdana" panose="020B060403050404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a:t>
            </a:r>
            <a:r>
              <a:rPr lang="en-US" dirty="0" err="1"/>
              <a:t>fermentum</a:t>
            </a:r>
            <a:r>
              <a:rPr lang="en-US" dirty="0"/>
              <a:t> </a:t>
            </a:r>
            <a:r>
              <a:rPr lang="en-US" dirty="0" err="1"/>
              <a:t>accumsan</a:t>
            </a:r>
            <a:r>
              <a:rPr lang="en-US" dirty="0"/>
              <a:t>. </a:t>
            </a:r>
            <a:r>
              <a:rPr lang="en-US" dirty="0" err="1"/>
              <a:t>Curabitur</a:t>
            </a:r>
            <a:r>
              <a:rPr lang="en-US" dirty="0"/>
              <a:t> </a:t>
            </a:r>
            <a:r>
              <a:rPr lang="en-US" dirty="0" err="1"/>
              <a:t>ultrices</a:t>
            </a:r>
            <a:r>
              <a:rPr lang="en-US" dirty="0"/>
              <a:t> ipsum </a:t>
            </a:r>
            <a:r>
              <a:rPr lang="en-US" dirty="0" err="1"/>
              <a:t>vel</a:t>
            </a:r>
            <a:r>
              <a:rPr lang="en-US" dirty="0"/>
              <a:t>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t>
            </a:r>
            <a:r>
              <a:rPr lang="en-US" dirty="0" err="1"/>
              <a:t>adolor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et </a:t>
            </a:r>
            <a:r>
              <a:rPr lang="en-US" dirty="0" err="1"/>
              <a:t>pellentesque</a:t>
            </a:r>
            <a:r>
              <a:rPr lang="en-US" dirty="0"/>
              <a:t> sem. </a:t>
            </a:r>
          </a:p>
        </p:txBody>
      </p:sp>
      <p:sp>
        <p:nvSpPr>
          <p:cNvPr id="7" name="Picture Placeholder 6"/>
          <p:cNvSpPr>
            <a:spLocks noGrp="1"/>
          </p:cNvSpPr>
          <p:nvPr>
            <p:ph type="pic" sz="quarter" idx="12"/>
          </p:nvPr>
        </p:nvSpPr>
        <p:spPr>
          <a:xfrm>
            <a:off x="4572000" y="0"/>
            <a:ext cx="4572000" cy="5143500"/>
          </a:xfrm>
          <a:prstGeom prst="rect">
            <a:avLst/>
          </a:prstGeom>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1450" t="-1765"/>
          <a:stretch/>
        </p:blipFill>
        <p:spPr>
          <a:xfrm>
            <a:off x="4572001" y="-90742"/>
            <a:ext cx="4572000" cy="5234242"/>
          </a:xfrm>
          <a:prstGeom prst="rect">
            <a:avLst/>
          </a:prstGeom>
        </p:spPr>
      </p:pic>
      <p:pic>
        <p:nvPicPr>
          <p:cNvPr id="13" name="Picture 12">
            <a:extLst>
              <a:ext uri="{FF2B5EF4-FFF2-40B4-BE49-F238E27FC236}">
                <a16:creationId xmlns:a16="http://schemas.microsoft.com/office/drawing/2014/main" id="{E344E5D4-5A56-7344-AEFE-383CBACB973D}"/>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11"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bg1"/>
                </a:solidFill>
                <a:latin typeface="Verdana" panose="020B0604030504040204" pitchFamily="34" charset="0"/>
                <a:ea typeface="Verdana" panose="020B0604030504040204" pitchFamily="34" charset="0"/>
              </a:defRPr>
            </a:lvl1pPr>
          </a:lstStyle>
          <a:p>
            <a:r>
              <a:rPr lang="en-US" dirty="0"/>
              <a:t>CLICK TO ADD TITLE</a:t>
            </a:r>
          </a:p>
        </p:txBody>
      </p:sp>
    </p:spTree>
    <p:extLst>
      <p:ext uri="{BB962C8B-B14F-4D97-AF65-F5344CB8AC3E}">
        <p14:creationId xmlns:p14="http://schemas.microsoft.com/office/powerpoint/2010/main" val="116574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Disclaimer">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7E63731D-3057-5A41-9750-30C0055CD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9606"/>
            <a:ext cx="9144000" cy="2751710"/>
          </a:xfrm>
          <a:prstGeom prst="rect">
            <a:avLst/>
          </a:prstGeom>
        </p:spPr>
      </p:pic>
      <p:pic>
        <p:nvPicPr>
          <p:cNvPr id="5" name="Picture 4">
            <a:extLst>
              <a:ext uri="{FF2B5EF4-FFF2-40B4-BE49-F238E27FC236}">
                <a16:creationId xmlns:a16="http://schemas.microsoft.com/office/drawing/2014/main" id="{C5544CB1-706E-C849-A1CD-E530D883A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527" y="2051369"/>
            <a:ext cx="2732946" cy="210227"/>
          </a:xfrm>
          <a:prstGeom prst="rect">
            <a:avLst/>
          </a:prstGeom>
        </p:spPr>
      </p:pic>
      <p:sp>
        <p:nvSpPr>
          <p:cNvPr id="7" name="Rectangle 6"/>
          <p:cNvSpPr/>
          <p:nvPr userDrawn="1"/>
        </p:nvSpPr>
        <p:spPr>
          <a:xfrm>
            <a:off x="454025" y="4159583"/>
            <a:ext cx="8235950" cy="646331"/>
          </a:xfrm>
          <a:prstGeom prst="rect">
            <a:avLst/>
          </a:prstGeom>
        </p:spPr>
        <p:txBody>
          <a:bodyPr wrap="square">
            <a:spAutoFit/>
          </a:bodyPr>
          <a:lstStyle/>
          <a:p>
            <a:pPr algn="just"/>
            <a:r>
              <a:rPr lang="en-US" sz="900" i="0" dirty="0">
                <a:solidFill>
                  <a:schemeClr val="bg2">
                    <a:lumMod val="65000"/>
                  </a:schemeClr>
                </a:solidFill>
                <a:latin typeface="Verdana" panose="020B0604030504040204" pitchFamily="34" charset="0"/>
                <a:ea typeface="Verdana" panose="020B0604030504040204" pitchFamily="34" charset="0"/>
              </a:rPr>
              <a:t>This presentation is for the general education of our audience, and should not be your sole source of information in handling a legal issue, nor should you substitute it for legal advice, which relies on specific factual analysis and the laws of the relevant jurisdictions. Also, this presentation is not intended to create, nor does its receipt constitute, an attorney-client relationship. If you have specific questions, consult your GrayRobinson representative or other competent legal counsel.</a:t>
            </a:r>
          </a:p>
        </p:txBody>
      </p:sp>
    </p:spTree>
    <p:extLst>
      <p:ext uri="{BB962C8B-B14F-4D97-AF65-F5344CB8AC3E}">
        <p14:creationId xmlns:p14="http://schemas.microsoft.com/office/powerpoint/2010/main" val="139493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225715"/>
      </p:ext>
    </p:extLst>
  </p:cSld>
  <p:clrMap bg1="lt1" tx1="dk1" bg2="lt2" tx2="dk2" accent1="accent1" accent2="accent2" accent3="accent3" accent4="accent4" accent5="accent5" accent6="accent6" hlink="hlink" folHlink="folHlink"/>
  <p:sldLayoutIdLst>
    <p:sldLayoutId id="2147483670" r:id="rId1"/>
    <p:sldLayoutId id="2147483690" r:id="rId2"/>
    <p:sldLayoutId id="2147483667" r:id="rId3"/>
    <p:sldLayoutId id="2147483698" r:id="rId4"/>
    <p:sldLayoutId id="2147483696" r:id="rId5"/>
    <p:sldLayoutId id="2147483697" r:id="rId6"/>
    <p:sldLayoutId id="2147483699" r:id="rId7"/>
    <p:sldLayoutId id="2147483700" r:id="rId8"/>
  </p:sldLayoutIdLst>
  <p:hf hdr="0" ftr="0" dt="0"/>
  <p:txStyles>
    <p:title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p:titleStyle>
    <p:body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Thomasina.Moore@gray-robinson.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2C236DC-A822-6E42-93A6-1FFB2E6024B0}"/>
              </a:ext>
            </a:extLst>
          </p:cNvPr>
          <p:cNvSpPr txBox="1">
            <a:spLocks/>
          </p:cNvSpPr>
          <p:nvPr/>
        </p:nvSpPr>
        <p:spPr>
          <a:xfrm>
            <a:off x="1" y="4477596"/>
            <a:ext cx="9143999" cy="464199"/>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ts val="900"/>
              </a:lnSpc>
              <a:buFont typeface="Arial" pitchFamily="34" charset="0"/>
              <a:buNone/>
            </a:pPr>
            <a:r>
              <a:rPr lang="en-US" sz="1000" dirty="0">
                <a:solidFill>
                  <a:srgbClr val="0A4976"/>
                </a:solidFill>
                <a:latin typeface="Verdana" panose="020B0604030504040204" pitchFamily="34" charset="0"/>
                <a:ea typeface="Verdana" panose="020B0604030504040204" pitchFamily="34" charset="0"/>
              </a:rPr>
              <a:t>Thomasina Moore</a:t>
            </a:r>
          </a:p>
        </p:txBody>
      </p:sp>
      <p:sp>
        <p:nvSpPr>
          <p:cNvPr id="10" name="Title 1"/>
          <p:cNvSpPr txBox="1">
            <a:spLocks/>
          </p:cNvSpPr>
          <p:nvPr/>
        </p:nvSpPr>
        <p:spPr>
          <a:xfrm>
            <a:off x="0" y="2351314"/>
            <a:ext cx="9144000" cy="784777"/>
          </a:xfrm>
          <a:prstGeom prst="rect">
            <a:avLst/>
          </a:prstGeom>
        </p:spPr>
        <p:txBody>
          <a:bodyPr/>
          <a:lst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a:lstStyle>
          <a:p>
            <a:pPr algn="ctr"/>
            <a:r>
              <a:rPr lang="en-US" sz="1700" dirty="0">
                <a:solidFill>
                  <a:schemeClr val="bg1"/>
                </a:solidFill>
                <a:latin typeface="Verdana" panose="020B0604030504040204" pitchFamily="34" charset="0"/>
                <a:ea typeface="Verdana" panose="020B0604030504040204" pitchFamily="34" charset="0"/>
              </a:rPr>
              <a:t>Conflicts of Interest </a:t>
            </a:r>
          </a:p>
          <a:p>
            <a:pPr algn="ctr"/>
            <a:r>
              <a:rPr lang="en-US" sz="1700" dirty="0">
                <a:solidFill>
                  <a:schemeClr val="bg1"/>
                </a:solidFill>
                <a:latin typeface="Verdana" panose="020B0604030504040204" pitchFamily="34" charset="0"/>
                <a:ea typeface="Verdana" panose="020B0604030504040204" pitchFamily="34" charset="0"/>
              </a:rPr>
              <a:t>And </a:t>
            </a:r>
          </a:p>
          <a:p>
            <a:pPr algn="ctr"/>
            <a:r>
              <a:rPr lang="en-US" sz="1700" dirty="0">
                <a:solidFill>
                  <a:schemeClr val="bg1"/>
                </a:solidFill>
                <a:latin typeface="Verdana" panose="020B0604030504040204" pitchFamily="34" charset="0"/>
                <a:ea typeface="Verdana" panose="020B0604030504040204" pitchFamily="34" charset="0"/>
              </a:rPr>
              <a:t>Appearance of Impropriety</a:t>
            </a:r>
          </a:p>
        </p:txBody>
      </p:sp>
      <p:sp>
        <p:nvSpPr>
          <p:cNvPr id="11" name="Title 1"/>
          <p:cNvSpPr txBox="1">
            <a:spLocks/>
          </p:cNvSpPr>
          <p:nvPr/>
        </p:nvSpPr>
        <p:spPr>
          <a:xfrm>
            <a:off x="0" y="3136091"/>
            <a:ext cx="9144000" cy="506727"/>
          </a:xfrm>
          <a:prstGeom prst="rect">
            <a:avLst/>
          </a:prstGeom>
        </p:spPr>
        <p:txBody>
          <a:bodyPr/>
          <a:lst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a:lstStyle>
          <a:p>
            <a:pPr algn="ctr"/>
            <a:r>
              <a:rPr lang="en-US" sz="1400" dirty="0">
                <a:solidFill>
                  <a:schemeClr val="bg1"/>
                </a:solidFill>
                <a:latin typeface="Verdana" panose="020B0604030504040204" pitchFamily="34" charset="0"/>
                <a:ea typeface="Verdana" panose="020B0604030504040204" pitchFamily="34" charset="0"/>
              </a:rPr>
              <a:t>Presentation Date</a:t>
            </a:r>
          </a:p>
        </p:txBody>
      </p:sp>
      <p:sp>
        <p:nvSpPr>
          <p:cNvPr id="5" name="Subtitle 2">
            <a:extLst>
              <a:ext uri="{FF2B5EF4-FFF2-40B4-BE49-F238E27FC236}">
                <a16:creationId xmlns:a16="http://schemas.microsoft.com/office/drawing/2014/main" id="{92C236DC-A822-6E42-93A6-1FFB2E6024B0}"/>
              </a:ext>
            </a:extLst>
          </p:cNvPr>
          <p:cNvSpPr txBox="1">
            <a:spLocks/>
          </p:cNvSpPr>
          <p:nvPr/>
        </p:nvSpPr>
        <p:spPr>
          <a:xfrm>
            <a:off x="1" y="4201930"/>
            <a:ext cx="9143999" cy="286357"/>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ts val="900"/>
              </a:lnSpc>
              <a:buFont typeface="Arial" pitchFamily="34" charset="0"/>
              <a:buNone/>
            </a:pPr>
            <a:r>
              <a:rPr lang="en-US" sz="1000" b="1" dirty="0">
                <a:solidFill>
                  <a:srgbClr val="0A4976"/>
                </a:solidFill>
                <a:latin typeface="Verdana" panose="020B0604030504040204" pitchFamily="34" charset="0"/>
                <a:ea typeface="Verdana" panose="020B0604030504040204" pitchFamily="34" charset="0"/>
              </a:rPr>
              <a:t>Presented by</a:t>
            </a:r>
            <a:endParaRPr lang="en-US" sz="1000" dirty="0">
              <a:solidFill>
                <a:srgbClr val="0A497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19049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2D96-8BF5-BA0C-B7A6-C84ABB636079}"/>
              </a:ext>
            </a:extLst>
          </p:cNvPr>
          <p:cNvSpPr>
            <a:spLocks noGrp="1"/>
          </p:cNvSpPr>
          <p:nvPr>
            <p:ph type="title"/>
          </p:nvPr>
        </p:nvSpPr>
        <p:spPr>
          <a:xfrm>
            <a:off x="193492" y="292202"/>
            <a:ext cx="7686166" cy="679348"/>
          </a:xfrm>
        </p:spPr>
        <p:txBody>
          <a:bodyPr/>
          <a:lstStyle/>
          <a:p>
            <a:pPr algn="ctr"/>
            <a:r>
              <a:rPr lang="en-US" sz="2000" dirty="0"/>
              <a:t>Executive Office of the Governor</a:t>
            </a:r>
            <a:br>
              <a:rPr lang="en-US" sz="2000" dirty="0"/>
            </a:br>
            <a:r>
              <a:rPr lang="en-US" sz="2000" dirty="0"/>
              <a:t>Code of Ethics</a:t>
            </a:r>
          </a:p>
        </p:txBody>
      </p:sp>
      <p:sp>
        <p:nvSpPr>
          <p:cNvPr id="3" name="Text Placeholder 2">
            <a:extLst>
              <a:ext uri="{FF2B5EF4-FFF2-40B4-BE49-F238E27FC236}">
                <a16:creationId xmlns:a16="http://schemas.microsoft.com/office/drawing/2014/main" id="{11D8F4EE-390C-2AE5-0A88-42D9AB9B5B2D}"/>
              </a:ext>
            </a:extLst>
          </p:cNvPr>
          <p:cNvSpPr>
            <a:spLocks noGrp="1"/>
          </p:cNvSpPr>
          <p:nvPr>
            <p:ph type="body" sz="quarter" idx="13"/>
          </p:nvPr>
        </p:nvSpPr>
        <p:spPr>
          <a:xfrm>
            <a:off x="489174" y="772750"/>
            <a:ext cx="8013382" cy="3786366"/>
          </a:xfrm>
        </p:spPr>
        <p:txBody>
          <a:bodyPr/>
          <a:lstStyle/>
          <a:p>
            <a:endParaRPr lang="en-US" dirty="0"/>
          </a:p>
          <a:p>
            <a:endParaRPr lang="en-US" dirty="0"/>
          </a:p>
          <a:p>
            <a:pPr marL="696913" indent="-239713"/>
            <a:endParaRPr lang="en-US" dirty="0"/>
          </a:p>
          <a:p>
            <a:pPr marL="696913" indent="-239713"/>
            <a:r>
              <a:rPr lang="en-US" sz="1600" dirty="0"/>
              <a:t>Executive Order 11-03 (Jan. 4, 2011)</a:t>
            </a:r>
          </a:p>
          <a:p>
            <a:pPr marL="696913" indent="-239713"/>
            <a:r>
              <a:rPr lang="en-US" sz="1600" dirty="0"/>
              <a:t>Imposes stricter requirements than Chapter 112 and the prior </a:t>
            </a:r>
            <a:r>
              <a:rPr lang="en-US" sz="1600" dirty="0" err="1"/>
              <a:t>EOG</a:t>
            </a:r>
            <a:r>
              <a:rPr lang="en-US" sz="1600" dirty="0"/>
              <a:t> code</a:t>
            </a:r>
          </a:p>
          <a:p>
            <a:pPr marL="696913" indent="-239713"/>
            <a:r>
              <a:rPr lang="en-US" sz="1600" dirty="0"/>
              <a:t>Addresses both Conflict of Interest and Appearance of Impropriety</a:t>
            </a:r>
          </a:p>
        </p:txBody>
      </p:sp>
    </p:spTree>
    <p:extLst>
      <p:ext uri="{BB962C8B-B14F-4D97-AF65-F5344CB8AC3E}">
        <p14:creationId xmlns:p14="http://schemas.microsoft.com/office/powerpoint/2010/main" val="22070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2D96-8BF5-BA0C-B7A6-C84ABB636079}"/>
              </a:ext>
            </a:extLst>
          </p:cNvPr>
          <p:cNvSpPr>
            <a:spLocks noGrp="1"/>
          </p:cNvSpPr>
          <p:nvPr>
            <p:ph type="title"/>
          </p:nvPr>
        </p:nvSpPr>
        <p:spPr>
          <a:xfrm>
            <a:off x="193492" y="292202"/>
            <a:ext cx="7686166" cy="679348"/>
          </a:xfrm>
        </p:spPr>
        <p:txBody>
          <a:bodyPr/>
          <a:lstStyle/>
          <a:p>
            <a:pPr algn="ctr"/>
            <a:r>
              <a:rPr lang="en-US" sz="2000" dirty="0"/>
              <a:t>Executive Office of the Governor</a:t>
            </a:r>
            <a:br>
              <a:rPr lang="en-US" sz="2000" dirty="0"/>
            </a:br>
            <a:r>
              <a:rPr lang="en-US" sz="2000" dirty="0"/>
              <a:t>Code of Ethics</a:t>
            </a:r>
          </a:p>
        </p:txBody>
      </p:sp>
      <p:sp>
        <p:nvSpPr>
          <p:cNvPr id="3" name="Text Placeholder 2">
            <a:extLst>
              <a:ext uri="{FF2B5EF4-FFF2-40B4-BE49-F238E27FC236}">
                <a16:creationId xmlns:a16="http://schemas.microsoft.com/office/drawing/2014/main" id="{11D8F4EE-390C-2AE5-0A88-42D9AB9B5B2D}"/>
              </a:ext>
            </a:extLst>
          </p:cNvPr>
          <p:cNvSpPr>
            <a:spLocks noGrp="1"/>
          </p:cNvSpPr>
          <p:nvPr>
            <p:ph type="body" sz="quarter" idx="13"/>
          </p:nvPr>
        </p:nvSpPr>
        <p:spPr>
          <a:xfrm>
            <a:off x="464025" y="772750"/>
            <a:ext cx="8031706" cy="3786366"/>
          </a:xfrm>
        </p:spPr>
        <p:txBody>
          <a:bodyPr/>
          <a:lstStyle/>
          <a:p>
            <a:endParaRPr lang="en-US" dirty="0"/>
          </a:p>
          <a:p>
            <a:pPr marL="0" indent="0" algn="ctr">
              <a:spcBef>
                <a:spcPts val="600"/>
              </a:spcBef>
              <a:buNone/>
            </a:pPr>
            <a:r>
              <a:rPr lang="en-US" sz="1800" b="1" dirty="0"/>
              <a:t>Conflict of Interest</a:t>
            </a:r>
          </a:p>
          <a:p>
            <a:pPr algn="just"/>
            <a:r>
              <a:rPr lang="en-US" sz="1600" dirty="0"/>
              <a:t>Employees whose immediate relatives are lobbyists must recuse themselves from any matter that would inure to their relatives’ special gain or loss, and from discussions/meetings, etc., involving relatives’ clients.</a:t>
            </a:r>
          </a:p>
          <a:p>
            <a:pPr algn="just"/>
            <a:r>
              <a:rPr lang="en-US" sz="1600" dirty="0"/>
              <a:t>Employees cannot participate in an official capacity in any matter that would inure to his/her private gain or loss, or which the employee knows would inure to the benefit or loss of any relative or business associate.</a:t>
            </a:r>
          </a:p>
        </p:txBody>
      </p:sp>
    </p:spTree>
    <p:extLst>
      <p:ext uri="{BB962C8B-B14F-4D97-AF65-F5344CB8AC3E}">
        <p14:creationId xmlns:p14="http://schemas.microsoft.com/office/powerpoint/2010/main" val="3339358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2D96-8BF5-BA0C-B7A6-C84ABB636079}"/>
              </a:ext>
            </a:extLst>
          </p:cNvPr>
          <p:cNvSpPr>
            <a:spLocks noGrp="1"/>
          </p:cNvSpPr>
          <p:nvPr>
            <p:ph type="title"/>
          </p:nvPr>
        </p:nvSpPr>
        <p:spPr>
          <a:xfrm>
            <a:off x="193492" y="292202"/>
            <a:ext cx="7686166" cy="679348"/>
          </a:xfrm>
        </p:spPr>
        <p:txBody>
          <a:bodyPr/>
          <a:lstStyle/>
          <a:p>
            <a:pPr algn="ctr"/>
            <a:r>
              <a:rPr lang="en-US" sz="2000" dirty="0"/>
              <a:t>Executive Office of the Governor</a:t>
            </a:r>
            <a:br>
              <a:rPr lang="en-US" sz="2000" dirty="0"/>
            </a:br>
            <a:r>
              <a:rPr lang="en-US" sz="2000" dirty="0"/>
              <a:t>Code of Ethics</a:t>
            </a:r>
          </a:p>
        </p:txBody>
      </p:sp>
      <p:sp>
        <p:nvSpPr>
          <p:cNvPr id="3" name="Text Placeholder 2">
            <a:extLst>
              <a:ext uri="{FF2B5EF4-FFF2-40B4-BE49-F238E27FC236}">
                <a16:creationId xmlns:a16="http://schemas.microsoft.com/office/drawing/2014/main" id="{11D8F4EE-390C-2AE5-0A88-42D9AB9B5B2D}"/>
              </a:ext>
            </a:extLst>
          </p:cNvPr>
          <p:cNvSpPr>
            <a:spLocks noGrp="1"/>
          </p:cNvSpPr>
          <p:nvPr>
            <p:ph type="body" sz="quarter" idx="13"/>
          </p:nvPr>
        </p:nvSpPr>
        <p:spPr>
          <a:xfrm>
            <a:off x="464025" y="772750"/>
            <a:ext cx="8059002" cy="3786366"/>
          </a:xfrm>
        </p:spPr>
        <p:txBody>
          <a:bodyPr/>
          <a:lstStyle/>
          <a:p>
            <a:endParaRPr lang="en-US" dirty="0"/>
          </a:p>
          <a:p>
            <a:pPr marL="0" indent="0" algn="ctr">
              <a:spcBef>
                <a:spcPts val="600"/>
              </a:spcBef>
              <a:buNone/>
            </a:pPr>
            <a:r>
              <a:rPr lang="en-US" sz="1800" b="1" dirty="0"/>
              <a:t>Appearance of Impropriety</a:t>
            </a:r>
          </a:p>
          <a:p>
            <a:pPr algn="just"/>
            <a:r>
              <a:rPr lang="en-US" sz="1600" dirty="0"/>
              <a:t>Employees are expected to safeguard their ability to make objective, fair and impartial decisions, and therefore may not accept benefits f any sort under circumstances in which it could be inferred </a:t>
            </a:r>
            <a:r>
              <a:rPr lang="en-US" sz="1600" u="sng" dirty="0"/>
              <a:t>by a reasonable observer </a:t>
            </a:r>
            <a:r>
              <a:rPr lang="en-US" sz="1600" dirty="0"/>
              <a:t>that the benefit was intended to influence a pending or future decision, or to reward a past decision.</a:t>
            </a:r>
          </a:p>
          <a:p>
            <a:pPr algn="just"/>
            <a:r>
              <a:rPr lang="en-US" sz="1600" dirty="0"/>
              <a:t>Employees should avoid any conduct (whether in the context of business, financial </a:t>
            </a:r>
            <a:r>
              <a:rPr lang="en-US" sz="1600" u="sng" dirty="0"/>
              <a:t>or social relationships</a:t>
            </a:r>
            <a:r>
              <a:rPr lang="en-US" sz="1600" dirty="0"/>
              <a:t>) that might undermine the public trust, whether that conduct is unethical or lends itself to the appearance of ethical impropriety.</a:t>
            </a:r>
          </a:p>
        </p:txBody>
      </p:sp>
    </p:spTree>
    <p:extLst>
      <p:ext uri="{BB962C8B-B14F-4D97-AF65-F5344CB8AC3E}">
        <p14:creationId xmlns:p14="http://schemas.microsoft.com/office/powerpoint/2010/main" val="3789214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E872-1B6E-5115-FC2A-93A012D17C27}"/>
              </a:ext>
            </a:extLst>
          </p:cNvPr>
          <p:cNvSpPr>
            <a:spLocks noGrp="1"/>
          </p:cNvSpPr>
          <p:nvPr>
            <p:ph type="title"/>
          </p:nvPr>
        </p:nvSpPr>
        <p:spPr>
          <a:xfrm>
            <a:off x="261731" y="584384"/>
            <a:ext cx="7686166" cy="304356"/>
          </a:xfrm>
        </p:spPr>
        <p:txBody>
          <a:bodyPr/>
          <a:lstStyle/>
          <a:p>
            <a:pPr algn="ctr"/>
            <a:r>
              <a:rPr lang="en-US" sz="2000" dirty="0"/>
              <a:t>Other Standards</a:t>
            </a:r>
          </a:p>
        </p:txBody>
      </p:sp>
      <p:sp>
        <p:nvSpPr>
          <p:cNvPr id="3" name="Text Placeholder 2">
            <a:extLst>
              <a:ext uri="{FF2B5EF4-FFF2-40B4-BE49-F238E27FC236}">
                <a16:creationId xmlns:a16="http://schemas.microsoft.com/office/drawing/2014/main" id="{98B831F5-C2E0-D1DE-0805-47EB471161EA}"/>
              </a:ext>
            </a:extLst>
          </p:cNvPr>
          <p:cNvSpPr>
            <a:spLocks noGrp="1"/>
          </p:cNvSpPr>
          <p:nvPr>
            <p:ph type="body" sz="quarter" idx="13"/>
          </p:nvPr>
        </p:nvSpPr>
        <p:spPr>
          <a:xfrm>
            <a:off x="489173" y="772750"/>
            <a:ext cx="8292877" cy="3786366"/>
          </a:xfrm>
        </p:spPr>
        <p:txBody>
          <a:bodyPr/>
          <a:lstStyle/>
          <a:p>
            <a:endParaRPr lang="en-US" dirty="0"/>
          </a:p>
          <a:p>
            <a:endParaRPr lang="en-US" dirty="0"/>
          </a:p>
          <a:p>
            <a:endParaRPr lang="en-US" dirty="0"/>
          </a:p>
          <a:p>
            <a:pPr marL="2232025" indent="-236538">
              <a:tabLst>
                <a:tab pos="1658938" algn="l"/>
              </a:tabLst>
            </a:pPr>
            <a:r>
              <a:rPr lang="en-US" sz="1600" dirty="0"/>
              <a:t>Agency Code of Ethics</a:t>
            </a:r>
          </a:p>
          <a:p>
            <a:pPr marL="2232025" indent="-236538"/>
            <a:r>
              <a:rPr lang="en-US" sz="1600" dirty="0"/>
              <a:t>Rule 60L-36, Fla. Admin. Code</a:t>
            </a:r>
          </a:p>
        </p:txBody>
      </p:sp>
    </p:spTree>
    <p:extLst>
      <p:ext uri="{BB962C8B-B14F-4D97-AF65-F5344CB8AC3E}">
        <p14:creationId xmlns:p14="http://schemas.microsoft.com/office/powerpoint/2010/main" val="34167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C103-3DA7-70DB-B98B-53084BFF0CE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A45E339-410B-A646-4605-B5A79CEC05B3}"/>
              </a:ext>
            </a:extLst>
          </p:cNvPr>
          <p:cNvSpPr>
            <a:spLocks noGrp="1"/>
          </p:cNvSpPr>
          <p:nvPr>
            <p:ph type="body" sz="quarter" idx="13"/>
          </p:nvPr>
        </p:nvSpPr>
        <p:spPr>
          <a:xfrm>
            <a:off x="489173" y="772750"/>
            <a:ext cx="8292877" cy="3786366"/>
          </a:xfrm>
        </p:spPr>
        <p:txBody>
          <a:bodyPr/>
          <a:lstStyle/>
          <a:p>
            <a:endParaRPr lang="en-US" dirty="0"/>
          </a:p>
          <a:p>
            <a:endParaRPr lang="en-US" dirty="0"/>
          </a:p>
          <a:p>
            <a:pPr marL="0" indent="0">
              <a:buNone/>
            </a:pPr>
            <a:endParaRPr lang="en-US" dirty="0"/>
          </a:p>
          <a:p>
            <a:pPr marL="0" indent="0" algn="ctr">
              <a:buNone/>
            </a:pPr>
            <a:r>
              <a:rPr lang="en-US" sz="2400" b="1" dirty="0"/>
              <a:t>Avoiding the Appearance </a:t>
            </a:r>
          </a:p>
          <a:p>
            <a:pPr marL="0" indent="0" algn="ctr">
              <a:buNone/>
            </a:pPr>
            <a:r>
              <a:rPr lang="en-US" sz="2400" b="1" dirty="0"/>
              <a:t>of Conflict or Impropriety</a:t>
            </a:r>
          </a:p>
        </p:txBody>
      </p:sp>
    </p:spTree>
    <p:extLst>
      <p:ext uri="{BB962C8B-B14F-4D97-AF65-F5344CB8AC3E}">
        <p14:creationId xmlns:p14="http://schemas.microsoft.com/office/powerpoint/2010/main" val="180023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Inspector General Basic Principles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1542196" y="888740"/>
            <a:ext cx="6400801" cy="3786366"/>
          </a:xfrm>
        </p:spPr>
        <p:txBody>
          <a:bodyPr/>
          <a:lstStyle/>
          <a:p>
            <a:endParaRPr lang="en-US" dirty="0"/>
          </a:p>
          <a:p>
            <a:pPr indent="-228600">
              <a:spcAft>
                <a:spcPts val="0"/>
              </a:spcAft>
              <a:buFont typeface="Wingdings" panose="05000000000000000000" pitchFamily="2" charset="2"/>
              <a:buChar char="v"/>
            </a:pPr>
            <a:r>
              <a:rPr lang="en-US" sz="1600" dirty="0"/>
              <a:t>Integrity</a:t>
            </a:r>
          </a:p>
          <a:p>
            <a:pPr indent="-228600">
              <a:spcAft>
                <a:spcPts val="0"/>
              </a:spcAft>
              <a:buFont typeface="Wingdings" panose="05000000000000000000" pitchFamily="2" charset="2"/>
              <a:buChar char="v"/>
            </a:pPr>
            <a:r>
              <a:rPr lang="en-US" sz="1600" dirty="0"/>
              <a:t>Objectivity</a:t>
            </a:r>
          </a:p>
          <a:p>
            <a:pPr indent="-228600">
              <a:spcAft>
                <a:spcPts val="0"/>
              </a:spcAft>
              <a:buFont typeface="Wingdings" panose="05000000000000000000" pitchFamily="2" charset="2"/>
              <a:buChar char="v"/>
            </a:pPr>
            <a:r>
              <a:rPr lang="en-US" sz="1600" dirty="0"/>
              <a:t>Independence</a:t>
            </a:r>
          </a:p>
          <a:p>
            <a:pPr indent="-228600">
              <a:spcAft>
                <a:spcPts val="0"/>
              </a:spcAft>
              <a:buFont typeface="Wingdings" panose="05000000000000000000" pitchFamily="2" charset="2"/>
              <a:buChar char="v"/>
            </a:pPr>
            <a:r>
              <a:rPr lang="en-US" sz="1600" dirty="0"/>
              <a:t>Confidentiality</a:t>
            </a:r>
          </a:p>
          <a:p>
            <a:pPr indent="-228600">
              <a:spcAft>
                <a:spcPts val="0"/>
              </a:spcAft>
              <a:buFont typeface="Wingdings" panose="05000000000000000000" pitchFamily="2" charset="2"/>
              <a:buChar char="v"/>
            </a:pPr>
            <a:r>
              <a:rPr lang="en-US" sz="1600" dirty="0"/>
              <a:t>Professionalism</a:t>
            </a:r>
          </a:p>
          <a:p>
            <a:pPr indent="-228600">
              <a:spcAft>
                <a:spcPts val="0"/>
              </a:spcAft>
              <a:buFont typeface="Wingdings" panose="05000000000000000000" pitchFamily="2" charset="2"/>
              <a:buChar char="v"/>
            </a:pPr>
            <a:r>
              <a:rPr lang="en-US" sz="1600" dirty="0"/>
              <a:t>Courage</a:t>
            </a:r>
          </a:p>
          <a:p>
            <a:pPr indent="-228600">
              <a:spcAft>
                <a:spcPts val="0"/>
              </a:spcAft>
              <a:buFont typeface="Wingdings" panose="05000000000000000000" pitchFamily="2" charset="2"/>
              <a:buChar char="v"/>
            </a:pPr>
            <a:r>
              <a:rPr lang="en-US" sz="1600" dirty="0"/>
              <a:t>Trust</a:t>
            </a:r>
          </a:p>
          <a:p>
            <a:pPr indent="-228600">
              <a:spcAft>
                <a:spcPts val="0"/>
              </a:spcAft>
              <a:buFont typeface="Wingdings" panose="05000000000000000000" pitchFamily="2" charset="2"/>
              <a:buChar char="v"/>
            </a:pPr>
            <a:r>
              <a:rPr lang="en-US" sz="1600" dirty="0"/>
              <a:t>Honesty</a:t>
            </a:r>
          </a:p>
          <a:p>
            <a:pPr indent="-228600">
              <a:spcAft>
                <a:spcPts val="0"/>
              </a:spcAft>
              <a:buFont typeface="Wingdings" panose="05000000000000000000" pitchFamily="2" charset="2"/>
              <a:buChar char="v"/>
            </a:pPr>
            <a:r>
              <a:rPr lang="en-US" sz="1600" dirty="0"/>
              <a:t>Fairness</a:t>
            </a:r>
          </a:p>
          <a:p>
            <a:pPr indent="-228600">
              <a:spcAft>
                <a:spcPts val="0"/>
              </a:spcAft>
              <a:buFont typeface="Wingdings" panose="05000000000000000000" pitchFamily="2" charset="2"/>
              <a:buChar char="v"/>
            </a:pPr>
            <a:r>
              <a:rPr lang="en-US" sz="1600" dirty="0"/>
              <a:t>Forthrightness</a:t>
            </a:r>
          </a:p>
          <a:p>
            <a:pPr indent="-228600">
              <a:spcAft>
                <a:spcPts val="0"/>
              </a:spcAft>
              <a:buFont typeface="Wingdings" panose="05000000000000000000" pitchFamily="2" charset="2"/>
              <a:buChar char="v"/>
            </a:pPr>
            <a:r>
              <a:rPr lang="en-US" sz="1600" dirty="0"/>
              <a:t>Public Accountability</a:t>
            </a:r>
          </a:p>
          <a:p>
            <a:pPr indent="-228600">
              <a:spcAft>
                <a:spcPts val="0"/>
              </a:spcAft>
              <a:buFont typeface="Wingdings" panose="05000000000000000000" pitchFamily="2" charset="2"/>
              <a:buChar char="v"/>
            </a:pPr>
            <a:r>
              <a:rPr lang="en-US" sz="1600" dirty="0"/>
              <a:t>Respect for others and yourselves</a:t>
            </a:r>
          </a:p>
        </p:txBody>
      </p:sp>
    </p:spTree>
    <p:extLst>
      <p:ext uri="{BB962C8B-B14F-4D97-AF65-F5344CB8AC3E}">
        <p14:creationId xmlns:p14="http://schemas.microsoft.com/office/powerpoint/2010/main" val="4290617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Inspector General Basic Principles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2" y="751425"/>
            <a:ext cx="8148850" cy="3786366"/>
          </a:xfrm>
        </p:spPr>
        <p:txBody>
          <a:bodyPr/>
          <a:lstStyle/>
          <a:p>
            <a:endParaRPr lang="en-US" dirty="0"/>
          </a:p>
          <a:p>
            <a:pPr marL="0" indent="0" algn="ctr">
              <a:spcAft>
                <a:spcPts val="1200"/>
              </a:spcAft>
              <a:buNone/>
            </a:pPr>
            <a:r>
              <a:rPr lang="en-US" sz="1800" b="1" dirty="0"/>
              <a:t>Independence</a:t>
            </a:r>
          </a:p>
          <a:p>
            <a:pPr marL="285750" indent="-285750" algn="just">
              <a:buFont typeface="Arial" panose="020B0604020202020204" pitchFamily="34" charset="0"/>
              <a:buChar char="•"/>
            </a:pPr>
            <a:r>
              <a:rPr lang="en-US" sz="1600" dirty="0"/>
              <a:t>Without independence, in fact and appearance, objectivity is impaired</a:t>
            </a:r>
          </a:p>
          <a:p>
            <a:pPr marL="285750" indent="-285750" algn="just">
              <a:buFont typeface="Arial" panose="020B0604020202020204" pitchFamily="34" charset="0"/>
              <a:buChar char="•"/>
            </a:pPr>
            <a:r>
              <a:rPr lang="en-US" sz="1600" dirty="0"/>
              <a:t>An IG must be free, in fact and appearance, from personal, external, and organizational impairments to independence.</a:t>
            </a:r>
          </a:p>
          <a:p>
            <a:pPr marL="285750" indent="-285750" algn="just">
              <a:buFont typeface="Arial" panose="020B0604020202020204" pitchFamily="34" charset="0"/>
              <a:buChar char="•"/>
            </a:pPr>
            <a:r>
              <a:rPr lang="en-US" sz="1600" dirty="0"/>
              <a:t>An IG must maintain independence so that opinions, judgments, conclusions, and recommendations are impartial and are </a:t>
            </a:r>
            <a:r>
              <a:rPr lang="en-US" sz="1600" u="sng" dirty="0"/>
              <a:t>perceived</a:t>
            </a:r>
            <a:r>
              <a:rPr lang="en-US" sz="1600" dirty="0"/>
              <a:t> as impartial.</a:t>
            </a:r>
          </a:p>
          <a:p>
            <a:pPr marL="285750" indent="-285750" algn="just">
              <a:buFont typeface="Arial" panose="020B0604020202020204" pitchFamily="34" charset="0"/>
              <a:buChar char="•"/>
            </a:pPr>
            <a:r>
              <a:rPr lang="en-US" sz="1600" dirty="0"/>
              <a:t>An IG should (must?) avoid situations that could lead reasonable third parties to conclude the IG is not able to maintain independence.</a:t>
            </a:r>
          </a:p>
        </p:txBody>
      </p:sp>
    </p:spTree>
    <p:extLst>
      <p:ext uri="{BB962C8B-B14F-4D97-AF65-F5344CB8AC3E}">
        <p14:creationId xmlns:p14="http://schemas.microsoft.com/office/powerpoint/2010/main" val="1465169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Threats to Independence</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2" y="751425"/>
            <a:ext cx="8121554" cy="3786366"/>
          </a:xfrm>
        </p:spPr>
        <p:txBody>
          <a:bodyPr/>
          <a:lstStyle/>
          <a:p>
            <a:endParaRPr lang="en-US" dirty="0"/>
          </a:p>
          <a:p>
            <a:pPr marL="0" indent="0" algn="just">
              <a:buNone/>
            </a:pPr>
            <a:r>
              <a:rPr lang="en-US" sz="1800" dirty="0"/>
              <a:t>Or, checklist for avoiding the appearance of conflict or impropriety…</a:t>
            </a:r>
          </a:p>
          <a:p>
            <a:pPr marL="0" indent="0" algn="just">
              <a:buNone/>
            </a:pPr>
            <a:endParaRPr lang="en-US" sz="1600" dirty="0"/>
          </a:p>
          <a:p>
            <a:pPr marL="285750" indent="-285750" algn="just">
              <a:buFont typeface="Wingdings" panose="05000000000000000000" pitchFamily="2" charset="2"/>
              <a:buChar char="ü"/>
            </a:pPr>
            <a:r>
              <a:rPr lang="en-US" sz="1600" b="1" dirty="0"/>
              <a:t>Self-interest: </a:t>
            </a:r>
            <a:r>
              <a:rPr lang="en-US" sz="1600" dirty="0"/>
              <a:t>Do I have a financial or other interest that could be seen as influencing my judgment?</a:t>
            </a:r>
          </a:p>
          <a:p>
            <a:pPr marL="285750" indent="-285750" algn="just">
              <a:buFont typeface="Wingdings" panose="05000000000000000000" pitchFamily="2" charset="2"/>
              <a:buChar char="ü"/>
            </a:pPr>
            <a:r>
              <a:rPr lang="en-US" sz="1600" b="1" dirty="0"/>
              <a:t>Bias:</a:t>
            </a:r>
            <a:r>
              <a:rPr lang="en-US" sz="1600" dirty="0"/>
              <a:t>  Do I have political, ideological, social, or other connections/views that could affect my perceived objectivity?</a:t>
            </a:r>
          </a:p>
          <a:p>
            <a:pPr marL="285750" indent="-285750" algn="just">
              <a:buFont typeface="Wingdings" panose="05000000000000000000" pitchFamily="2" charset="2"/>
              <a:buChar char="ü"/>
            </a:pPr>
            <a:r>
              <a:rPr lang="en-US" sz="1600" b="1" dirty="0"/>
              <a:t>Familiarity:</a:t>
            </a:r>
            <a:r>
              <a:rPr lang="en-US" sz="1600" dirty="0"/>
              <a:t>  Do I have relationships within the agency that could affect my perceived objectivity? </a:t>
            </a:r>
          </a:p>
        </p:txBody>
      </p:sp>
    </p:spTree>
    <p:extLst>
      <p:ext uri="{BB962C8B-B14F-4D97-AF65-F5344CB8AC3E}">
        <p14:creationId xmlns:p14="http://schemas.microsoft.com/office/powerpoint/2010/main" val="95672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Threats to Independence</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2" y="751425"/>
            <a:ext cx="8107906" cy="3786366"/>
          </a:xfrm>
        </p:spPr>
        <p:txBody>
          <a:bodyPr/>
          <a:lstStyle/>
          <a:p>
            <a:endParaRPr lang="en-US" dirty="0"/>
          </a:p>
          <a:p>
            <a:pPr marL="0" indent="0" algn="just">
              <a:buNone/>
            </a:pPr>
            <a:r>
              <a:rPr lang="en-US" sz="1800" dirty="0"/>
              <a:t>Or, checklist for avoiding the appearance of conflict or impropriety…</a:t>
            </a:r>
          </a:p>
          <a:p>
            <a:pPr marL="0" indent="0" algn="just">
              <a:buNone/>
            </a:pPr>
            <a:endParaRPr lang="en-US" sz="1600" dirty="0"/>
          </a:p>
          <a:p>
            <a:pPr marL="285750" indent="-285750" algn="just">
              <a:buFont typeface="Wingdings" panose="05000000000000000000" pitchFamily="2" charset="2"/>
              <a:buChar char="ü"/>
            </a:pPr>
            <a:r>
              <a:rPr lang="en-US" sz="1600" b="1" dirty="0"/>
              <a:t>Management participation:  </a:t>
            </a:r>
            <a:r>
              <a:rPr lang="en-US" sz="1600" dirty="0"/>
              <a:t>Have I taken on any management duties in the agency that could lead a reasonable observer to conclude I can’t be objective about complaints against management?</a:t>
            </a:r>
          </a:p>
          <a:p>
            <a:pPr marL="285750" indent="-285750" algn="just">
              <a:buFont typeface="Wingdings" panose="05000000000000000000" pitchFamily="2" charset="2"/>
              <a:buChar char="ü"/>
            </a:pPr>
            <a:r>
              <a:rPr lang="en-US" sz="1600" b="1" dirty="0"/>
              <a:t>Structural:</a:t>
            </a:r>
            <a:r>
              <a:rPr lang="en-US" sz="1600" dirty="0"/>
              <a:t>  Could my reporting structure within the agency suggest a lack of objectivity?</a:t>
            </a:r>
          </a:p>
          <a:p>
            <a:pPr marL="285750" indent="-285750" algn="just">
              <a:buFont typeface="Wingdings" panose="05000000000000000000" pitchFamily="2" charset="2"/>
              <a:buChar char="ü"/>
            </a:pPr>
            <a:r>
              <a:rPr lang="en-US" sz="1600" b="1" dirty="0"/>
              <a:t>Undue influence:  </a:t>
            </a:r>
            <a:r>
              <a:rPr lang="en-US" sz="1600" dirty="0"/>
              <a:t>Do I have relationships outside the agency (but maybe within the executive branch) that could affect my perceived objectivity?</a:t>
            </a:r>
          </a:p>
        </p:txBody>
      </p:sp>
    </p:spTree>
    <p:extLst>
      <p:ext uri="{BB962C8B-B14F-4D97-AF65-F5344CB8AC3E}">
        <p14:creationId xmlns:p14="http://schemas.microsoft.com/office/powerpoint/2010/main" val="1536745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endParaRPr lang="en-US" dirty="0"/>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1" y="751425"/>
            <a:ext cx="8182969" cy="3786366"/>
          </a:xfrm>
        </p:spPr>
        <p:txBody>
          <a:bodyPr/>
          <a:lstStyle/>
          <a:p>
            <a:endParaRPr lang="en-US" dirty="0"/>
          </a:p>
          <a:p>
            <a:pPr marL="0" indent="0" algn="ctr">
              <a:buNone/>
            </a:pPr>
            <a:r>
              <a:rPr lang="en-US" sz="1800" b="1" dirty="0"/>
              <a:t>Avoiding the Appearance of Conflict or Impropriety</a:t>
            </a:r>
          </a:p>
          <a:p>
            <a:pPr marL="0" indent="0" algn="just">
              <a:buNone/>
            </a:pPr>
            <a:endParaRPr lang="en-US" sz="1600" dirty="0"/>
          </a:p>
          <a:p>
            <a:pPr marL="0" indent="0" algn="ctr">
              <a:buNone/>
            </a:pPr>
            <a:r>
              <a:rPr lang="en-US" sz="2000" b="1" dirty="0"/>
              <a:t>The key question:</a:t>
            </a:r>
          </a:p>
          <a:p>
            <a:pPr marL="0" indent="0" algn="just">
              <a:buNone/>
            </a:pPr>
            <a:endParaRPr lang="en-US" sz="1600" dirty="0"/>
          </a:p>
          <a:p>
            <a:pPr marL="0" indent="0" algn="ctr">
              <a:buNone/>
            </a:pPr>
            <a:r>
              <a:rPr lang="en-US" sz="1600" dirty="0"/>
              <a:t>Could my independence and integrity appear </a:t>
            </a:r>
          </a:p>
          <a:p>
            <a:pPr marL="0" indent="0" algn="ctr">
              <a:buNone/>
            </a:pPr>
            <a:r>
              <a:rPr lang="en-US" sz="1600" dirty="0"/>
              <a:t>compromised if I _____________________?</a:t>
            </a:r>
          </a:p>
        </p:txBody>
      </p:sp>
    </p:spTree>
    <p:extLst>
      <p:ext uri="{BB962C8B-B14F-4D97-AF65-F5344CB8AC3E}">
        <p14:creationId xmlns:p14="http://schemas.microsoft.com/office/powerpoint/2010/main" val="83073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584384"/>
            <a:ext cx="7686166" cy="289073"/>
          </a:xfrm>
        </p:spPr>
        <p:txBody>
          <a:bodyPr/>
          <a:lstStyle/>
          <a:p>
            <a:pPr algn="ctr"/>
            <a:r>
              <a:rPr lang="en-US" sz="2400" dirty="0"/>
              <a:t>Objectives</a:t>
            </a:r>
          </a:p>
        </p:txBody>
      </p:sp>
      <p:sp>
        <p:nvSpPr>
          <p:cNvPr id="10" name="Text Placeholder 9"/>
          <p:cNvSpPr>
            <a:spLocks noGrp="1"/>
          </p:cNvSpPr>
          <p:nvPr>
            <p:ph type="body" sz="quarter" idx="13"/>
          </p:nvPr>
        </p:nvSpPr>
        <p:spPr>
          <a:xfrm>
            <a:off x="489173" y="1195830"/>
            <a:ext cx="8292877" cy="3786366"/>
          </a:xfrm>
        </p:spPr>
        <p:txBody>
          <a:bodyPr/>
          <a:lstStyle/>
          <a:p>
            <a:r>
              <a:rPr lang="en-US" sz="2000" dirty="0"/>
              <a:t>Conflicts of Interest and Appearance of Impropriety</a:t>
            </a:r>
          </a:p>
          <a:p>
            <a:pPr lvl="1"/>
            <a:r>
              <a:rPr lang="en-US" sz="1600" dirty="0"/>
              <a:t>Definitions</a:t>
            </a:r>
          </a:p>
          <a:p>
            <a:pPr lvl="1"/>
            <a:r>
              <a:rPr lang="en-US" sz="1600" dirty="0"/>
              <a:t>What the rules require (or prohibit)</a:t>
            </a:r>
          </a:p>
          <a:p>
            <a:pPr lvl="1"/>
            <a:r>
              <a:rPr lang="en-US" sz="1600" dirty="0"/>
              <a:t>How to avoid the appearance of conflict/impropriety</a:t>
            </a:r>
          </a:p>
          <a:p>
            <a:pPr lvl="1"/>
            <a:r>
              <a:rPr lang="en-US" sz="1600" dirty="0"/>
              <a:t>What to look for when investigating	</a:t>
            </a:r>
          </a:p>
        </p:txBody>
      </p:sp>
    </p:spTree>
    <p:extLst>
      <p:ext uri="{BB962C8B-B14F-4D97-AF65-F5344CB8AC3E}">
        <p14:creationId xmlns:p14="http://schemas.microsoft.com/office/powerpoint/2010/main" val="3589987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C103-3DA7-70DB-B98B-53084BFF0CE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A45E339-410B-A646-4605-B5A79CEC05B3}"/>
              </a:ext>
            </a:extLst>
          </p:cNvPr>
          <p:cNvSpPr>
            <a:spLocks noGrp="1"/>
          </p:cNvSpPr>
          <p:nvPr>
            <p:ph type="body" sz="quarter" idx="13"/>
          </p:nvPr>
        </p:nvSpPr>
        <p:spPr/>
        <p:txBody>
          <a:bodyPr/>
          <a:lstStyle/>
          <a:p>
            <a:endParaRPr lang="en-US" dirty="0"/>
          </a:p>
          <a:p>
            <a:endParaRPr lang="en-US" dirty="0"/>
          </a:p>
          <a:p>
            <a:pPr marL="0" indent="0">
              <a:buNone/>
            </a:pPr>
            <a:endParaRPr lang="en-US" dirty="0"/>
          </a:p>
          <a:p>
            <a:pPr marL="0" indent="0" algn="ctr">
              <a:buNone/>
            </a:pPr>
            <a:r>
              <a:rPr lang="en-US" sz="2400" b="1" dirty="0"/>
              <a:t>Investigating the Appearance </a:t>
            </a:r>
          </a:p>
          <a:p>
            <a:pPr marL="0" indent="0" algn="ctr">
              <a:buNone/>
            </a:pPr>
            <a:r>
              <a:rPr lang="en-US" sz="2400" b="1" dirty="0"/>
              <a:t>of Conflict or Impropriety</a:t>
            </a:r>
          </a:p>
        </p:txBody>
      </p:sp>
    </p:spTree>
    <p:extLst>
      <p:ext uri="{BB962C8B-B14F-4D97-AF65-F5344CB8AC3E}">
        <p14:creationId xmlns:p14="http://schemas.microsoft.com/office/powerpoint/2010/main" val="131867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Investigating Appearance of Conflict:  Elements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2" y="751425"/>
            <a:ext cx="8148850" cy="3786366"/>
          </a:xfrm>
        </p:spPr>
        <p:txBody>
          <a:bodyPr/>
          <a:lstStyle/>
          <a:p>
            <a:endParaRPr lang="en-US" dirty="0"/>
          </a:p>
          <a:p>
            <a:endParaRPr lang="en-US" dirty="0"/>
          </a:p>
          <a:p>
            <a:pPr marL="466725" indent="-476250">
              <a:buFont typeface="+mj-lt"/>
              <a:buAutoNum type="arabicPeriod"/>
            </a:pPr>
            <a:r>
              <a:rPr lang="en-US" sz="1800" b="1" dirty="0"/>
              <a:t>Employee X’s public duty/function/interest</a:t>
            </a:r>
          </a:p>
          <a:p>
            <a:pPr marL="333756" indent="-342900">
              <a:buFont typeface="+mj-lt"/>
              <a:buAutoNum type="arabicPeriod"/>
            </a:pPr>
            <a:endParaRPr lang="en-US" dirty="0"/>
          </a:p>
          <a:p>
            <a:pPr marL="562356" lvl="1" indent="-342900" algn="just">
              <a:buFont typeface="Wingdings" panose="05000000000000000000" pitchFamily="2" charset="2"/>
              <a:buChar char="Ø"/>
            </a:pPr>
            <a:r>
              <a:rPr lang="en-US" sz="1600" dirty="0"/>
              <a:t>Could be narrow or broad, depending on who the employee is and the situation giving rise to the complaint/need to investigate</a:t>
            </a:r>
          </a:p>
          <a:p>
            <a:pPr marL="1019556" lvl="3" indent="-342900" algn="just">
              <a:buFont typeface="Wingdings" panose="05000000000000000000" pitchFamily="2" charset="2"/>
              <a:buChar char="Ø"/>
            </a:pPr>
            <a:r>
              <a:rPr lang="en-US" dirty="0"/>
              <a:t>E.g., agency head vs. procurement manager</a:t>
            </a:r>
          </a:p>
        </p:txBody>
      </p:sp>
    </p:spTree>
    <p:extLst>
      <p:ext uri="{BB962C8B-B14F-4D97-AF65-F5344CB8AC3E}">
        <p14:creationId xmlns:p14="http://schemas.microsoft.com/office/powerpoint/2010/main" val="406332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Investigating Appearance of Conflict:  Elements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1" y="751425"/>
            <a:ext cx="7848599" cy="3786366"/>
          </a:xfrm>
        </p:spPr>
        <p:txBody>
          <a:bodyPr/>
          <a:lstStyle/>
          <a:p>
            <a:endParaRPr lang="en-US" dirty="0"/>
          </a:p>
          <a:p>
            <a:pPr algn="just"/>
            <a:endParaRPr lang="en-US" dirty="0"/>
          </a:p>
          <a:p>
            <a:pPr marL="0" indent="0" algn="just" defTabSz="457200">
              <a:buNone/>
              <a:tabLst>
                <a:tab pos="457200" algn="l"/>
              </a:tabLst>
            </a:pPr>
            <a:r>
              <a:rPr lang="en-US" sz="1800" b="1" dirty="0"/>
              <a:t>2. 	Employee X’s relevant private interest</a:t>
            </a:r>
          </a:p>
          <a:p>
            <a:pPr marL="333756" indent="-342900" algn="just">
              <a:buFont typeface="+mj-lt"/>
              <a:buAutoNum type="arabicPeriod"/>
            </a:pPr>
            <a:endParaRPr lang="en-US" dirty="0"/>
          </a:p>
          <a:p>
            <a:pPr marL="562356" lvl="1" indent="-342900" algn="just">
              <a:buFont typeface="Wingdings" panose="05000000000000000000" pitchFamily="2" charset="2"/>
              <a:buChar char="Ø"/>
            </a:pPr>
            <a:r>
              <a:rPr lang="en-US" sz="1600" dirty="0"/>
              <a:t>Business, financial, familial, social, professional, political, etc.</a:t>
            </a:r>
          </a:p>
          <a:p>
            <a:pPr marL="562356" lvl="1" indent="-342900" algn="just">
              <a:buFont typeface="Wingdings" panose="05000000000000000000" pitchFamily="2" charset="2"/>
              <a:buChar char="Ø"/>
            </a:pPr>
            <a:r>
              <a:rPr lang="en-US" sz="1600" dirty="0"/>
              <a:t>Must be relevant to employee’s public responsibilities</a:t>
            </a:r>
          </a:p>
          <a:p>
            <a:pPr marL="1019556" lvl="3" indent="-342900" algn="just">
              <a:buFont typeface="Wingdings" panose="05000000000000000000" pitchFamily="2" charset="2"/>
              <a:buChar char="Ø"/>
            </a:pPr>
            <a:r>
              <a:rPr lang="en-US" dirty="0"/>
              <a:t>Nature of private interest could improperly influence someone in employee’s position</a:t>
            </a:r>
          </a:p>
          <a:p>
            <a:pPr marL="1019556" lvl="3" indent="-342900" algn="just">
              <a:buFont typeface="Wingdings" panose="05000000000000000000" pitchFamily="2" charset="2"/>
              <a:buChar char="Ø"/>
            </a:pPr>
            <a:r>
              <a:rPr lang="en-US" dirty="0"/>
              <a:t>E.g., DBPR </a:t>
            </a:r>
            <a:r>
              <a:rPr lang="en-US" dirty="0" err="1"/>
              <a:t>PMW</a:t>
            </a:r>
            <a:r>
              <a:rPr lang="en-US" dirty="0"/>
              <a:t> division director’s future father-in-law is co-owner of a Florida horse racetrack</a:t>
            </a:r>
          </a:p>
        </p:txBody>
      </p:sp>
    </p:spTree>
    <p:extLst>
      <p:ext uri="{BB962C8B-B14F-4D97-AF65-F5344CB8AC3E}">
        <p14:creationId xmlns:p14="http://schemas.microsoft.com/office/powerpoint/2010/main" val="272283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Investigating Appearance of Conflict:  Elements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1" y="751425"/>
            <a:ext cx="8401049" cy="3786366"/>
          </a:xfrm>
        </p:spPr>
        <p:txBody>
          <a:bodyPr/>
          <a:lstStyle/>
          <a:p>
            <a:endParaRPr lang="en-US" dirty="0"/>
          </a:p>
          <a:p>
            <a:endParaRPr lang="en-US" dirty="0"/>
          </a:p>
          <a:p>
            <a:pPr marL="0" indent="0" defTabSz="457200">
              <a:buNone/>
            </a:pPr>
            <a:r>
              <a:rPr lang="en-US" sz="1800" b="1" dirty="0"/>
              <a:t>3. 	Action taken or decision made by/involving Employee X</a:t>
            </a:r>
          </a:p>
          <a:p>
            <a:pPr marL="333756" indent="-342900">
              <a:buFont typeface="+mj-lt"/>
              <a:buAutoNum type="arabicPeriod"/>
            </a:pPr>
            <a:endParaRPr lang="en-US" b="1" dirty="0"/>
          </a:p>
          <a:p>
            <a:pPr marL="562356" lvl="1" indent="-342900" algn="just">
              <a:buFont typeface="Wingdings" panose="05000000000000000000" pitchFamily="2" charset="2"/>
              <a:buChar char="Ø"/>
            </a:pPr>
            <a:r>
              <a:rPr lang="en-US" sz="1600" dirty="0"/>
              <a:t>Could be past or upcoming</a:t>
            </a:r>
          </a:p>
          <a:p>
            <a:pPr marL="562356" lvl="1" indent="-342900" algn="just">
              <a:buFont typeface="Wingdings" panose="05000000000000000000" pitchFamily="2" charset="2"/>
              <a:buChar char="Ø"/>
            </a:pPr>
            <a:r>
              <a:rPr lang="en-US" sz="1600" dirty="0"/>
              <a:t>Employee is either the decision maker or involved in the process</a:t>
            </a:r>
          </a:p>
          <a:p>
            <a:pPr marL="562356" lvl="1" indent="-342900" algn="just">
              <a:buFont typeface="Wingdings" panose="05000000000000000000" pitchFamily="2" charset="2"/>
              <a:buChar char="Ø"/>
            </a:pPr>
            <a:r>
              <a:rPr lang="en-US" sz="1600" dirty="0"/>
              <a:t>E.g., hiring, contract award, license application approval</a:t>
            </a:r>
          </a:p>
        </p:txBody>
      </p:sp>
    </p:spTree>
    <p:extLst>
      <p:ext uri="{BB962C8B-B14F-4D97-AF65-F5344CB8AC3E}">
        <p14:creationId xmlns:p14="http://schemas.microsoft.com/office/powerpoint/2010/main" val="273514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Investigating Appearance of Conflict:  Elements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2" y="751425"/>
            <a:ext cx="8107906" cy="3786366"/>
          </a:xfrm>
        </p:spPr>
        <p:txBody>
          <a:bodyPr/>
          <a:lstStyle/>
          <a:p>
            <a:endParaRPr lang="en-US" dirty="0"/>
          </a:p>
          <a:p>
            <a:endParaRPr lang="en-US" dirty="0"/>
          </a:p>
          <a:p>
            <a:pPr marL="457200" indent="-457200" algn="just">
              <a:buNone/>
            </a:pPr>
            <a:r>
              <a:rPr lang="en-US" sz="1800" b="1" dirty="0"/>
              <a:t>4.	Benefit or harm (realized or potential) resulting form Employee X’s action/decision or participation in decision</a:t>
            </a:r>
          </a:p>
          <a:p>
            <a:pPr marL="333756" indent="-342900" algn="just">
              <a:buFont typeface="+mj-lt"/>
              <a:buAutoNum type="arabicPeriod"/>
            </a:pPr>
            <a:endParaRPr lang="en-US" dirty="0"/>
          </a:p>
          <a:p>
            <a:pPr marL="562356" lvl="1" indent="-342900" algn="just">
              <a:buFont typeface="Wingdings" panose="05000000000000000000" pitchFamily="2" charset="2"/>
              <a:buChar char="Ø"/>
            </a:pPr>
            <a:r>
              <a:rPr lang="en-US" sz="1600" dirty="0"/>
              <a:t>Benefit – e.g., to Employee; family member; friend; constituent; organization affiliated with</a:t>
            </a:r>
          </a:p>
          <a:p>
            <a:pPr marL="562356" lvl="1" indent="-342900" algn="just">
              <a:buFont typeface="Wingdings" panose="05000000000000000000" pitchFamily="2" charset="2"/>
              <a:buChar char="Ø"/>
            </a:pPr>
            <a:r>
              <a:rPr lang="en-US" sz="1600" dirty="0"/>
              <a:t>Harm – e.g., to colleague; subordinate; family rival/competitor</a:t>
            </a:r>
          </a:p>
        </p:txBody>
      </p:sp>
    </p:spTree>
    <p:extLst>
      <p:ext uri="{BB962C8B-B14F-4D97-AF65-F5344CB8AC3E}">
        <p14:creationId xmlns:p14="http://schemas.microsoft.com/office/powerpoint/2010/main" val="2283975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Investigating Appearance of Conflict:  Elements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1" y="751425"/>
            <a:ext cx="8094259" cy="3786366"/>
          </a:xfrm>
        </p:spPr>
        <p:txBody>
          <a:bodyPr/>
          <a:lstStyle/>
          <a:p>
            <a:endParaRPr lang="en-US" dirty="0"/>
          </a:p>
          <a:p>
            <a:endParaRPr lang="en-US" dirty="0"/>
          </a:p>
          <a:p>
            <a:pPr marL="457200" indent="-457200" algn="just">
              <a:buAutoNum type="arabicPeriod" startAt="5"/>
            </a:pPr>
            <a:r>
              <a:rPr lang="en-US" sz="1800" b="1" u="sng" dirty="0"/>
              <a:t>Reasonable perception</a:t>
            </a:r>
            <a:r>
              <a:rPr lang="en-US" sz="1800" b="1" dirty="0"/>
              <a:t> that identified private interest did/could influence Employee X’s action or decision</a:t>
            </a:r>
          </a:p>
          <a:p>
            <a:pPr marL="0" indent="0" algn="just">
              <a:buNone/>
            </a:pPr>
            <a:endParaRPr lang="en-US" dirty="0"/>
          </a:p>
          <a:p>
            <a:pPr marL="562356" lvl="1" indent="-342900" algn="just">
              <a:buFont typeface="Wingdings" panose="05000000000000000000" pitchFamily="2" charset="2"/>
              <a:buChar char="Ø"/>
            </a:pPr>
            <a:r>
              <a:rPr lang="en-US" sz="1600" dirty="0"/>
              <a:t>Available facts would lead the reasonable observer to believe there’s a conflict</a:t>
            </a:r>
          </a:p>
          <a:p>
            <a:pPr marL="562356" lvl="1" indent="-342900" algn="just">
              <a:buFont typeface="Wingdings" panose="05000000000000000000" pitchFamily="2" charset="2"/>
              <a:buChar char="Ø"/>
            </a:pPr>
            <a:r>
              <a:rPr lang="en-US" sz="1600" dirty="0"/>
              <a:t>Not proving </a:t>
            </a:r>
            <a:r>
              <a:rPr lang="en-US" sz="1600" u="sng" dirty="0"/>
              <a:t>actual</a:t>
            </a:r>
            <a:r>
              <a:rPr lang="en-US" sz="1600" dirty="0"/>
              <a:t> conflict or interest</a:t>
            </a:r>
          </a:p>
        </p:txBody>
      </p:sp>
    </p:spTree>
    <p:extLst>
      <p:ext uri="{BB962C8B-B14F-4D97-AF65-F5344CB8AC3E}">
        <p14:creationId xmlns:p14="http://schemas.microsoft.com/office/powerpoint/2010/main" val="3018480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7066-197A-9E32-91F0-6F78931D078B}"/>
              </a:ext>
            </a:extLst>
          </p:cNvPr>
          <p:cNvSpPr>
            <a:spLocks noGrp="1"/>
          </p:cNvSpPr>
          <p:nvPr>
            <p:ph type="title"/>
          </p:nvPr>
        </p:nvSpPr>
        <p:spPr>
          <a:xfrm>
            <a:off x="489173" y="468394"/>
            <a:ext cx="7686166" cy="304356"/>
          </a:xfrm>
        </p:spPr>
        <p:txBody>
          <a:bodyPr/>
          <a:lstStyle/>
          <a:p>
            <a:pPr algn="ctr"/>
            <a:r>
              <a:rPr lang="en-US" sz="2000" dirty="0"/>
              <a:t>Investigating Appearance of Conflict:  Elements</a:t>
            </a:r>
          </a:p>
        </p:txBody>
      </p:sp>
      <p:sp>
        <p:nvSpPr>
          <p:cNvPr id="3" name="Text Placeholder 2">
            <a:extLst>
              <a:ext uri="{FF2B5EF4-FFF2-40B4-BE49-F238E27FC236}">
                <a16:creationId xmlns:a16="http://schemas.microsoft.com/office/drawing/2014/main" id="{050F7C72-94A9-7BE1-3AA7-B73702C03772}"/>
              </a:ext>
            </a:extLst>
          </p:cNvPr>
          <p:cNvSpPr>
            <a:spLocks noGrp="1"/>
          </p:cNvSpPr>
          <p:nvPr>
            <p:ph type="body" sz="quarter" idx="13"/>
          </p:nvPr>
        </p:nvSpPr>
        <p:spPr>
          <a:xfrm>
            <a:off x="381001" y="751425"/>
            <a:ext cx="8073787" cy="3786366"/>
          </a:xfrm>
        </p:spPr>
        <p:txBody>
          <a:bodyPr/>
          <a:lstStyle/>
          <a:p>
            <a:endParaRPr lang="en-US" dirty="0"/>
          </a:p>
          <a:p>
            <a:pPr algn="just"/>
            <a:endParaRPr lang="en-US" b="1" dirty="0"/>
          </a:p>
          <a:p>
            <a:pPr marL="457200" indent="-457200" algn="just" defTabSz="457200">
              <a:buNone/>
            </a:pPr>
            <a:r>
              <a:rPr lang="en-US" sz="1800" b="1" dirty="0"/>
              <a:t>6. Employee X knew or should have known her action, decision, participation in decision-making process would create an appearance of conflict of interest</a:t>
            </a:r>
          </a:p>
          <a:p>
            <a:pPr marL="562356" lvl="1" indent="-342900">
              <a:buFont typeface="Wingdings" panose="05000000000000000000" pitchFamily="2" charset="2"/>
              <a:buChar char="Ø"/>
            </a:pPr>
            <a:endParaRPr lang="en-US" sz="1200" dirty="0"/>
          </a:p>
          <a:p>
            <a:pPr marL="562356" lvl="1" indent="-342900">
              <a:buFont typeface="Wingdings" panose="05000000000000000000" pitchFamily="2" charset="2"/>
              <a:buChar char="Ø"/>
            </a:pPr>
            <a:r>
              <a:rPr lang="en-US" sz="1600" dirty="0"/>
              <a:t>From </a:t>
            </a:r>
            <a:r>
              <a:rPr lang="en-US" sz="1600" dirty="0" err="1"/>
              <a:t>EOG</a:t>
            </a:r>
            <a:r>
              <a:rPr lang="en-US" sz="1600" dirty="0"/>
              <a:t> Ethics Code:</a:t>
            </a:r>
          </a:p>
          <a:p>
            <a:pPr marL="562356" lvl="1" indent="-342900">
              <a:buFont typeface="Wingdings" panose="05000000000000000000" pitchFamily="2" charset="2"/>
              <a:buChar char="Ø"/>
            </a:pPr>
            <a:r>
              <a:rPr lang="en-US" sz="1600" dirty="0"/>
              <a:t>Employees should avoid any conduct (whether in the context of business, financial or social relationships) that might undermine the public trust, whether that conduct is unethical or lends itself to the appearance of ethical impropriety.</a:t>
            </a:r>
          </a:p>
        </p:txBody>
      </p:sp>
    </p:spTree>
    <p:extLst>
      <p:ext uri="{BB962C8B-B14F-4D97-AF65-F5344CB8AC3E}">
        <p14:creationId xmlns:p14="http://schemas.microsoft.com/office/powerpoint/2010/main" val="238670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2C236DC-A822-6E42-93A6-1FFB2E6024B0}"/>
              </a:ext>
            </a:extLst>
          </p:cNvPr>
          <p:cNvSpPr txBox="1">
            <a:spLocks/>
          </p:cNvSpPr>
          <p:nvPr/>
        </p:nvSpPr>
        <p:spPr>
          <a:xfrm>
            <a:off x="1" y="3190443"/>
            <a:ext cx="9143999" cy="723990"/>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ts val="900"/>
              </a:lnSpc>
              <a:buFont typeface="Arial" pitchFamily="34" charset="0"/>
              <a:buNone/>
            </a:pPr>
            <a:r>
              <a:rPr lang="en-US" sz="1100" dirty="0">
                <a:solidFill>
                  <a:schemeClr val="bg2"/>
                </a:solidFill>
                <a:latin typeface="Verdana" panose="020B0604030504040204" pitchFamily="34" charset="0"/>
                <a:ea typeface="Verdana" panose="020B0604030504040204" pitchFamily="34" charset="0"/>
              </a:rPr>
              <a:t>Thomasina Moore</a:t>
            </a:r>
          </a:p>
          <a:p>
            <a:pPr marL="0" indent="0" algn="ctr">
              <a:lnSpc>
                <a:spcPts val="900"/>
              </a:lnSpc>
              <a:buFont typeface="Arial" pitchFamily="34" charset="0"/>
              <a:buNone/>
            </a:pPr>
            <a:r>
              <a:rPr lang="en-US" sz="1100" b="0" dirty="0">
                <a:solidFill>
                  <a:schemeClr val="bg2"/>
                </a:solidFill>
                <a:latin typeface="Verdana" panose="020B0604030504040204" pitchFamily="34" charset="0"/>
                <a:ea typeface="Verdana" panose="020B0604030504040204" pitchFamily="34" charset="0"/>
                <a:hlinkClick r:id="rId2"/>
              </a:rPr>
              <a:t>Thomasina.Moore@gray-robinson.com</a:t>
            </a:r>
            <a:r>
              <a:rPr lang="en-US" sz="1100" b="0" dirty="0">
                <a:solidFill>
                  <a:schemeClr val="bg2"/>
                </a:solidFill>
                <a:latin typeface="Verdana" panose="020B0604030504040204" pitchFamily="34" charset="0"/>
                <a:ea typeface="Verdana" panose="020B0604030504040204" pitchFamily="34" charset="0"/>
              </a:rPr>
              <a:t> </a:t>
            </a:r>
          </a:p>
        </p:txBody>
      </p:sp>
      <p:sp>
        <p:nvSpPr>
          <p:cNvPr id="3" name="Title 1"/>
          <p:cNvSpPr txBox="1">
            <a:spLocks/>
          </p:cNvSpPr>
          <p:nvPr/>
        </p:nvSpPr>
        <p:spPr>
          <a:xfrm>
            <a:off x="0" y="2514121"/>
            <a:ext cx="9144000" cy="506727"/>
          </a:xfrm>
          <a:prstGeom prst="rect">
            <a:avLst/>
          </a:prstGeom>
        </p:spPr>
        <p:txBody>
          <a:bodyPr/>
          <a:lst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a:lstStyle>
          <a:p>
            <a:pPr algn="ctr"/>
            <a:r>
              <a:rPr lang="en-US" sz="1800" spc="50" baseline="0" dirty="0">
                <a:solidFill>
                  <a:schemeClr val="bg1"/>
                </a:solidFill>
                <a:latin typeface="Verdana" panose="020B0604030504040204" pitchFamily="34" charset="0"/>
                <a:ea typeface="Verdana" panose="020B0604030504040204" pitchFamily="34" charset="0"/>
              </a:rPr>
              <a:t>Thank you</a:t>
            </a:r>
          </a:p>
        </p:txBody>
      </p:sp>
    </p:spTree>
    <p:extLst>
      <p:ext uri="{BB962C8B-B14F-4D97-AF65-F5344CB8AC3E}">
        <p14:creationId xmlns:p14="http://schemas.microsoft.com/office/powerpoint/2010/main" val="142917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2418" y="1045027"/>
            <a:ext cx="8013785" cy="3444213"/>
          </a:xfrm>
        </p:spPr>
        <p:txBody>
          <a:bodyPr/>
          <a:lstStyle/>
          <a:p>
            <a:endParaRPr lang="en-US" sz="1600" b="1" dirty="0"/>
          </a:p>
          <a:p>
            <a:r>
              <a:rPr lang="en-US" sz="1600" b="1" dirty="0"/>
              <a:t>Section 112.311(1):  The policy</a:t>
            </a:r>
          </a:p>
          <a:p>
            <a:endParaRPr lang="en-US" dirty="0"/>
          </a:p>
          <a:p>
            <a:pPr algn="just"/>
            <a:r>
              <a:rPr lang="en-US" sz="1600" dirty="0"/>
              <a:t>“It is essential to the proper conduct and operation of government that public officials be independent and impartial and </a:t>
            </a:r>
            <a:r>
              <a:rPr lang="en-US" sz="1600" u="sng" dirty="0"/>
              <a:t>that public office not be used for private gain </a:t>
            </a:r>
            <a:r>
              <a:rPr lang="en-US" sz="1600" dirty="0"/>
              <a:t>other than the remuneration provided by law.  The public interest, therefore, requires that the law protect against any conflict of interest and establish standards for the conduct of elected officials and government employees in situations where conflicts may exist.”</a:t>
            </a:r>
          </a:p>
        </p:txBody>
      </p:sp>
      <p:sp>
        <p:nvSpPr>
          <p:cNvPr id="2" name="Title 1"/>
          <p:cNvSpPr>
            <a:spLocks noGrp="1"/>
          </p:cNvSpPr>
          <p:nvPr>
            <p:ph type="title"/>
          </p:nvPr>
        </p:nvSpPr>
        <p:spPr>
          <a:xfrm>
            <a:off x="193492" y="292201"/>
            <a:ext cx="7686166" cy="752827"/>
          </a:xfrm>
        </p:spPr>
        <p:txBody>
          <a:bodyPr/>
          <a:lstStyle/>
          <a:p>
            <a:pPr algn="ctr"/>
            <a:r>
              <a:rPr lang="en-US" sz="2000" dirty="0"/>
              <a:t>Part III, Chapter 112, Florida Statutes</a:t>
            </a:r>
            <a:br>
              <a:rPr lang="en-US" sz="2000" dirty="0"/>
            </a:br>
            <a:r>
              <a:rPr lang="en-US" sz="2000" dirty="0"/>
              <a:t>Code of Ethics for Public Officers and Employees</a:t>
            </a:r>
          </a:p>
        </p:txBody>
      </p:sp>
    </p:spTree>
    <p:extLst>
      <p:ext uri="{BB962C8B-B14F-4D97-AF65-F5344CB8AC3E}">
        <p14:creationId xmlns:p14="http://schemas.microsoft.com/office/powerpoint/2010/main" val="396149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2418" y="1045027"/>
            <a:ext cx="8013785" cy="3444213"/>
          </a:xfrm>
        </p:spPr>
        <p:txBody>
          <a:bodyPr/>
          <a:lstStyle/>
          <a:p>
            <a:endParaRPr lang="en-US" sz="1600" b="1" dirty="0"/>
          </a:p>
          <a:p>
            <a:r>
              <a:rPr lang="en-US" sz="1600" b="1" dirty="0"/>
              <a:t>Section 112.311(5):  The rule</a:t>
            </a:r>
          </a:p>
          <a:p>
            <a:endParaRPr lang="en-US" dirty="0"/>
          </a:p>
          <a:p>
            <a:pPr algn="just"/>
            <a:r>
              <a:rPr lang="en-US" sz="1600" dirty="0"/>
              <a:t>No officer or employee of a state agency or of a county, city, or other political subdivision of the state, and no member of the Legislature or legislative employee, shall have any interest, financial or otherwise, direct or indirect; engage in any business transaction or professional activity; or incur any obligation of any nature which is in substantial conflict with the proper discharge of his or her duties in the public interest.</a:t>
            </a:r>
          </a:p>
        </p:txBody>
      </p:sp>
      <p:sp>
        <p:nvSpPr>
          <p:cNvPr id="2" name="Title 1"/>
          <p:cNvSpPr>
            <a:spLocks noGrp="1"/>
          </p:cNvSpPr>
          <p:nvPr>
            <p:ph type="title"/>
          </p:nvPr>
        </p:nvSpPr>
        <p:spPr>
          <a:xfrm>
            <a:off x="193492" y="292201"/>
            <a:ext cx="7686166" cy="752827"/>
          </a:xfrm>
        </p:spPr>
        <p:txBody>
          <a:bodyPr/>
          <a:lstStyle/>
          <a:p>
            <a:pPr algn="ctr"/>
            <a:r>
              <a:rPr lang="en-US" sz="2000" dirty="0"/>
              <a:t>Part III, Chapter 112, Florida Statutes</a:t>
            </a:r>
            <a:br>
              <a:rPr lang="en-US" sz="2000" dirty="0"/>
            </a:br>
            <a:r>
              <a:rPr lang="en-US" sz="2000" dirty="0"/>
              <a:t>Code of Ethics for Public Officers and Employees</a:t>
            </a:r>
          </a:p>
        </p:txBody>
      </p:sp>
    </p:spTree>
    <p:extLst>
      <p:ext uri="{BB962C8B-B14F-4D97-AF65-F5344CB8AC3E}">
        <p14:creationId xmlns:p14="http://schemas.microsoft.com/office/powerpoint/2010/main" val="7576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2418" y="1045027"/>
            <a:ext cx="8027433" cy="3444213"/>
          </a:xfrm>
        </p:spPr>
        <p:txBody>
          <a:bodyPr/>
          <a:lstStyle/>
          <a:p>
            <a:endParaRPr lang="en-US" sz="1600" b="1" dirty="0"/>
          </a:p>
          <a:p>
            <a:r>
              <a:rPr lang="en-US" sz="1600" b="1" dirty="0"/>
              <a:t>Section 112.312</a:t>
            </a:r>
          </a:p>
          <a:p>
            <a:endParaRPr lang="en-US" dirty="0"/>
          </a:p>
          <a:p>
            <a:r>
              <a:rPr lang="en-US" sz="1600" b="1" dirty="0"/>
              <a:t>Conflict of Interest </a:t>
            </a:r>
            <a:r>
              <a:rPr lang="en-US" sz="1600" dirty="0"/>
              <a:t>means a situation in which regard for a private interest </a:t>
            </a:r>
            <a:r>
              <a:rPr lang="en-US" sz="1600" u="sng" dirty="0"/>
              <a:t>tends to lead</a:t>
            </a:r>
            <a:r>
              <a:rPr lang="en-US" sz="1600" dirty="0"/>
              <a:t> to disregard of a public duty or interest.</a:t>
            </a:r>
          </a:p>
        </p:txBody>
      </p:sp>
      <p:sp>
        <p:nvSpPr>
          <p:cNvPr id="2" name="Title 1"/>
          <p:cNvSpPr>
            <a:spLocks noGrp="1"/>
          </p:cNvSpPr>
          <p:nvPr>
            <p:ph type="title"/>
          </p:nvPr>
        </p:nvSpPr>
        <p:spPr>
          <a:xfrm>
            <a:off x="193492" y="292201"/>
            <a:ext cx="7686166" cy="752827"/>
          </a:xfrm>
        </p:spPr>
        <p:txBody>
          <a:bodyPr/>
          <a:lstStyle/>
          <a:p>
            <a:pPr algn="ctr"/>
            <a:r>
              <a:rPr lang="en-US" sz="2000" dirty="0"/>
              <a:t>Part III, Chapter 112, Florida Statutes</a:t>
            </a:r>
            <a:br>
              <a:rPr lang="en-US" sz="2000" dirty="0"/>
            </a:br>
            <a:r>
              <a:rPr lang="en-US" sz="2000" dirty="0"/>
              <a:t>Code of Ethics for Public Officers and Employees</a:t>
            </a:r>
          </a:p>
        </p:txBody>
      </p:sp>
    </p:spTree>
    <p:extLst>
      <p:ext uri="{BB962C8B-B14F-4D97-AF65-F5344CB8AC3E}">
        <p14:creationId xmlns:p14="http://schemas.microsoft.com/office/powerpoint/2010/main" val="1474345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1" y="992400"/>
            <a:ext cx="8128378" cy="3565952"/>
          </a:xfrm>
        </p:spPr>
        <p:txBody>
          <a:bodyPr/>
          <a:lstStyle/>
          <a:p>
            <a:pPr algn="just"/>
            <a:r>
              <a:rPr lang="en-US" sz="1600" b="1" dirty="0"/>
              <a:t>Section 112.313:  Where conflicts arise</a:t>
            </a:r>
          </a:p>
          <a:p>
            <a:pPr marL="285750" indent="-285750" algn="just">
              <a:buFont typeface="Wingdings" panose="05000000000000000000" pitchFamily="2" charset="2"/>
              <a:buChar char="Ø"/>
            </a:pPr>
            <a:r>
              <a:rPr lang="en-US" dirty="0"/>
              <a:t>Solicitation or acceptance of gifts</a:t>
            </a:r>
          </a:p>
          <a:p>
            <a:pPr marL="628590" lvl="2" indent="-285750" algn="just">
              <a:spcAft>
                <a:spcPts val="0"/>
              </a:spcAft>
              <a:buFont typeface="Wingdings" panose="05000000000000000000" pitchFamily="2" charset="2"/>
              <a:buChar char="Ø"/>
            </a:pPr>
            <a:r>
              <a:rPr lang="en-US" sz="1200" dirty="0"/>
              <a:t>With the understanding that you will be influenced</a:t>
            </a:r>
          </a:p>
          <a:p>
            <a:pPr marL="285750" indent="-285750" algn="just">
              <a:buFont typeface="Wingdings" panose="05000000000000000000" pitchFamily="2" charset="2"/>
              <a:buChar char="Ø"/>
            </a:pPr>
            <a:r>
              <a:rPr lang="en-US" dirty="0"/>
              <a:t>Doing business with your agency</a:t>
            </a:r>
          </a:p>
          <a:p>
            <a:pPr marL="628590" lvl="2" indent="-285750" algn="just">
              <a:spcAft>
                <a:spcPts val="0"/>
              </a:spcAft>
              <a:buFont typeface="Wingdings" panose="05000000000000000000" pitchFamily="2" charset="2"/>
              <a:buChar char="Ø"/>
            </a:pPr>
            <a:r>
              <a:rPr lang="en-US" sz="1200" dirty="0"/>
              <a:t>Business in which you/your spouse/your child has a material interest</a:t>
            </a:r>
          </a:p>
          <a:p>
            <a:pPr marL="285750" indent="-285750" algn="just">
              <a:buFont typeface="Wingdings" panose="05000000000000000000" pitchFamily="2" charset="2"/>
              <a:buChar char="Ø"/>
            </a:pPr>
            <a:r>
              <a:rPr lang="en-US" dirty="0"/>
              <a:t>Unauthorized compensation</a:t>
            </a:r>
          </a:p>
          <a:p>
            <a:pPr marL="628590" lvl="2" indent="-285750" algn="just">
              <a:spcAft>
                <a:spcPts val="0"/>
              </a:spcAft>
              <a:buFont typeface="Wingdings" panose="05000000000000000000" pitchFamily="2" charset="2"/>
              <a:buChar char="Ø"/>
            </a:pPr>
            <a:r>
              <a:rPr lang="en-US" sz="1200" dirty="0"/>
              <a:t>When you know </a:t>
            </a:r>
            <a:r>
              <a:rPr lang="en-US" sz="1200" u="sng" dirty="0"/>
              <a:t>or should know </a:t>
            </a:r>
            <a:r>
              <a:rPr lang="en-US" sz="1200" dirty="0"/>
              <a:t>it’s given to influence your decision</a:t>
            </a:r>
          </a:p>
          <a:p>
            <a:pPr marL="285750" indent="-285750" algn="just">
              <a:buFont typeface="Wingdings" panose="05000000000000000000" pitchFamily="2" charset="2"/>
              <a:buChar char="Ø"/>
            </a:pPr>
            <a:r>
              <a:rPr lang="en-US" dirty="0"/>
              <a:t>Misuse of public position</a:t>
            </a:r>
          </a:p>
          <a:p>
            <a:pPr marL="628590" lvl="2" indent="-285750" algn="just">
              <a:spcAft>
                <a:spcPts val="0"/>
              </a:spcAft>
              <a:buFont typeface="Wingdings" panose="05000000000000000000" pitchFamily="2" charset="2"/>
              <a:buChar char="Ø"/>
            </a:pPr>
            <a:r>
              <a:rPr lang="en-US" sz="1200" dirty="0"/>
              <a:t>For special benefit/privilege/exemption for yourself</a:t>
            </a:r>
          </a:p>
          <a:p>
            <a:pPr marL="285750" indent="-285750" algn="just">
              <a:buFont typeface="Wingdings" panose="05000000000000000000" pitchFamily="2" charset="2"/>
              <a:buChar char="Ø"/>
            </a:pPr>
            <a:r>
              <a:rPr lang="en-US" dirty="0"/>
              <a:t>Conflicting employment or contractual relationship</a:t>
            </a:r>
          </a:p>
          <a:p>
            <a:pPr marL="628590" lvl="2" indent="-285750" algn="just">
              <a:spcAft>
                <a:spcPts val="0"/>
              </a:spcAft>
              <a:buFont typeface="Wingdings" panose="05000000000000000000" pitchFamily="2" charset="2"/>
              <a:buChar char="Ø"/>
            </a:pPr>
            <a:r>
              <a:rPr lang="en-US" sz="1200" dirty="0"/>
              <a:t>Continuing or frequently recurring conflict between your private interests and your public duties</a:t>
            </a:r>
          </a:p>
          <a:p>
            <a:pPr marL="285750" indent="-285750" algn="just">
              <a:buFont typeface="Wingdings" panose="05000000000000000000" pitchFamily="2" charset="2"/>
              <a:buChar char="Ø"/>
            </a:pPr>
            <a:r>
              <a:rPr lang="en-US" dirty="0"/>
              <a:t>Disclosure of use of information</a:t>
            </a:r>
          </a:p>
          <a:p>
            <a:pPr marL="628590" lvl="2" indent="-285750" algn="just">
              <a:buFont typeface="Wingdings" panose="05000000000000000000" pitchFamily="2" charset="2"/>
              <a:buChar char="Ø"/>
            </a:pPr>
            <a:r>
              <a:rPr lang="en-US" sz="1200" dirty="0"/>
              <a:t>For your or someone else’s gain or benefit</a:t>
            </a:r>
          </a:p>
          <a:p>
            <a:pPr lvl="2"/>
            <a:endParaRPr lang="en-US" dirty="0"/>
          </a:p>
        </p:txBody>
      </p:sp>
      <p:sp>
        <p:nvSpPr>
          <p:cNvPr id="2" name="Title 1"/>
          <p:cNvSpPr>
            <a:spLocks noGrp="1"/>
          </p:cNvSpPr>
          <p:nvPr>
            <p:ph type="title"/>
          </p:nvPr>
        </p:nvSpPr>
        <p:spPr>
          <a:xfrm>
            <a:off x="193492" y="292201"/>
            <a:ext cx="7686166" cy="752827"/>
          </a:xfrm>
        </p:spPr>
        <p:txBody>
          <a:bodyPr/>
          <a:lstStyle/>
          <a:p>
            <a:pPr algn="ctr"/>
            <a:r>
              <a:rPr lang="en-US" sz="2000" dirty="0"/>
              <a:t>Part III, Chapter 112, Florida Statutes</a:t>
            </a:r>
            <a:br>
              <a:rPr lang="en-US" sz="2000" dirty="0"/>
            </a:br>
            <a:r>
              <a:rPr lang="en-US" sz="2000" dirty="0"/>
              <a:t>Code of Ethics for Public Officers and Employees</a:t>
            </a:r>
          </a:p>
        </p:txBody>
      </p:sp>
    </p:spTree>
    <p:extLst>
      <p:ext uri="{BB962C8B-B14F-4D97-AF65-F5344CB8AC3E}">
        <p14:creationId xmlns:p14="http://schemas.microsoft.com/office/powerpoint/2010/main" val="328629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3A1C-E8D8-CCCC-903F-4E3CB73A57F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4B0F979-D540-8C17-D628-AC83025BC4AE}"/>
              </a:ext>
            </a:extLst>
          </p:cNvPr>
          <p:cNvSpPr>
            <a:spLocks noGrp="1"/>
          </p:cNvSpPr>
          <p:nvPr>
            <p:ph type="body" sz="quarter" idx="13"/>
          </p:nvPr>
        </p:nvSpPr>
        <p:spPr>
          <a:xfrm>
            <a:off x="489173" y="772750"/>
            <a:ext cx="7986087" cy="3786366"/>
          </a:xfrm>
        </p:spPr>
        <p:txBody>
          <a:bodyPr/>
          <a:lstStyle/>
          <a:p>
            <a:pPr marL="860425" indent="-403225">
              <a:buFont typeface="Courier New" panose="02070309020205020404" pitchFamily="49" charset="0"/>
              <a:buChar char="o"/>
            </a:pPr>
            <a:r>
              <a:rPr lang="en-US" sz="1800" b="1" dirty="0"/>
              <a:t>Appearance of Impropriety means…</a:t>
            </a:r>
          </a:p>
          <a:p>
            <a:pPr algn="just"/>
            <a:endParaRPr lang="en-US" dirty="0"/>
          </a:p>
          <a:p>
            <a:pPr marL="868363" indent="-411163" algn="just"/>
            <a:r>
              <a:rPr lang="en-US" sz="1600" b="1" dirty="0"/>
              <a:t>THE PERCEPTION </a:t>
            </a:r>
            <a:r>
              <a:rPr lang="en-US" sz="1600" dirty="0"/>
              <a:t>that a public official or employee</a:t>
            </a:r>
          </a:p>
          <a:p>
            <a:pPr marL="1146175" lvl="1" indent="-231775" algn="just"/>
            <a:r>
              <a:rPr lang="en-US" sz="1600" dirty="0"/>
              <a:t>May be using the office or position to obtain a personal benefit</a:t>
            </a:r>
          </a:p>
          <a:p>
            <a:pPr marL="1146175" lvl="1" indent="-231775" algn="just"/>
            <a:r>
              <a:rPr lang="en-US" sz="1600" dirty="0"/>
              <a:t>May be conveying a benefit or favor to a constituent outside the normal channels</a:t>
            </a:r>
          </a:p>
          <a:p>
            <a:pPr marL="1146175" lvl="1" indent="-231775" algn="just"/>
            <a:r>
              <a:rPr lang="en-US" sz="1600" dirty="0"/>
              <a:t>May be making or taking part in an official decision despite a conflict of interest</a:t>
            </a:r>
          </a:p>
          <a:p>
            <a:pPr marL="1146175" lvl="1" indent="-231775" algn="just"/>
            <a:r>
              <a:rPr lang="en-US" sz="1600" dirty="0"/>
              <a:t>May be acting otherwise unethically</a:t>
            </a:r>
          </a:p>
        </p:txBody>
      </p:sp>
    </p:spTree>
    <p:extLst>
      <p:ext uri="{BB962C8B-B14F-4D97-AF65-F5344CB8AC3E}">
        <p14:creationId xmlns:p14="http://schemas.microsoft.com/office/powerpoint/2010/main" val="163166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CB7E25-FD53-BF29-5433-0FFEBD66C3BE}"/>
              </a:ext>
            </a:extLst>
          </p:cNvPr>
          <p:cNvSpPr>
            <a:spLocks noGrp="1"/>
          </p:cNvSpPr>
          <p:nvPr>
            <p:ph type="body" sz="quarter" idx="10"/>
          </p:nvPr>
        </p:nvSpPr>
        <p:spPr/>
        <p:txBody>
          <a:bodyPr/>
          <a:lstStyle/>
          <a:p>
            <a:pPr marL="285750" indent="-285750" algn="ctr">
              <a:buFont typeface="Arial" panose="020B0604020202020204" pitchFamily="34" charset="0"/>
              <a:buChar char="•"/>
            </a:pPr>
            <a:endParaRPr lang="en-US" sz="1800" b="1" dirty="0"/>
          </a:p>
          <a:p>
            <a:pPr marL="285750" indent="-285750" algn="ctr">
              <a:buFont typeface="Arial" panose="020B0604020202020204" pitchFamily="34" charset="0"/>
              <a:buChar char="•"/>
            </a:pPr>
            <a:r>
              <a:rPr lang="en-US" sz="1800" b="1" dirty="0"/>
              <a:t>Whose perception?</a:t>
            </a:r>
          </a:p>
          <a:p>
            <a:pPr marL="285750" indent="-285750">
              <a:buFont typeface="Arial" panose="020B0604020202020204" pitchFamily="34" charset="0"/>
              <a:buChar char="•"/>
            </a:pPr>
            <a:endParaRPr lang="en-US" dirty="0"/>
          </a:p>
          <a:p>
            <a:pPr algn="ctr"/>
            <a:r>
              <a:rPr lang="en-US" sz="3600" dirty="0"/>
              <a:t>The reasonable observer</a:t>
            </a:r>
          </a:p>
          <a:p>
            <a:pPr algn="ctr"/>
            <a:r>
              <a:rPr lang="en-US" sz="1600" dirty="0"/>
              <a:t>who doesn’t know the specific circumstances</a:t>
            </a:r>
          </a:p>
        </p:txBody>
      </p:sp>
      <p:sp>
        <p:nvSpPr>
          <p:cNvPr id="3" name="Title 2">
            <a:extLst>
              <a:ext uri="{FF2B5EF4-FFF2-40B4-BE49-F238E27FC236}">
                <a16:creationId xmlns:a16="http://schemas.microsoft.com/office/drawing/2014/main" id="{02C3270C-1B73-A01A-90B2-F883A0ECA88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658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A38D-5842-4D9D-B6D0-A9945678783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A7371B4-8D4B-A781-8793-09ED239B9B0E}"/>
              </a:ext>
            </a:extLst>
          </p:cNvPr>
          <p:cNvSpPr>
            <a:spLocks noGrp="1"/>
          </p:cNvSpPr>
          <p:nvPr>
            <p:ph type="body" sz="quarter" idx="13"/>
          </p:nvPr>
        </p:nvSpPr>
        <p:spPr>
          <a:xfrm>
            <a:off x="900752" y="1264069"/>
            <a:ext cx="7622276" cy="3786366"/>
          </a:xfrm>
        </p:spPr>
        <p:txBody>
          <a:bodyPr/>
          <a:lstStyle/>
          <a:p>
            <a:pPr marL="0" indent="0" algn="ctr">
              <a:buNone/>
            </a:pPr>
            <a:r>
              <a:rPr lang="en-US" sz="2000" b="1" dirty="0"/>
              <a:t>The Appearance of Impropriety </a:t>
            </a:r>
          </a:p>
          <a:p>
            <a:pPr marL="0" indent="0" algn="ctr">
              <a:buNone/>
            </a:pPr>
            <a:r>
              <a:rPr lang="en-US" sz="2000" b="1" dirty="0"/>
              <a:t>is as important </a:t>
            </a:r>
          </a:p>
          <a:p>
            <a:pPr marL="0" indent="0" algn="ctr">
              <a:buNone/>
            </a:pPr>
            <a:r>
              <a:rPr lang="en-US" sz="2000" b="1" dirty="0"/>
              <a:t>as the Impropriety itself.</a:t>
            </a:r>
          </a:p>
          <a:p>
            <a:pPr marL="285750" indent="-285750">
              <a:buFont typeface="Wingdings" panose="05000000000000000000" pitchFamily="2" charset="2"/>
              <a:buChar char="ü"/>
            </a:pPr>
            <a:endParaRPr lang="en-US" dirty="0"/>
          </a:p>
          <a:p>
            <a:pPr marL="0" indent="0" algn="just">
              <a:buNone/>
            </a:pPr>
            <a:r>
              <a:rPr lang="en-US" sz="1600" dirty="0"/>
              <a:t>Conduct that creates an appearance of impropriety is equally as damaging to the public’s trust and the integrity of government as an actual ethical violation.</a:t>
            </a:r>
          </a:p>
          <a:p>
            <a:endParaRPr lang="en-US" dirty="0"/>
          </a:p>
        </p:txBody>
      </p:sp>
      <p:pic>
        <p:nvPicPr>
          <p:cNvPr id="5" name="Graphic 4" descr="Checkbox Checked with solid fill">
            <a:extLst>
              <a:ext uri="{FF2B5EF4-FFF2-40B4-BE49-F238E27FC236}">
                <a16:creationId xmlns:a16="http://schemas.microsoft.com/office/drawing/2014/main" id="{3C4C39C2-F4E0-CB30-094D-02AD0922FA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5105" y="1203668"/>
            <a:ext cx="616602" cy="616602"/>
          </a:xfrm>
          <a:prstGeom prst="rect">
            <a:avLst/>
          </a:prstGeom>
        </p:spPr>
      </p:pic>
    </p:spTree>
    <p:extLst>
      <p:ext uri="{BB962C8B-B14F-4D97-AF65-F5344CB8AC3E}">
        <p14:creationId xmlns:p14="http://schemas.microsoft.com/office/powerpoint/2010/main" val="3330020462"/>
      </p:ext>
    </p:extLst>
  </p:cSld>
  <p:clrMapOvr>
    <a:masterClrMapping/>
  </p:clrMapOvr>
</p:sld>
</file>

<file path=ppt/theme/theme1.xml><?xml version="1.0" encoding="utf-8"?>
<a:theme xmlns:a="http://schemas.openxmlformats.org/drawingml/2006/main" name="GrayRobinson Theme">
  <a:themeElements>
    <a:clrScheme name="GR-Colors">
      <a:dk1>
        <a:srgbClr val="094976"/>
      </a:dk1>
      <a:lt1>
        <a:srgbClr val="FEFFFF"/>
      </a:lt1>
      <a:dk2>
        <a:srgbClr val="094976"/>
      </a:dk2>
      <a:lt2>
        <a:srgbClr val="FFFFFF"/>
      </a:lt2>
      <a:accent1>
        <a:srgbClr val="094976"/>
      </a:accent1>
      <a:accent2>
        <a:srgbClr val="4687C7"/>
      </a:accent2>
      <a:accent3>
        <a:srgbClr val="094976"/>
      </a:accent3>
      <a:accent4>
        <a:srgbClr val="094976"/>
      </a:accent4>
      <a:accent5>
        <a:srgbClr val="094976"/>
      </a:accent5>
      <a:accent6>
        <a:srgbClr val="AA1D37"/>
      </a:accent6>
      <a:hlink>
        <a:srgbClr val="094976"/>
      </a:hlink>
      <a:folHlink>
        <a:srgbClr val="094976"/>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noFill/>
        </a:ln>
      </a:spPr>
      <a:bodyPr rtlCol="0" anchor="ctr"/>
      <a:lstStyle>
        <a:defPPr algn="ctr">
          <a:defRPr sz="1000" b="1" dirty="0" err="1" smtClean="0">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latin typeface="Century Gothic" pitchFamily="34" charset="0"/>
          </a:defRPr>
        </a:defPPr>
      </a:lstStyle>
    </a:txDef>
  </a:objectDefaults>
  <a:extraClrSchemeLst/>
  <a:extLst>
    <a:ext uri="{05A4C25C-085E-4340-85A3-A5531E510DB2}">
      <thm15:themeFamily xmlns:thm15="http://schemas.microsoft.com/office/thememl/2012/main" name="49413510_1.PPTX" id="{F8E456B3-BE71-467B-BE5D-878568505F8E}" vid="{098AFCFA-2377-4675-BBAA-F8CCB548AC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ACTIVE!45884582.5</documentid>
  <senderid>LTHOMPSON</senderid>
  <senderemail>LEIGHANNE.THOMPSON@GRAY-ROBINSON.COM</senderemail>
  <lastmodified>2023-08-28T14:52:03.0000000-04:00</lastmodified>
  <database>ACTIVE</database>
</properties>
</file>

<file path=customXml/itemProps1.xml><?xml version="1.0" encoding="utf-8"?>
<ds:datastoreItem xmlns:ds="http://schemas.openxmlformats.org/officeDocument/2006/customXml" ds:itemID="{1B0ACD85-C1E0-49B9-B09C-4C2FD0051E2D}">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6208</TotalTime>
  <Words>1408</Words>
  <Application>Microsoft Office PowerPoint</Application>
  <PresentationFormat>On-screen Show (16:9)</PresentationFormat>
  <Paragraphs>181</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Work Sans Regular Roman</vt:lpstr>
      <vt:lpstr>Montserrat Light</vt:lpstr>
      <vt:lpstr>Century Gothic</vt:lpstr>
      <vt:lpstr>Verdana</vt:lpstr>
      <vt:lpstr>Wingdings</vt:lpstr>
      <vt:lpstr>Work Sans Light Roman</vt:lpstr>
      <vt:lpstr>Courier New</vt:lpstr>
      <vt:lpstr>Arial</vt:lpstr>
      <vt:lpstr>Calibri</vt:lpstr>
      <vt:lpstr>GrayRobinson Theme</vt:lpstr>
      <vt:lpstr>PowerPoint Presentation</vt:lpstr>
      <vt:lpstr>Objectives</vt:lpstr>
      <vt:lpstr>Part III, Chapter 112, Florida Statutes Code of Ethics for Public Officers and Employees</vt:lpstr>
      <vt:lpstr>Part III, Chapter 112, Florida Statutes Code of Ethics for Public Officers and Employees</vt:lpstr>
      <vt:lpstr>Part III, Chapter 112, Florida Statutes Code of Ethics for Public Officers and Employees</vt:lpstr>
      <vt:lpstr>Part III, Chapter 112, Florida Statutes Code of Ethics for Public Officers and Employees</vt:lpstr>
      <vt:lpstr>PowerPoint Presentation</vt:lpstr>
      <vt:lpstr>PowerPoint Presentation</vt:lpstr>
      <vt:lpstr>PowerPoint Presentation</vt:lpstr>
      <vt:lpstr>Executive Office of the Governor Code of Ethics</vt:lpstr>
      <vt:lpstr>Executive Office of the Governor Code of Ethics</vt:lpstr>
      <vt:lpstr>Executive Office of the Governor Code of Ethics</vt:lpstr>
      <vt:lpstr>Other Standards</vt:lpstr>
      <vt:lpstr>PowerPoint Presentation</vt:lpstr>
      <vt:lpstr>Inspector General Basic Principles</vt:lpstr>
      <vt:lpstr>Inspector General Basic Principles</vt:lpstr>
      <vt:lpstr>Threats to Independence</vt:lpstr>
      <vt:lpstr>Threats to Independence</vt:lpstr>
      <vt:lpstr>PowerPoint Presentation</vt:lpstr>
      <vt:lpstr>PowerPoint Presentation</vt:lpstr>
      <vt:lpstr>Investigating Appearance of Conflict:  Elements</vt:lpstr>
      <vt:lpstr>Investigating Appearance of Conflict:  Elements</vt:lpstr>
      <vt:lpstr>Investigating Appearance of Conflict:  Elements</vt:lpstr>
      <vt:lpstr>Investigating Appearance of Conflict:  Elements</vt:lpstr>
      <vt:lpstr>Investigating Appearance of Conflict:  Elements</vt:lpstr>
      <vt:lpstr>Investigating Appearance of Conflict:  Elements</vt:lpstr>
      <vt:lpstr>PowerPoint Presentation</vt:lpstr>
    </vt:vector>
  </TitlesOfParts>
  <Company>GrayRobinson,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GR</dc:creator>
  <cp:lastModifiedBy>Elizabeth Foreman</cp:lastModifiedBy>
  <cp:revision>83</cp:revision>
  <cp:lastPrinted>2020-02-27T13:43:13Z</cp:lastPrinted>
  <dcterms:created xsi:type="dcterms:W3CDTF">2022-11-14T19:55:56Z</dcterms:created>
  <dcterms:modified xsi:type="dcterms:W3CDTF">2024-09-05T19:45:26Z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20200515104630368</vt:lpwstr>
  </property>
</Properties>
</file>