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9.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0.xml" ContentType="application/vnd.openxmlformats-officedocument.presentationml.tags+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1.xml" ContentType="application/vnd.openxmlformats-officedocument.presentationml.tags+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2.xml" ContentType="application/vnd.openxmlformats-officedocument.presentationml.tags+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20.xml" ContentType="application/vnd.openxmlformats-officedocument.presentationml.tags+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21.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7" r:id="rId5"/>
    <p:sldMasterId id="2147483677" r:id="rId6"/>
  </p:sldMasterIdLst>
  <p:notesMasterIdLst>
    <p:notesMasterId r:id="rId40"/>
  </p:notesMasterIdLst>
  <p:sldIdLst>
    <p:sldId id="257" r:id="rId7"/>
    <p:sldId id="975" r:id="rId8"/>
    <p:sldId id="968" r:id="rId9"/>
    <p:sldId id="870" r:id="rId10"/>
    <p:sldId id="871" r:id="rId11"/>
    <p:sldId id="978" r:id="rId12"/>
    <p:sldId id="881" r:id="rId13"/>
    <p:sldId id="886" r:id="rId14"/>
    <p:sldId id="885" r:id="rId15"/>
    <p:sldId id="890" r:id="rId16"/>
    <p:sldId id="893" r:id="rId17"/>
    <p:sldId id="895" r:id="rId18"/>
    <p:sldId id="896" r:id="rId19"/>
    <p:sldId id="979" r:id="rId20"/>
    <p:sldId id="970" r:id="rId21"/>
    <p:sldId id="284" r:id="rId22"/>
    <p:sldId id="301" r:id="rId23"/>
    <p:sldId id="286" r:id="rId24"/>
    <p:sldId id="313" r:id="rId25"/>
    <p:sldId id="900" r:id="rId26"/>
    <p:sldId id="969" r:id="rId27"/>
    <p:sldId id="971" r:id="rId28"/>
    <p:sldId id="480" r:id="rId29"/>
    <p:sldId id="383" r:id="rId30"/>
    <p:sldId id="386" r:id="rId31"/>
    <p:sldId id="484" r:id="rId32"/>
    <p:sldId id="495" r:id="rId33"/>
    <p:sldId id="972" r:id="rId34"/>
    <p:sldId id="271" r:id="rId35"/>
    <p:sldId id="926" r:id="rId36"/>
    <p:sldId id="966" r:id="rId37"/>
    <p:sldId id="728" r:id="rId38"/>
    <p:sldId id="981"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7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CBD848-A899-E708-7D92-100ECBA33564}" name="Owens, Alison" initials="AO" userId="S::alison.owens@dms.fl.gov::d7d2a8a2-6e93-4b86-807b-86d224946768" providerId="AD"/>
  <p188:author id="{3318BA66-32DF-07CD-EF55-A91EFD739A4F}" name="Sellars, Ashley" initials="AS" userId="S::SellarA@MyDMS.fl.gov::0079e0ca-e604-47df-a10d-58e3c4f1b3b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673"/>
    <a:srgbClr val="4472C4"/>
    <a:srgbClr val="0000CC"/>
    <a:srgbClr val="FBD00D"/>
    <a:srgbClr val="EFFFFF"/>
    <a:srgbClr val="CC00FF"/>
    <a:srgbClr val="E7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246AC-FC20-4009-A07C-76F25CFD41EB}" v="3" dt="2024-09-04T17:10:20.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0203" autoAdjust="0"/>
  </p:normalViewPr>
  <p:slideViewPr>
    <p:cSldViewPr snapToGrid="0">
      <p:cViewPr varScale="1">
        <p:scale>
          <a:sx n="77" d="100"/>
          <a:sy n="77" d="100"/>
        </p:scale>
        <p:origin x="1878" y="84"/>
      </p:cViewPr>
      <p:guideLst>
        <p:guide orient="horz" pos="2160"/>
        <p:guide pos="3840"/>
        <p:guide orient="horz" pos="27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316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47" Type="http://schemas.microsoft.com/office/2018/10/relationships/authors" Target="author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5/10/relationships/revisionInfo" Target="revisionInfo.xml"/><Relationship Id="rId20" Type="http://schemas.openxmlformats.org/officeDocument/2006/relationships/slide" Target="slides/slide14.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Foreman" userId="f1de9455-0dd8-4ccb-8146-24b523bbea8e" providerId="ADAL" clId="{829246AC-FC20-4009-A07C-76F25CFD41EB}"/>
    <pc:docChg chg="custSel addSld delSld modSld sldOrd">
      <pc:chgData name="Elizabeth Foreman" userId="f1de9455-0dd8-4ccb-8146-24b523bbea8e" providerId="ADAL" clId="{829246AC-FC20-4009-A07C-76F25CFD41EB}" dt="2024-09-05T19:44:35.435" v="14" actId="2696"/>
      <pc:docMkLst>
        <pc:docMk/>
      </pc:docMkLst>
      <pc:sldChg chg="add del ord">
        <pc:chgData name="Elizabeth Foreman" userId="f1de9455-0dd8-4ccb-8146-24b523bbea8e" providerId="ADAL" clId="{829246AC-FC20-4009-A07C-76F25CFD41EB}" dt="2024-09-05T19:44:32.254" v="13" actId="2696"/>
        <pc:sldMkLst>
          <pc:docMk/>
          <pc:sldMk cId="0" sldId="258"/>
        </pc:sldMkLst>
      </pc:sldChg>
      <pc:sldChg chg="add del">
        <pc:chgData name="Elizabeth Foreman" userId="f1de9455-0dd8-4ccb-8146-24b523bbea8e" providerId="ADAL" clId="{829246AC-FC20-4009-A07C-76F25CFD41EB}" dt="2024-09-05T19:44:35.435" v="14" actId="2696"/>
        <pc:sldMkLst>
          <pc:docMk/>
          <pc:sldMk cId="0" sldId="259"/>
        </pc:sldMkLst>
      </pc:sldChg>
      <pc:sldChg chg="delSp new del mod">
        <pc:chgData name="Elizabeth Foreman" userId="f1de9455-0dd8-4ccb-8146-24b523bbea8e" providerId="ADAL" clId="{829246AC-FC20-4009-A07C-76F25CFD41EB}" dt="2024-09-04T17:06:49.815" v="2" actId="2696"/>
        <pc:sldMkLst>
          <pc:docMk/>
          <pc:sldMk cId="527353272" sldId="982"/>
        </pc:sldMkLst>
        <pc:spChg chg="del">
          <ac:chgData name="Elizabeth Foreman" userId="f1de9455-0dd8-4ccb-8146-24b523bbea8e" providerId="ADAL" clId="{829246AC-FC20-4009-A07C-76F25CFD41EB}" dt="2024-09-04T17:06:35.632" v="1" actId="478"/>
          <ac:spMkLst>
            <pc:docMk/>
            <pc:sldMk cId="527353272" sldId="982"/>
            <ac:spMk id="2" creationId="{E2D24730-9A8D-04E9-2F4D-D0B9AB92918C}"/>
          </ac:spMkLst>
        </pc:spChg>
      </pc:sldChg>
      <pc:sldChg chg="new del">
        <pc:chgData name="Elizabeth Foreman" userId="f1de9455-0dd8-4ccb-8146-24b523bbea8e" providerId="ADAL" clId="{829246AC-FC20-4009-A07C-76F25CFD41EB}" dt="2024-09-04T17:08:27.754" v="5" actId="2696"/>
        <pc:sldMkLst>
          <pc:docMk/>
          <pc:sldMk cId="3967783845" sldId="982"/>
        </pc:sldMkLst>
      </pc:sldChg>
      <pc:sldChg chg="add del">
        <pc:chgData name="Elizabeth Foreman" userId="f1de9455-0dd8-4ccb-8146-24b523bbea8e" providerId="ADAL" clId="{829246AC-FC20-4009-A07C-76F25CFD41EB}" dt="2024-09-05T19:44:28.839" v="12" actId="2696"/>
        <pc:sldMkLst>
          <pc:docMk/>
          <pc:sldMk cId="0" sldId="983"/>
        </pc:sldMkLst>
      </pc:sldChg>
      <pc:sldChg chg="new del">
        <pc:chgData name="Elizabeth Foreman" userId="f1de9455-0dd8-4ccb-8146-24b523bbea8e" providerId="ADAL" clId="{829246AC-FC20-4009-A07C-76F25CFD41EB}" dt="2024-09-04T17:09:12.169" v="8" actId="2696"/>
        <pc:sldMkLst>
          <pc:docMk/>
          <pc:sldMk cId="392298383" sldId="984"/>
        </pc:sldMkLst>
      </pc:sldChg>
      <pc:sldMasterChg chg="delSldLayout">
        <pc:chgData name="Elizabeth Foreman" userId="f1de9455-0dd8-4ccb-8146-24b523bbea8e" providerId="ADAL" clId="{829246AC-FC20-4009-A07C-76F25CFD41EB}" dt="2024-09-05T19:44:35.435" v="14" actId="2696"/>
        <pc:sldMasterMkLst>
          <pc:docMk/>
          <pc:sldMasterMk cId="360988247" sldId="2147483667"/>
        </pc:sldMasterMkLst>
        <pc:sldLayoutChg chg="del">
          <pc:chgData name="Elizabeth Foreman" userId="f1de9455-0dd8-4ccb-8146-24b523bbea8e" providerId="ADAL" clId="{829246AC-FC20-4009-A07C-76F25CFD41EB}" dt="2024-09-05T19:44:35.435" v="14" actId="2696"/>
          <pc:sldLayoutMkLst>
            <pc:docMk/>
            <pc:sldMasterMk cId="360988247" sldId="2147483667"/>
            <pc:sldLayoutMk cId="2324902338" sldId="2147483686"/>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659F6-D88D-4F92-ADA8-1ED687C215B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446397EF-B0EC-4E9F-BECC-B5B672955E40}">
      <dgm:prSet phldrT="[Text]"/>
      <dgm:spPr>
        <a:solidFill>
          <a:schemeClr val="bg1"/>
        </a:solidFill>
        <a:ln w="19050">
          <a:solidFill>
            <a:srgbClr val="002060"/>
          </a:solidFill>
        </a:ln>
      </dgm:spPr>
      <dgm:t>
        <a:bodyPr/>
        <a:lstStyle/>
        <a:p>
          <a:r>
            <a:rPr lang="en-US">
              <a:solidFill>
                <a:srgbClr val="002060"/>
              </a:solidFill>
            </a:rPr>
            <a:t>Ethics</a:t>
          </a:r>
        </a:p>
      </dgm:t>
    </dgm:pt>
    <dgm:pt modelId="{F44725E5-3E32-43AC-B696-BCC524EDBB97}" type="parTrans" cxnId="{EB28FFE4-9682-499E-B5F4-E4C2BFE136AE}">
      <dgm:prSet/>
      <dgm:spPr/>
      <dgm:t>
        <a:bodyPr/>
        <a:lstStyle/>
        <a:p>
          <a:endParaRPr lang="en-US"/>
        </a:p>
      </dgm:t>
    </dgm:pt>
    <dgm:pt modelId="{0E569342-315B-422E-BF61-3D44285BB82C}" type="sibTrans" cxnId="{EB28FFE4-9682-499E-B5F4-E4C2BFE136AE}">
      <dgm:prSet/>
      <dgm:spPr>
        <a:solidFill>
          <a:schemeClr val="accent3"/>
        </a:solidFill>
        <a:ln>
          <a:solidFill>
            <a:schemeClr val="accent3"/>
          </a:solidFill>
        </a:ln>
      </dgm:spPr>
      <dgm:t>
        <a:bodyPr/>
        <a:lstStyle/>
        <a:p>
          <a:endParaRPr lang="en-US"/>
        </a:p>
      </dgm:t>
    </dgm:pt>
    <dgm:pt modelId="{E9135470-FD25-40C7-92B4-BB1537D5248E}">
      <dgm:prSet phldrT="[Text]"/>
      <dgm:spPr>
        <a:solidFill>
          <a:schemeClr val="bg1"/>
        </a:solidFill>
        <a:ln w="19050">
          <a:solidFill>
            <a:srgbClr val="002060"/>
          </a:solidFill>
        </a:ln>
      </dgm:spPr>
      <dgm:t>
        <a:bodyPr/>
        <a:lstStyle/>
        <a:p>
          <a:r>
            <a:rPr lang="en-US">
              <a:solidFill>
                <a:srgbClr val="002060"/>
              </a:solidFill>
            </a:rPr>
            <a:t>Procurement “Lingo”</a:t>
          </a:r>
        </a:p>
      </dgm:t>
    </dgm:pt>
    <dgm:pt modelId="{65C34C4C-6A6B-457E-8A74-68FBC9D7B7DF}" type="parTrans" cxnId="{91FA2235-DB1D-4A1E-AE21-32667FE6280D}">
      <dgm:prSet/>
      <dgm:spPr/>
      <dgm:t>
        <a:bodyPr/>
        <a:lstStyle/>
        <a:p>
          <a:endParaRPr lang="en-US"/>
        </a:p>
      </dgm:t>
    </dgm:pt>
    <dgm:pt modelId="{4D84BA8B-B633-4919-89B2-000136B3C9E5}" type="sibTrans" cxnId="{91FA2235-DB1D-4A1E-AE21-32667FE6280D}">
      <dgm:prSet/>
      <dgm:spPr/>
      <dgm:t>
        <a:bodyPr/>
        <a:lstStyle/>
        <a:p>
          <a:endParaRPr lang="en-US"/>
        </a:p>
      </dgm:t>
    </dgm:pt>
    <dgm:pt modelId="{5F52F2C6-C2E7-420F-94ED-2F72DD4136A3}">
      <dgm:prSet phldrT="[Text]"/>
      <dgm:spPr>
        <a:solidFill>
          <a:schemeClr val="bg1"/>
        </a:solidFill>
        <a:ln w="19050">
          <a:solidFill>
            <a:srgbClr val="002060"/>
          </a:solidFill>
        </a:ln>
      </dgm:spPr>
      <dgm:t>
        <a:bodyPr/>
        <a:lstStyle/>
        <a:p>
          <a:r>
            <a:rPr lang="en-US">
              <a:solidFill>
                <a:srgbClr val="002060"/>
              </a:solidFill>
            </a:rPr>
            <a:t>Elements of the Contract</a:t>
          </a:r>
        </a:p>
      </dgm:t>
    </dgm:pt>
    <dgm:pt modelId="{38EA4078-3C02-49A0-B51B-93C99F81AEDE}" type="parTrans" cxnId="{85931FCF-01D1-46CC-8B08-553DE367592D}">
      <dgm:prSet/>
      <dgm:spPr/>
      <dgm:t>
        <a:bodyPr/>
        <a:lstStyle/>
        <a:p>
          <a:endParaRPr lang="en-US"/>
        </a:p>
      </dgm:t>
    </dgm:pt>
    <dgm:pt modelId="{8C54DE1C-D460-43C3-809C-9496255832C4}" type="sibTrans" cxnId="{85931FCF-01D1-46CC-8B08-553DE367592D}">
      <dgm:prSet/>
      <dgm:spPr/>
      <dgm:t>
        <a:bodyPr/>
        <a:lstStyle/>
        <a:p>
          <a:endParaRPr lang="en-US"/>
        </a:p>
      </dgm:t>
    </dgm:pt>
    <dgm:pt modelId="{09453698-3889-4FDE-8804-91501A1F6968}">
      <dgm:prSet phldrT="[Text]"/>
      <dgm:spPr>
        <a:solidFill>
          <a:schemeClr val="bg1"/>
        </a:solidFill>
        <a:ln w="19050">
          <a:solidFill>
            <a:srgbClr val="002060"/>
          </a:solidFill>
        </a:ln>
      </dgm:spPr>
      <dgm:t>
        <a:bodyPr/>
        <a:lstStyle/>
        <a:p>
          <a:r>
            <a:rPr lang="en-US">
              <a:solidFill>
                <a:srgbClr val="002060"/>
              </a:solidFill>
            </a:rPr>
            <a:t>Roles and Responsibilities</a:t>
          </a:r>
        </a:p>
      </dgm:t>
    </dgm:pt>
    <dgm:pt modelId="{03DE399D-6BCC-431F-BCCC-AFDA8C771B85}" type="parTrans" cxnId="{75885B70-036C-4442-9587-B3E4F3CC527B}">
      <dgm:prSet/>
      <dgm:spPr/>
      <dgm:t>
        <a:bodyPr/>
        <a:lstStyle/>
        <a:p>
          <a:endParaRPr lang="en-US"/>
        </a:p>
      </dgm:t>
    </dgm:pt>
    <dgm:pt modelId="{7BA26466-0631-4FE6-BC6D-37AA6212122A}" type="sibTrans" cxnId="{75885B70-036C-4442-9587-B3E4F3CC527B}">
      <dgm:prSet/>
      <dgm:spPr/>
      <dgm:t>
        <a:bodyPr/>
        <a:lstStyle/>
        <a:p>
          <a:endParaRPr lang="en-US"/>
        </a:p>
      </dgm:t>
    </dgm:pt>
    <dgm:pt modelId="{9BCACE65-D084-4346-8083-F70FDBE5FF80}" type="pres">
      <dgm:prSet presAssocID="{CE8659F6-D88D-4F92-ADA8-1ED687C215BD}" presName="Name0" presStyleCnt="0">
        <dgm:presLayoutVars>
          <dgm:chMax val="7"/>
          <dgm:chPref val="7"/>
          <dgm:dir/>
        </dgm:presLayoutVars>
      </dgm:prSet>
      <dgm:spPr/>
    </dgm:pt>
    <dgm:pt modelId="{C655882E-542F-486C-91B2-84A304052C09}" type="pres">
      <dgm:prSet presAssocID="{CE8659F6-D88D-4F92-ADA8-1ED687C215BD}" presName="Name1" presStyleCnt="0"/>
      <dgm:spPr/>
    </dgm:pt>
    <dgm:pt modelId="{68135C87-C043-45DD-B107-826E448BE18A}" type="pres">
      <dgm:prSet presAssocID="{CE8659F6-D88D-4F92-ADA8-1ED687C215BD}" presName="cycle" presStyleCnt="0"/>
      <dgm:spPr/>
    </dgm:pt>
    <dgm:pt modelId="{4C4E8C1E-B9C0-42F2-9EB8-EC31CFB9308F}" type="pres">
      <dgm:prSet presAssocID="{CE8659F6-D88D-4F92-ADA8-1ED687C215BD}" presName="srcNode" presStyleLbl="node1" presStyleIdx="0" presStyleCnt="4"/>
      <dgm:spPr/>
    </dgm:pt>
    <dgm:pt modelId="{1372FB79-485C-4933-B5F3-92C37E5FD3BC}" type="pres">
      <dgm:prSet presAssocID="{CE8659F6-D88D-4F92-ADA8-1ED687C215BD}" presName="conn" presStyleLbl="parChTrans1D2" presStyleIdx="0" presStyleCnt="1"/>
      <dgm:spPr/>
    </dgm:pt>
    <dgm:pt modelId="{E34732D9-366E-488C-9BCF-2DB0E0ACBA6B}" type="pres">
      <dgm:prSet presAssocID="{CE8659F6-D88D-4F92-ADA8-1ED687C215BD}" presName="extraNode" presStyleLbl="node1" presStyleIdx="0" presStyleCnt="4"/>
      <dgm:spPr/>
    </dgm:pt>
    <dgm:pt modelId="{FE9C0B2A-D2C7-4037-B8DB-E2A6A7FD4A78}" type="pres">
      <dgm:prSet presAssocID="{CE8659F6-D88D-4F92-ADA8-1ED687C215BD}" presName="dstNode" presStyleLbl="node1" presStyleIdx="0" presStyleCnt="4"/>
      <dgm:spPr/>
    </dgm:pt>
    <dgm:pt modelId="{26D27466-49E2-44E0-A5C8-04732CA9E6CB}" type="pres">
      <dgm:prSet presAssocID="{446397EF-B0EC-4E9F-BECC-B5B672955E40}" presName="text_1" presStyleLbl="node1" presStyleIdx="0" presStyleCnt="4">
        <dgm:presLayoutVars>
          <dgm:bulletEnabled val="1"/>
        </dgm:presLayoutVars>
      </dgm:prSet>
      <dgm:spPr/>
    </dgm:pt>
    <dgm:pt modelId="{C30B78B9-D490-428F-A2DA-814D95DE9DC3}" type="pres">
      <dgm:prSet presAssocID="{446397EF-B0EC-4E9F-BECC-B5B672955E40}" presName="accent_1" presStyleCnt="0"/>
      <dgm:spPr/>
    </dgm:pt>
    <dgm:pt modelId="{4048C8CC-6D79-4906-AA9D-B80A2F40A9EA}" type="pres">
      <dgm:prSet presAssocID="{446397EF-B0EC-4E9F-BECC-B5B672955E40}" presName="accentRepeatNode" presStyleLbl="solidFgAcc1" presStyleIdx="0" presStyleCnt="4"/>
      <dgm:spPr>
        <a:solidFill>
          <a:schemeClr val="accent3"/>
        </a:solidFill>
        <a:ln>
          <a:solidFill>
            <a:schemeClr val="bg2"/>
          </a:solidFill>
        </a:ln>
      </dgm:spPr>
    </dgm:pt>
    <dgm:pt modelId="{03487784-6763-4258-8266-AD11D01D35C4}" type="pres">
      <dgm:prSet presAssocID="{E9135470-FD25-40C7-92B4-BB1537D5248E}" presName="text_2" presStyleLbl="node1" presStyleIdx="1" presStyleCnt="4">
        <dgm:presLayoutVars>
          <dgm:bulletEnabled val="1"/>
        </dgm:presLayoutVars>
      </dgm:prSet>
      <dgm:spPr/>
    </dgm:pt>
    <dgm:pt modelId="{AFF5CBC7-E3EF-4BFB-9E1A-8C877EF579DF}" type="pres">
      <dgm:prSet presAssocID="{E9135470-FD25-40C7-92B4-BB1537D5248E}" presName="accent_2" presStyleCnt="0"/>
      <dgm:spPr/>
    </dgm:pt>
    <dgm:pt modelId="{B38CA4ED-33B2-4F5C-A57B-688C9C78694B}" type="pres">
      <dgm:prSet presAssocID="{E9135470-FD25-40C7-92B4-BB1537D5248E}" presName="accentRepeatNode" presStyleLbl="solidFgAcc1" presStyleIdx="1" presStyleCnt="4"/>
      <dgm:spPr>
        <a:solidFill>
          <a:schemeClr val="accent1"/>
        </a:solidFill>
        <a:ln>
          <a:solidFill>
            <a:srgbClr val="002060"/>
          </a:solidFill>
        </a:ln>
      </dgm:spPr>
    </dgm:pt>
    <dgm:pt modelId="{5D7CA4AD-7E23-498F-B61A-AFBBE864A88C}" type="pres">
      <dgm:prSet presAssocID="{5F52F2C6-C2E7-420F-94ED-2F72DD4136A3}" presName="text_3" presStyleLbl="node1" presStyleIdx="2" presStyleCnt="4">
        <dgm:presLayoutVars>
          <dgm:bulletEnabled val="1"/>
        </dgm:presLayoutVars>
      </dgm:prSet>
      <dgm:spPr/>
    </dgm:pt>
    <dgm:pt modelId="{34058087-6A13-4264-922A-A45598825327}" type="pres">
      <dgm:prSet presAssocID="{5F52F2C6-C2E7-420F-94ED-2F72DD4136A3}" presName="accent_3" presStyleCnt="0"/>
      <dgm:spPr/>
    </dgm:pt>
    <dgm:pt modelId="{88415826-C39A-480F-900A-17CC4943457E}" type="pres">
      <dgm:prSet presAssocID="{5F52F2C6-C2E7-420F-94ED-2F72DD4136A3}" presName="accentRepeatNode" presStyleLbl="solidFgAcc1" presStyleIdx="2" presStyleCnt="4"/>
      <dgm:spPr>
        <a:solidFill>
          <a:schemeClr val="accent3"/>
        </a:solidFill>
        <a:ln>
          <a:solidFill>
            <a:schemeClr val="bg2"/>
          </a:solidFill>
        </a:ln>
      </dgm:spPr>
    </dgm:pt>
    <dgm:pt modelId="{D811E384-F6D5-4717-AA2D-ADE2E6D1BCBC}" type="pres">
      <dgm:prSet presAssocID="{09453698-3889-4FDE-8804-91501A1F6968}" presName="text_4" presStyleLbl="node1" presStyleIdx="3" presStyleCnt="4">
        <dgm:presLayoutVars>
          <dgm:bulletEnabled val="1"/>
        </dgm:presLayoutVars>
      </dgm:prSet>
      <dgm:spPr/>
    </dgm:pt>
    <dgm:pt modelId="{652DB470-4EF1-4073-B67A-27081D23DEBB}" type="pres">
      <dgm:prSet presAssocID="{09453698-3889-4FDE-8804-91501A1F6968}" presName="accent_4" presStyleCnt="0"/>
      <dgm:spPr/>
    </dgm:pt>
    <dgm:pt modelId="{9E84327F-0FCD-4938-A1B9-698F03F38F3C}" type="pres">
      <dgm:prSet presAssocID="{09453698-3889-4FDE-8804-91501A1F6968}" presName="accentRepeatNode" presStyleLbl="solidFgAcc1" presStyleIdx="3" presStyleCnt="4"/>
      <dgm:spPr>
        <a:solidFill>
          <a:schemeClr val="accent1"/>
        </a:solidFill>
        <a:ln>
          <a:solidFill>
            <a:srgbClr val="002060"/>
          </a:solidFill>
        </a:ln>
      </dgm:spPr>
    </dgm:pt>
  </dgm:ptLst>
  <dgm:cxnLst>
    <dgm:cxn modelId="{01C7CF1E-C746-4FBB-8D8B-3D5B091DFC1D}" type="presOf" srcId="{09453698-3889-4FDE-8804-91501A1F6968}" destId="{D811E384-F6D5-4717-AA2D-ADE2E6D1BCBC}" srcOrd="0" destOrd="0" presId="urn:microsoft.com/office/officeart/2008/layout/VerticalCurvedList"/>
    <dgm:cxn modelId="{91FA2235-DB1D-4A1E-AE21-32667FE6280D}" srcId="{CE8659F6-D88D-4F92-ADA8-1ED687C215BD}" destId="{E9135470-FD25-40C7-92B4-BB1537D5248E}" srcOrd="1" destOrd="0" parTransId="{65C34C4C-6A6B-457E-8A74-68FBC9D7B7DF}" sibTransId="{4D84BA8B-B633-4919-89B2-000136B3C9E5}"/>
    <dgm:cxn modelId="{89CC1636-605F-4EAD-AC37-15193006C422}" type="presOf" srcId="{CE8659F6-D88D-4F92-ADA8-1ED687C215BD}" destId="{9BCACE65-D084-4346-8083-F70FDBE5FF80}" srcOrd="0" destOrd="0" presId="urn:microsoft.com/office/officeart/2008/layout/VerticalCurvedList"/>
    <dgm:cxn modelId="{75885B70-036C-4442-9587-B3E4F3CC527B}" srcId="{CE8659F6-D88D-4F92-ADA8-1ED687C215BD}" destId="{09453698-3889-4FDE-8804-91501A1F6968}" srcOrd="3" destOrd="0" parTransId="{03DE399D-6BCC-431F-BCCC-AFDA8C771B85}" sibTransId="{7BA26466-0631-4FE6-BC6D-37AA6212122A}"/>
    <dgm:cxn modelId="{FB6BFA8C-A6AE-48BB-8919-5C7F1F123798}" type="presOf" srcId="{E9135470-FD25-40C7-92B4-BB1537D5248E}" destId="{03487784-6763-4258-8266-AD11D01D35C4}" srcOrd="0" destOrd="0" presId="urn:microsoft.com/office/officeart/2008/layout/VerticalCurvedList"/>
    <dgm:cxn modelId="{96F577A2-211D-4B4A-B2E3-EB53FAFC763F}" type="presOf" srcId="{446397EF-B0EC-4E9F-BECC-B5B672955E40}" destId="{26D27466-49E2-44E0-A5C8-04732CA9E6CB}" srcOrd="0" destOrd="0" presId="urn:microsoft.com/office/officeart/2008/layout/VerticalCurvedList"/>
    <dgm:cxn modelId="{F9BEE1C7-4141-4485-A1AC-C06618247E2B}" type="presOf" srcId="{5F52F2C6-C2E7-420F-94ED-2F72DD4136A3}" destId="{5D7CA4AD-7E23-498F-B61A-AFBBE864A88C}" srcOrd="0" destOrd="0" presId="urn:microsoft.com/office/officeart/2008/layout/VerticalCurvedList"/>
    <dgm:cxn modelId="{85931FCF-01D1-46CC-8B08-553DE367592D}" srcId="{CE8659F6-D88D-4F92-ADA8-1ED687C215BD}" destId="{5F52F2C6-C2E7-420F-94ED-2F72DD4136A3}" srcOrd="2" destOrd="0" parTransId="{38EA4078-3C02-49A0-B51B-93C99F81AEDE}" sibTransId="{8C54DE1C-D460-43C3-809C-9496255832C4}"/>
    <dgm:cxn modelId="{871F8CD4-047D-4F40-9FA9-426CFC402F91}" type="presOf" srcId="{0E569342-315B-422E-BF61-3D44285BB82C}" destId="{1372FB79-485C-4933-B5F3-92C37E5FD3BC}" srcOrd="0" destOrd="0" presId="urn:microsoft.com/office/officeart/2008/layout/VerticalCurvedList"/>
    <dgm:cxn modelId="{EB28FFE4-9682-499E-B5F4-E4C2BFE136AE}" srcId="{CE8659F6-D88D-4F92-ADA8-1ED687C215BD}" destId="{446397EF-B0EC-4E9F-BECC-B5B672955E40}" srcOrd="0" destOrd="0" parTransId="{F44725E5-3E32-43AC-B696-BCC524EDBB97}" sibTransId="{0E569342-315B-422E-BF61-3D44285BB82C}"/>
    <dgm:cxn modelId="{DDC1BF2A-7754-4B0F-A49A-92B42BAAB767}" type="presParOf" srcId="{9BCACE65-D084-4346-8083-F70FDBE5FF80}" destId="{C655882E-542F-486C-91B2-84A304052C09}" srcOrd="0" destOrd="0" presId="urn:microsoft.com/office/officeart/2008/layout/VerticalCurvedList"/>
    <dgm:cxn modelId="{DDBC7B73-DA45-42D1-8E94-67E0F3B77980}" type="presParOf" srcId="{C655882E-542F-486C-91B2-84A304052C09}" destId="{68135C87-C043-45DD-B107-826E448BE18A}" srcOrd="0" destOrd="0" presId="urn:microsoft.com/office/officeart/2008/layout/VerticalCurvedList"/>
    <dgm:cxn modelId="{D571ABB7-9F76-4687-9D5D-CF9B0253567D}" type="presParOf" srcId="{68135C87-C043-45DD-B107-826E448BE18A}" destId="{4C4E8C1E-B9C0-42F2-9EB8-EC31CFB9308F}" srcOrd="0" destOrd="0" presId="urn:microsoft.com/office/officeart/2008/layout/VerticalCurvedList"/>
    <dgm:cxn modelId="{2480595A-63D2-4B78-AED7-B73705DA428D}" type="presParOf" srcId="{68135C87-C043-45DD-B107-826E448BE18A}" destId="{1372FB79-485C-4933-B5F3-92C37E5FD3BC}" srcOrd="1" destOrd="0" presId="urn:microsoft.com/office/officeart/2008/layout/VerticalCurvedList"/>
    <dgm:cxn modelId="{EFC47669-2581-49A2-821A-1BFACC2CA1E5}" type="presParOf" srcId="{68135C87-C043-45DD-B107-826E448BE18A}" destId="{E34732D9-366E-488C-9BCF-2DB0E0ACBA6B}" srcOrd="2" destOrd="0" presId="urn:microsoft.com/office/officeart/2008/layout/VerticalCurvedList"/>
    <dgm:cxn modelId="{712CB61A-9285-4D37-9976-6D7417D8B718}" type="presParOf" srcId="{68135C87-C043-45DD-B107-826E448BE18A}" destId="{FE9C0B2A-D2C7-4037-B8DB-E2A6A7FD4A78}" srcOrd="3" destOrd="0" presId="urn:microsoft.com/office/officeart/2008/layout/VerticalCurvedList"/>
    <dgm:cxn modelId="{C0069433-6128-4ED9-B096-FD1598EBCED5}" type="presParOf" srcId="{C655882E-542F-486C-91B2-84A304052C09}" destId="{26D27466-49E2-44E0-A5C8-04732CA9E6CB}" srcOrd="1" destOrd="0" presId="urn:microsoft.com/office/officeart/2008/layout/VerticalCurvedList"/>
    <dgm:cxn modelId="{FDA717E5-FFBE-4CFE-B04A-9DB265CAC6EF}" type="presParOf" srcId="{C655882E-542F-486C-91B2-84A304052C09}" destId="{C30B78B9-D490-428F-A2DA-814D95DE9DC3}" srcOrd="2" destOrd="0" presId="urn:microsoft.com/office/officeart/2008/layout/VerticalCurvedList"/>
    <dgm:cxn modelId="{4CF51C45-BEFA-4C9C-8DDF-70D89C0E42E9}" type="presParOf" srcId="{C30B78B9-D490-428F-A2DA-814D95DE9DC3}" destId="{4048C8CC-6D79-4906-AA9D-B80A2F40A9EA}" srcOrd="0" destOrd="0" presId="urn:microsoft.com/office/officeart/2008/layout/VerticalCurvedList"/>
    <dgm:cxn modelId="{7714574B-28F4-43D6-AE80-61B62FD541B5}" type="presParOf" srcId="{C655882E-542F-486C-91B2-84A304052C09}" destId="{03487784-6763-4258-8266-AD11D01D35C4}" srcOrd="3" destOrd="0" presId="urn:microsoft.com/office/officeart/2008/layout/VerticalCurvedList"/>
    <dgm:cxn modelId="{AE567DE6-B3F3-48A6-9F8E-A2B2205EAD60}" type="presParOf" srcId="{C655882E-542F-486C-91B2-84A304052C09}" destId="{AFF5CBC7-E3EF-4BFB-9E1A-8C877EF579DF}" srcOrd="4" destOrd="0" presId="urn:microsoft.com/office/officeart/2008/layout/VerticalCurvedList"/>
    <dgm:cxn modelId="{9FA2B008-8570-4B23-93FE-3E77748EF106}" type="presParOf" srcId="{AFF5CBC7-E3EF-4BFB-9E1A-8C877EF579DF}" destId="{B38CA4ED-33B2-4F5C-A57B-688C9C78694B}" srcOrd="0" destOrd="0" presId="urn:microsoft.com/office/officeart/2008/layout/VerticalCurvedList"/>
    <dgm:cxn modelId="{FD269CE8-0BAA-4B50-B236-D10F49FD6D16}" type="presParOf" srcId="{C655882E-542F-486C-91B2-84A304052C09}" destId="{5D7CA4AD-7E23-498F-B61A-AFBBE864A88C}" srcOrd="5" destOrd="0" presId="urn:microsoft.com/office/officeart/2008/layout/VerticalCurvedList"/>
    <dgm:cxn modelId="{681B9BA2-E144-4743-B708-948BFE7E6D4F}" type="presParOf" srcId="{C655882E-542F-486C-91B2-84A304052C09}" destId="{34058087-6A13-4264-922A-A45598825327}" srcOrd="6" destOrd="0" presId="urn:microsoft.com/office/officeart/2008/layout/VerticalCurvedList"/>
    <dgm:cxn modelId="{F41D8E60-BC1C-491B-9BC8-906D38BA69B5}" type="presParOf" srcId="{34058087-6A13-4264-922A-A45598825327}" destId="{88415826-C39A-480F-900A-17CC4943457E}" srcOrd="0" destOrd="0" presId="urn:microsoft.com/office/officeart/2008/layout/VerticalCurvedList"/>
    <dgm:cxn modelId="{A6E65184-5750-4102-85BD-BCE6DE3F88C3}" type="presParOf" srcId="{C655882E-542F-486C-91B2-84A304052C09}" destId="{D811E384-F6D5-4717-AA2D-ADE2E6D1BCBC}" srcOrd="7" destOrd="0" presId="urn:microsoft.com/office/officeart/2008/layout/VerticalCurvedList"/>
    <dgm:cxn modelId="{AACF28F1-3086-49CC-A848-FD8A23740FE6}" type="presParOf" srcId="{C655882E-542F-486C-91B2-84A304052C09}" destId="{652DB470-4EF1-4073-B67A-27081D23DEBB}" srcOrd="8" destOrd="0" presId="urn:microsoft.com/office/officeart/2008/layout/VerticalCurvedList"/>
    <dgm:cxn modelId="{22C4A8E8-E640-40A1-B257-E5D500929328}" type="presParOf" srcId="{652DB470-4EF1-4073-B67A-27081D23DEBB}" destId="{9E84327F-0FCD-4938-A1B9-698F03F38F3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4858655-4174-49E5-99AD-C347A71716B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217010F-A50F-4EE1-A3CD-B0409778D6CE}">
      <dgm:prSet phldrT="[Text]"/>
      <dgm:spPr/>
      <dgm:t>
        <a:bodyPr/>
        <a:lstStyle/>
        <a:p>
          <a:r>
            <a:rPr lang="en-US"/>
            <a:t>Creating and maintaining a contract file.</a:t>
          </a:r>
        </a:p>
      </dgm:t>
    </dgm:pt>
    <dgm:pt modelId="{BAB713D2-1FC1-4E2B-9ED4-92A8DEE81D0F}" type="parTrans" cxnId="{4101BC47-130A-4271-9995-0E68938826F1}">
      <dgm:prSet/>
      <dgm:spPr/>
      <dgm:t>
        <a:bodyPr/>
        <a:lstStyle/>
        <a:p>
          <a:endParaRPr lang="en-US"/>
        </a:p>
      </dgm:t>
    </dgm:pt>
    <dgm:pt modelId="{9D487F54-5E54-4633-AF9D-C555FD6C0F5D}" type="sibTrans" cxnId="{4101BC47-130A-4271-9995-0E68938826F1}">
      <dgm:prSet/>
      <dgm:spPr/>
      <dgm:t>
        <a:bodyPr/>
        <a:lstStyle/>
        <a:p>
          <a:endParaRPr lang="en-US"/>
        </a:p>
      </dgm:t>
    </dgm:pt>
    <dgm:pt modelId="{AF552C51-98D5-4B02-8465-0DA168D415D7}">
      <dgm:prSet phldrT="[Text]"/>
      <dgm:spPr/>
      <dgm:t>
        <a:bodyPr/>
        <a:lstStyle/>
        <a:p>
          <a:r>
            <a:rPr lang="en-US"/>
            <a:t>Maintaining financial information on all contracts.</a:t>
          </a:r>
        </a:p>
      </dgm:t>
    </dgm:pt>
    <dgm:pt modelId="{1D58FFEE-14BC-4582-92F1-F94FF3C609F5}" type="parTrans" cxnId="{09149ECA-5B7F-41C0-806A-87926ECA4723}">
      <dgm:prSet/>
      <dgm:spPr/>
      <dgm:t>
        <a:bodyPr/>
        <a:lstStyle/>
        <a:p>
          <a:endParaRPr lang="en-US"/>
        </a:p>
      </dgm:t>
    </dgm:pt>
    <dgm:pt modelId="{56848243-024B-4767-8BC8-78A1938BC5D1}" type="sibTrans" cxnId="{09149ECA-5B7F-41C0-806A-87926ECA4723}">
      <dgm:prSet/>
      <dgm:spPr/>
      <dgm:t>
        <a:bodyPr/>
        <a:lstStyle/>
        <a:p>
          <a:endParaRPr lang="en-US"/>
        </a:p>
      </dgm:t>
    </dgm:pt>
    <dgm:pt modelId="{EE7A0434-30FB-49DE-A8C8-409125F63300}">
      <dgm:prSet phldrT="[Text]"/>
      <dgm:spPr/>
      <dgm:t>
        <a:bodyPr/>
        <a:lstStyle/>
        <a:p>
          <a:r>
            <a:rPr lang="en-US"/>
            <a:t>Serving as a liaison between the contract manager and the department.</a:t>
          </a:r>
        </a:p>
      </dgm:t>
    </dgm:pt>
    <dgm:pt modelId="{CB38E5C7-2EA2-4E8C-BED0-222121FF0517}" type="parTrans" cxnId="{0B61ED01-64C5-4B46-9DA7-2D2293A5F0EE}">
      <dgm:prSet/>
      <dgm:spPr/>
      <dgm:t>
        <a:bodyPr/>
        <a:lstStyle/>
        <a:p>
          <a:endParaRPr lang="en-US"/>
        </a:p>
      </dgm:t>
    </dgm:pt>
    <dgm:pt modelId="{E593D35A-1922-484A-BB00-51F8D8BB834C}" type="sibTrans" cxnId="{0B61ED01-64C5-4B46-9DA7-2D2293A5F0EE}">
      <dgm:prSet/>
      <dgm:spPr/>
      <dgm:t>
        <a:bodyPr/>
        <a:lstStyle/>
        <a:p>
          <a:endParaRPr lang="en-US"/>
        </a:p>
      </dgm:t>
    </dgm:pt>
    <dgm:pt modelId="{060CE254-F93A-47F9-B50C-694856D65404}" type="pres">
      <dgm:prSet presAssocID="{44858655-4174-49E5-99AD-C347A71716BC}" presName="diagram" presStyleCnt="0">
        <dgm:presLayoutVars>
          <dgm:dir/>
          <dgm:resizeHandles val="exact"/>
        </dgm:presLayoutVars>
      </dgm:prSet>
      <dgm:spPr/>
    </dgm:pt>
    <dgm:pt modelId="{CB9498A2-584E-4E6C-ACB1-44CB8EF655F4}" type="pres">
      <dgm:prSet presAssocID="{1217010F-A50F-4EE1-A3CD-B0409778D6CE}" presName="node" presStyleLbl="node1" presStyleIdx="0" presStyleCnt="3" custLinFactNeighborX="1388" custLinFactNeighborY="-8583">
        <dgm:presLayoutVars>
          <dgm:bulletEnabled val="1"/>
        </dgm:presLayoutVars>
      </dgm:prSet>
      <dgm:spPr/>
    </dgm:pt>
    <dgm:pt modelId="{ABD6435B-F4D4-42C3-9E21-9BF64C1491FC}" type="pres">
      <dgm:prSet presAssocID="{9D487F54-5E54-4633-AF9D-C555FD6C0F5D}" presName="sibTrans" presStyleCnt="0"/>
      <dgm:spPr/>
    </dgm:pt>
    <dgm:pt modelId="{F798385C-9A41-42D6-8FAA-F5B45F58786A}" type="pres">
      <dgm:prSet presAssocID="{AF552C51-98D5-4B02-8465-0DA168D415D7}" presName="node" presStyleLbl="node1" presStyleIdx="1" presStyleCnt="3" custLinFactNeighborX="0" custLinFactNeighborY="-8583">
        <dgm:presLayoutVars>
          <dgm:bulletEnabled val="1"/>
        </dgm:presLayoutVars>
      </dgm:prSet>
      <dgm:spPr/>
    </dgm:pt>
    <dgm:pt modelId="{2654DC63-B9F9-4E5C-AC54-9CA1EC5AEEB8}" type="pres">
      <dgm:prSet presAssocID="{56848243-024B-4767-8BC8-78A1938BC5D1}" presName="sibTrans" presStyleCnt="0"/>
      <dgm:spPr/>
    </dgm:pt>
    <dgm:pt modelId="{5E4734E8-FA7C-40CE-AD4A-ACD98AC57504}" type="pres">
      <dgm:prSet presAssocID="{EE7A0434-30FB-49DE-A8C8-409125F63300}" presName="node" presStyleLbl="node1" presStyleIdx="2" presStyleCnt="3" custLinFactNeighborX="-2258" custLinFactNeighborY="-8583">
        <dgm:presLayoutVars>
          <dgm:bulletEnabled val="1"/>
        </dgm:presLayoutVars>
      </dgm:prSet>
      <dgm:spPr/>
    </dgm:pt>
  </dgm:ptLst>
  <dgm:cxnLst>
    <dgm:cxn modelId="{0B61ED01-64C5-4B46-9DA7-2D2293A5F0EE}" srcId="{44858655-4174-49E5-99AD-C347A71716BC}" destId="{EE7A0434-30FB-49DE-A8C8-409125F63300}" srcOrd="2" destOrd="0" parTransId="{CB38E5C7-2EA2-4E8C-BED0-222121FF0517}" sibTransId="{E593D35A-1922-484A-BB00-51F8D8BB834C}"/>
    <dgm:cxn modelId="{74214B25-0279-4364-AA20-213FF96B5F22}" type="presOf" srcId="{44858655-4174-49E5-99AD-C347A71716BC}" destId="{060CE254-F93A-47F9-B50C-694856D65404}" srcOrd="0" destOrd="0" presId="urn:microsoft.com/office/officeart/2005/8/layout/default"/>
    <dgm:cxn modelId="{4101BC47-130A-4271-9995-0E68938826F1}" srcId="{44858655-4174-49E5-99AD-C347A71716BC}" destId="{1217010F-A50F-4EE1-A3CD-B0409778D6CE}" srcOrd="0" destOrd="0" parTransId="{BAB713D2-1FC1-4E2B-9ED4-92A8DEE81D0F}" sibTransId="{9D487F54-5E54-4633-AF9D-C555FD6C0F5D}"/>
    <dgm:cxn modelId="{AC144A77-8F04-4378-870C-1AC5A2038A54}" type="presOf" srcId="{AF552C51-98D5-4B02-8465-0DA168D415D7}" destId="{F798385C-9A41-42D6-8FAA-F5B45F58786A}" srcOrd="0" destOrd="0" presId="urn:microsoft.com/office/officeart/2005/8/layout/default"/>
    <dgm:cxn modelId="{0607EBA1-14E5-4895-BE8F-DE47AD4B0182}" type="presOf" srcId="{1217010F-A50F-4EE1-A3CD-B0409778D6CE}" destId="{CB9498A2-584E-4E6C-ACB1-44CB8EF655F4}" srcOrd="0" destOrd="0" presId="urn:microsoft.com/office/officeart/2005/8/layout/default"/>
    <dgm:cxn modelId="{09149ECA-5B7F-41C0-806A-87926ECA4723}" srcId="{44858655-4174-49E5-99AD-C347A71716BC}" destId="{AF552C51-98D5-4B02-8465-0DA168D415D7}" srcOrd="1" destOrd="0" parTransId="{1D58FFEE-14BC-4582-92F1-F94FF3C609F5}" sibTransId="{56848243-024B-4767-8BC8-78A1938BC5D1}"/>
    <dgm:cxn modelId="{DBE740D4-A740-4191-887A-0D1077E267FF}" type="presOf" srcId="{EE7A0434-30FB-49DE-A8C8-409125F63300}" destId="{5E4734E8-FA7C-40CE-AD4A-ACD98AC57504}" srcOrd="0" destOrd="0" presId="urn:microsoft.com/office/officeart/2005/8/layout/default"/>
    <dgm:cxn modelId="{03F84F5A-1E5B-41E1-A16C-C3F4701511E4}" type="presParOf" srcId="{060CE254-F93A-47F9-B50C-694856D65404}" destId="{CB9498A2-584E-4E6C-ACB1-44CB8EF655F4}" srcOrd="0" destOrd="0" presId="urn:microsoft.com/office/officeart/2005/8/layout/default"/>
    <dgm:cxn modelId="{7062EA03-027E-4298-AF51-7866113C68CF}" type="presParOf" srcId="{060CE254-F93A-47F9-B50C-694856D65404}" destId="{ABD6435B-F4D4-42C3-9E21-9BF64C1491FC}" srcOrd="1" destOrd="0" presId="urn:microsoft.com/office/officeart/2005/8/layout/default"/>
    <dgm:cxn modelId="{D8F07EDE-972A-4A6C-A78A-2EEE714198AA}" type="presParOf" srcId="{060CE254-F93A-47F9-B50C-694856D65404}" destId="{F798385C-9A41-42D6-8FAA-F5B45F58786A}" srcOrd="2" destOrd="0" presId="urn:microsoft.com/office/officeart/2005/8/layout/default"/>
    <dgm:cxn modelId="{1CF8BB3A-55AA-4952-9E55-69F7EE98C746}" type="presParOf" srcId="{060CE254-F93A-47F9-B50C-694856D65404}" destId="{2654DC63-B9F9-4E5C-AC54-9CA1EC5AEEB8}" srcOrd="3" destOrd="0" presId="urn:microsoft.com/office/officeart/2005/8/layout/default"/>
    <dgm:cxn modelId="{BFC03D3F-6FAC-4730-A932-E774D3AE528F}" type="presParOf" srcId="{060CE254-F93A-47F9-B50C-694856D65404}" destId="{5E4734E8-FA7C-40CE-AD4A-ACD98AC57504}"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299E94-ED83-48A4-837A-D13050772C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0A1BB5-FCCA-4D2C-9BDD-4BE85B9C3853}">
      <dgm:prSet phldrT="[Text]"/>
      <dgm:spPr>
        <a:solidFill>
          <a:schemeClr val="accent3"/>
        </a:solidFill>
      </dgm:spPr>
      <dgm:t>
        <a:bodyPr/>
        <a:lstStyle/>
        <a:p>
          <a:r>
            <a:rPr lang="en-US" dirty="0">
              <a:cs typeface="Arial" panose="020B0604020202020204" pitchFamily="34" charset="0"/>
            </a:rPr>
            <a:t>An agency employee is also barred from the disclosure or use of information acquired from his or her public position for personal gain.</a:t>
          </a:r>
          <a:endParaRPr lang="en-US" dirty="0"/>
        </a:p>
      </dgm:t>
    </dgm:pt>
    <dgm:pt modelId="{80197369-4D9D-4085-90A0-2D2C91648B53}" type="parTrans" cxnId="{09938A46-7ABF-4539-89D2-D4385BC766B8}">
      <dgm:prSet/>
      <dgm:spPr/>
      <dgm:t>
        <a:bodyPr/>
        <a:lstStyle/>
        <a:p>
          <a:endParaRPr lang="en-US"/>
        </a:p>
      </dgm:t>
    </dgm:pt>
    <dgm:pt modelId="{BE46901D-22DA-411C-B536-44A425658F23}" type="sibTrans" cxnId="{09938A46-7ABF-4539-89D2-D4385BC766B8}">
      <dgm:prSet/>
      <dgm:spPr/>
      <dgm:t>
        <a:bodyPr/>
        <a:lstStyle/>
        <a:p>
          <a:endParaRPr lang="en-US"/>
        </a:p>
      </dgm:t>
    </dgm:pt>
    <dgm:pt modelId="{E6BAB605-1011-419A-8D02-1CAC5E4F39AC}">
      <dgm:prSet phldrT="[Text]"/>
      <dgm:spPr>
        <a:solidFill>
          <a:schemeClr val="accent3"/>
        </a:solidFill>
      </dgm:spPr>
      <dgm:t>
        <a:bodyPr/>
        <a:lstStyle/>
        <a:p>
          <a:r>
            <a:rPr lang="en-US" dirty="0">
              <a:cs typeface="Arial" panose="020B0604020202020204" pitchFamily="34" charset="0"/>
            </a:rPr>
            <a:t>The spouse or minor children of the agency employee shall </a:t>
          </a:r>
          <a:r>
            <a:rPr lang="en-US" b="1" dirty="0">
              <a:cs typeface="Arial" panose="020B0604020202020204" pitchFamily="34" charset="0"/>
            </a:rPr>
            <a:t>NOT</a:t>
          </a:r>
          <a:r>
            <a:rPr lang="en-US" dirty="0">
              <a:cs typeface="Arial" panose="020B0604020202020204" pitchFamily="34" charset="0"/>
            </a:rPr>
            <a:t> accept compensation or anything of value if given to influence a decision.	</a:t>
          </a:r>
          <a:endParaRPr lang="en-US" dirty="0"/>
        </a:p>
      </dgm:t>
    </dgm:pt>
    <dgm:pt modelId="{CA545BD4-7035-4BFF-929C-A70DC9000669}" type="parTrans" cxnId="{1FDF285D-6299-4D69-B683-84E17975C769}">
      <dgm:prSet/>
      <dgm:spPr/>
      <dgm:t>
        <a:bodyPr/>
        <a:lstStyle/>
        <a:p>
          <a:endParaRPr lang="en-US"/>
        </a:p>
      </dgm:t>
    </dgm:pt>
    <dgm:pt modelId="{58586701-A443-4FB9-AE28-96E2759009B8}" type="sibTrans" cxnId="{1FDF285D-6299-4D69-B683-84E17975C769}">
      <dgm:prSet/>
      <dgm:spPr/>
      <dgm:t>
        <a:bodyPr/>
        <a:lstStyle/>
        <a:p>
          <a:endParaRPr lang="en-US"/>
        </a:p>
      </dgm:t>
    </dgm:pt>
    <dgm:pt modelId="{7F24C227-C823-450A-AC1F-0B5D9692438B}">
      <dgm:prSet phldrT="[Text]"/>
      <dgm:spPr/>
      <dgm:t>
        <a:bodyPr/>
        <a:lstStyle/>
        <a:p>
          <a:r>
            <a:rPr lang="en-US" dirty="0">
              <a:cs typeface="Arial" panose="020B0604020202020204" pitchFamily="34" charset="0"/>
            </a:rPr>
            <a:t>An agency employee is prohibited from misuse of his or her public position to secure a special benefit or privilege for himself, herself, or others. </a:t>
          </a:r>
          <a:endParaRPr lang="en-US" dirty="0"/>
        </a:p>
      </dgm:t>
    </dgm:pt>
    <dgm:pt modelId="{F3B7BED1-B00E-43BA-8C5A-4F441640C4C8}" type="parTrans" cxnId="{755D53DE-C9C6-45C0-B31D-1DC8BA4C417C}">
      <dgm:prSet/>
      <dgm:spPr/>
      <dgm:t>
        <a:bodyPr/>
        <a:lstStyle/>
        <a:p>
          <a:endParaRPr lang="en-US"/>
        </a:p>
      </dgm:t>
    </dgm:pt>
    <dgm:pt modelId="{D02886D0-11C6-4B6E-91EA-5E896F7B2E6D}" type="sibTrans" cxnId="{755D53DE-C9C6-45C0-B31D-1DC8BA4C417C}">
      <dgm:prSet/>
      <dgm:spPr/>
      <dgm:t>
        <a:bodyPr/>
        <a:lstStyle/>
        <a:p>
          <a:endParaRPr lang="en-US"/>
        </a:p>
      </dgm:t>
    </dgm:pt>
    <dgm:pt modelId="{694E5AC5-A345-439B-82AD-23321C081EA6}">
      <dgm:prSet/>
      <dgm:spPr/>
      <dgm:t>
        <a:bodyPr/>
        <a:lstStyle/>
        <a:p>
          <a:r>
            <a:rPr lang="en-US" dirty="0">
              <a:cs typeface="Arial" panose="020B0604020202020204" pitchFamily="34" charset="0"/>
            </a:rPr>
            <a:t>An agency employee shall </a:t>
          </a:r>
          <a:r>
            <a:rPr lang="en-US" b="1" dirty="0">
              <a:cs typeface="Arial" panose="020B0604020202020204" pitchFamily="34" charset="0"/>
            </a:rPr>
            <a:t>NOT</a:t>
          </a:r>
          <a:r>
            <a:rPr lang="en-US" dirty="0">
              <a:cs typeface="Arial" panose="020B0604020202020204" pitchFamily="34" charset="0"/>
            </a:rPr>
            <a:t> accept a gift or anything of value based on the understanding that the judgment or official action of the employee would be influenced.	</a:t>
          </a:r>
          <a:endParaRPr lang="en-US" dirty="0"/>
        </a:p>
      </dgm:t>
    </dgm:pt>
    <dgm:pt modelId="{72EABC7E-87AC-4BA2-9706-ABBAFB309456}" type="parTrans" cxnId="{21DC0836-5F53-41F0-ADCC-E3FCC34D0E9B}">
      <dgm:prSet/>
      <dgm:spPr/>
      <dgm:t>
        <a:bodyPr/>
        <a:lstStyle/>
        <a:p>
          <a:endParaRPr lang="en-US"/>
        </a:p>
      </dgm:t>
    </dgm:pt>
    <dgm:pt modelId="{851B1903-BAA4-4FDA-8D38-FBC4943AB0B2}" type="sibTrans" cxnId="{21DC0836-5F53-41F0-ADCC-E3FCC34D0E9B}">
      <dgm:prSet/>
      <dgm:spPr/>
      <dgm:t>
        <a:bodyPr/>
        <a:lstStyle/>
        <a:p>
          <a:endParaRPr lang="en-US"/>
        </a:p>
      </dgm:t>
    </dgm:pt>
    <dgm:pt modelId="{FEB9495F-6AC4-4C91-B35D-F2672F31132F}" type="pres">
      <dgm:prSet presAssocID="{DF299E94-ED83-48A4-837A-D13050772CCB}" presName="linear" presStyleCnt="0">
        <dgm:presLayoutVars>
          <dgm:animLvl val="lvl"/>
          <dgm:resizeHandles val="exact"/>
        </dgm:presLayoutVars>
      </dgm:prSet>
      <dgm:spPr/>
    </dgm:pt>
    <dgm:pt modelId="{5F699DAC-04F1-4E56-8E3B-D4C36A3B6B14}" type="pres">
      <dgm:prSet presAssocID="{694E5AC5-A345-439B-82AD-23321C081EA6}" presName="parentText" presStyleLbl="node1" presStyleIdx="0" presStyleCnt="4" custScaleX="100000" custScaleY="66419" custLinFactY="-2326" custLinFactNeighborX="3426" custLinFactNeighborY="-100000">
        <dgm:presLayoutVars>
          <dgm:chMax val="0"/>
          <dgm:bulletEnabled val="1"/>
        </dgm:presLayoutVars>
      </dgm:prSet>
      <dgm:spPr/>
    </dgm:pt>
    <dgm:pt modelId="{16A5D9C0-0B81-4CDE-B30D-B2E01F4A3B9C}" type="pres">
      <dgm:prSet presAssocID="{851B1903-BAA4-4FDA-8D38-FBC4943AB0B2}" presName="spacer" presStyleCnt="0"/>
      <dgm:spPr/>
    </dgm:pt>
    <dgm:pt modelId="{CF519CE6-B7CC-4588-AA53-C49A6F7C8DE8}" type="pres">
      <dgm:prSet presAssocID="{890A1BB5-FCCA-4D2C-9BDD-4BE85B9C3853}" presName="parentText" presStyleLbl="node1" presStyleIdx="1" presStyleCnt="4" custScaleX="100000" custScaleY="60606" custLinFactY="184011" custLinFactNeighborX="2878" custLinFactNeighborY="200000">
        <dgm:presLayoutVars>
          <dgm:chMax val="0"/>
          <dgm:bulletEnabled val="1"/>
        </dgm:presLayoutVars>
      </dgm:prSet>
      <dgm:spPr/>
    </dgm:pt>
    <dgm:pt modelId="{01570CC1-82F9-474B-B8FB-5241FC06BAD5}" type="pres">
      <dgm:prSet presAssocID="{BE46901D-22DA-411C-B536-44A425658F23}" presName="spacer" presStyleCnt="0"/>
      <dgm:spPr/>
    </dgm:pt>
    <dgm:pt modelId="{864F51A3-6D20-4A2E-BD87-6FB458A7E17E}" type="pres">
      <dgm:prSet presAssocID="{E6BAB605-1011-419A-8D02-1CAC5E4F39AC}" presName="parentText" presStyleLbl="node1" presStyleIdx="2" presStyleCnt="4" custScaleX="100000" custScaleY="60307" custLinFactY="-63448" custLinFactNeighborY="-100000">
        <dgm:presLayoutVars>
          <dgm:chMax val="0"/>
          <dgm:bulletEnabled val="1"/>
        </dgm:presLayoutVars>
      </dgm:prSet>
      <dgm:spPr/>
    </dgm:pt>
    <dgm:pt modelId="{46019898-A63C-4AF4-ACC2-CD3DAEDE2C88}" type="pres">
      <dgm:prSet presAssocID="{58586701-A443-4FB9-AE28-96E2759009B8}" presName="spacer" presStyleCnt="0"/>
      <dgm:spPr/>
    </dgm:pt>
    <dgm:pt modelId="{48E57A84-61AF-4439-8F6E-D9800FF4D973}" type="pres">
      <dgm:prSet presAssocID="{7F24C227-C823-450A-AC1F-0B5D9692438B}" presName="parentText" presStyleLbl="node1" presStyleIdx="3" presStyleCnt="4" custScaleX="100000" custScaleY="64512" custLinFactY="-54211" custLinFactNeighborY="-100000">
        <dgm:presLayoutVars>
          <dgm:chMax val="0"/>
          <dgm:bulletEnabled val="1"/>
        </dgm:presLayoutVars>
      </dgm:prSet>
      <dgm:spPr/>
    </dgm:pt>
  </dgm:ptLst>
  <dgm:cxnLst>
    <dgm:cxn modelId="{21DC0836-5F53-41F0-ADCC-E3FCC34D0E9B}" srcId="{DF299E94-ED83-48A4-837A-D13050772CCB}" destId="{694E5AC5-A345-439B-82AD-23321C081EA6}" srcOrd="0" destOrd="0" parTransId="{72EABC7E-87AC-4BA2-9706-ABBAFB309456}" sibTransId="{851B1903-BAA4-4FDA-8D38-FBC4943AB0B2}"/>
    <dgm:cxn modelId="{1FDF285D-6299-4D69-B683-84E17975C769}" srcId="{DF299E94-ED83-48A4-837A-D13050772CCB}" destId="{E6BAB605-1011-419A-8D02-1CAC5E4F39AC}" srcOrd="2" destOrd="0" parTransId="{CA545BD4-7035-4BFF-929C-A70DC9000669}" sibTransId="{58586701-A443-4FB9-AE28-96E2759009B8}"/>
    <dgm:cxn modelId="{09938A46-7ABF-4539-89D2-D4385BC766B8}" srcId="{DF299E94-ED83-48A4-837A-D13050772CCB}" destId="{890A1BB5-FCCA-4D2C-9BDD-4BE85B9C3853}" srcOrd="1" destOrd="0" parTransId="{80197369-4D9D-4085-90A0-2D2C91648B53}" sibTransId="{BE46901D-22DA-411C-B536-44A425658F23}"/>
    <dgm:cxn modelId="{2EEEA66C-3122-4A5A-8207-E61A381C3EB8}" type="presOf" srcId="{890A1BB5-FCCA-4D2C-9BDD-4BE85B9C3853}" destId="{CF519CE6-B7CC-4588-AA53-C49A6F7C8DE8}" srcOrd="0" destOrd="0" presId="urn:microsoft.com/office/officeart/2005/8/layout/vList2"/>
    <dgm:cxn modelId="{47319B99-36AD-4706-8DB3-F94CF709FA97}" type="presOf" srcId="{7F24C227-C823-450A-AC1F-0B5D9692438B}" destId="{48E57A84-61AF-4439-8F6E-D9800FF4D973}" srcOrd="0" destOrd="0" presId="urn:microsoft.com/office/officeart/2005/8/layout/vList2"/>
    <dgm:cxn modelId="{CF85E2BD-D8B2-4308-99A9-9D607560DAE7}" type="presOf" srcId="{E6BAB605-1011-419A-8D02-1CAC5E4F39AC}" destId="{864F51A3-6D20-4A2E-BD87-6FB458A7E17E}" srcOrd="0" destOrd="0" presId="urn:microsoft.com/office/officeart/2005/8/layout/vList2"/>
    <dgm:cxn modelId="{755D53DE-C9C6-45C0-B31D-1DC8BA4C417C}" srcId="{DF299E94-ED83-48A4-837A-D13050772CCB}" destId="{7F24C227-C823-450A-AC1F-0B5D9692438B}" srcOrd="3" destOrd="0" parTransId="{F3B7BED1-B00E-43BA-8C5A-4F441640C4C8}" sibTransId="{D02886D0-11C6-4B6E-91EA-5E896F7B2E6D}"/>
    <dgm:cxn modelId="{AAE982F7-9ECB-4239-A320-FB51AB47A881}" type="presOf" srcId="{694E5AC5-A345-439B-82AD-23321C081EA6}" destId="{5F699DAC-04F1-4E56-8E3B-D4C36A3B6B14}" srcOrd="0" destOrd="0" presId="urn:microsoft.com/office/officeart/2005/8/layout/vList2"/>
    <dgm:cxn modelId="{8C9313FA-1B72-402F-A7F2-FE5BEE7F54D8}" type="presOf" srcId="{DF299E94-ED83-48A4-837A-D13050772CCB}" destId="{FEB9495F-6AC4-4C91-B35D-F2672F31132F}" srcOrd="0" destOrd="0" presId="urn:microsoft.com/office/officeart/2005/8/layout/vList2"/>
    <dgm:cxn modelId="{FB36A877-2C5E-4968-ADCF-90614F7BAECB}" type="presParOf" srcId="{FEB9495F-6AC4-4C91-B35D-F2672F31132F}" destId="{5F699DAC-04F1-4E56-8E3B-D4C36A3B6B14}" srcOrd="0" destOrd="0" presId="urn:microsoft.com/office/officeart/2005/8/layout/vList2"/>
    <dgm:cxn modelId="{8FB3633B-35BA-46CF-83DE-B0162F208EB3}" type="presParOf" srcId="{FEB9495F-6AC4-4C91-B35D-F2672F31132F}" destId="{16A5D9C0-0B81-4CDE-B30D-B2E01F4A3B9C}" srcOrd="1" destOrd="0" presId="urn:microsoft.com/office/officeart/2005/8/layout/vList2"/>
    <dgm:cxn modelId="{71611D4D-63DA-4F36-BC72-A2573B1A0B95}" type="presParOf" srcId="{FEB9495F-6AC4-4C91-B35D-F2672F31132F}" destId="{CF519CE6-B7CC-4588-AA53-C49A6F7C8DE8}" srcOrd="2" destOrd="0" presId="urn:microsoft.com/office/officeart/2005/8/layout/vList2"/>
    <dgm:cxn modelId="{9AB61F22-E8FE-45AB-B12A-19BCF358998F}" type="presParOf" srcId="{FEB9495F-6AC4-4C91-B35D-F2672F31132F}" destId="{01570CC1-82F9-474B-B8FB-5241FC06BAD5}" srcOrd="3" destOrd="0" presId="urn:microsoft.com/office/officeart/2005/8/layout/vList2"/>
    <dgm:cxn modelId="{9748D26D-F675-43B3-9A6B-7111448EC041}" type="presParOf" srcId="{FEB9495F-6AC4-4C91-B35D-F2672F31132F}" destId="{864F51A3-6D20-4A2E-BD87-6FB458A7E17E}" srcOrd="4" destOrd="0" presId="urn:microsoft.com/office/officeart/2005/8/layout/vList2"/>
    <dgm:cxn modelId="{602D2F92-572E-4D5B-B4D0-7618D409031F}" type="presParOf" srcId="{FEB9495F-6AC4-4C91-B35D-F2672F31132F}" destId="{46019898-A63C-4AF4-ACC2-CD3DAEDE2C88}" srcOrd="5" destOrd="0" presId="urn:microsoft.com/office/officeart/2005/8/layout/vList2"/>
    <dgm:cxn modelId="{646921DF-2C6F-4DBF-97BB-356A907C0303}" type="presParOf" srcId="{FEB9495F-6AC4-4C91-B35D-F2672F31132F}" destId="{48E57A84-61AF-4439-8F6E-D9800FF4D973}"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299E94-ED83-48A4-837A-D13050772C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6BAB605-1011-419A-8D02-1CAC5E4F39AC}">
      <dgm:prSet phldrT="[Text]" custT="1"/>
      <dgm:spPr>
        <a:solidFill>
          <a:schemeClr val="accent3"/>
        </a:solidFill>
      </dgm:spPr>
      <dgm:t>
        <a:bodyPr/>
        <a:lstStyle/>
        <a:p>
          <a:r>
            <a:rPr lang="en-US" sz="2100" dirty="0"/>
            <a:t>An agency employee </a:t>
          </a:r>
          <a:r>
            <a:rPr lang="en-US" sz="2100" b="1" u="sng" dirty="0"/>
            <a:t>may not</a:t>
          </a:r>
          <a:r>
            <a:rPr lang="en-US" sz="2100" dirty="0"/>
            <a:t>, after retirement or termination, have or hold any employment or contractual relationship with any business entity other than an agency in connection with any contract in which the agency employee participated personally and substantially through decision, approval, disapproval, recommendation, rendering or advice, or investigation while an officer or employee.</a:t>
          </a:r>
          <a:r>
            <a:rPr lang="en-US" sz="2000" dirty="0">
              <a:cs typeface="Arial" panose="020B0604020202020204" pitchFamily="34" charset="0"/>
            </a:rPr>
            <a:t>	</a:t>
          </a:r>
          <a:endParaRPr lang="en-US" sz="2000" dirty="0"/>
        </a:p>
      </dgm:t>
    </dgm:pt>
    <dgm:pt modelId="{CA545BD4-7035-4BFF-929C-A70DC9000669}" type="parTrans" cxnId="{1FDF285D-6299-4D69-B683-84E17975C769}">
      <dgm:prSet/>
      <dgm:spPr/>
      <dgm:t>
        <a:bodyPr/>
        <a:lstStyle/>
        <a:p>
          <a:endParaRPr lang="en-US"/>
        </a:p>
      </dgm:t>
    </dgm:pt>
    <dgm:pt modelId="{58586701-A443-4FB9-AE28-96E2759009B8}" type="sibTrans" cxnId="{1FDF285D-6299-4D69-B683-84E17975C769}">
      <dgm:prSet/>
      <dgm:spPr/>
      <dgm:t>
        <a:bodyPr/>
        <a:lstStyle/>
        <a:p>
          <a:endParaRPr lang="en-US"/>
        </a:p>
      </dgm:t>
    </dgm:pt>
    <dgm:pt modelId="{7F24C227-C823-450A-AC1F-0B5D9692438B}">
      <dgm:prSet phldrT="[Text]" custT="1"/>
      <dgm:spPr/>
      <dgm:t>
        <a:bodyPr/>
        <a:lstStyle/>
        <a:p>
          <a:r>
            <a:rPr lang="en-US" sz="2100" dirty="0"/>
            <a:t>The </a:t>
          </a:r>
          <a:r>
            <a:rPr lang="en-US" sz="2100" b="1" dirty="0"/>
            <a:t>contract manager</a:t>
          </a:r>
          <a:r>
            <a:rPr lang="en-US" sz="2100" dirty="0"/>
            <a:t> may </a:t>
          </a:r>
          <a:r>
            <a:rPr lang="en-US" sz="2100" b="1" dirty="0"/>
            <a:t>not</a:t>
          </a:r>
          <a:r>
            <a:rPr lang="en-US" sz="2100" dirty="0"/>
            <a:t> be an individual who has been employed, within the previous 5 years, by the vendor awarded the contractual services contract.</a:t>
          </a:r>
        </a:p>
      </dgm:t>
    </dgm:pt>
    <dgm:pt modelId="{F3B7BED1-B00E-43BA-8C5A-4F441640C4C8}" type="parTrans" cxnId="{755D53DE-C9C6-45C0-B31D-1DC8BA4C417C}">
      <dgm:prSet/>
      <dgm:spPr/>
      <dgm:t>
        <a:bodyPr/>
        <a:lstStyle/>
        <a:p>
          <a:endParaRPr lang="en-US"/>
        </a:p>
      </dgm:t>
    </dgm:pt>
    <dgm:pt modelId="{D02886D0-11C6-4B6E-91EA-5E896F7B2E6D}" type="sibTrans" cxnId="{755D53DE-C9C6-45C0-B31D-1DC8BA4C417C}">
      <dgm:prSet/>
      <dgm:spPr/>
      <dgm:t>
        <a:bodyPr/>
        <a:lstStyle/>
        <a:p>
          <a:endParaRPr lang="en-US"/>
        </a:p>
      </dgm:t>
    </dgm:pt>
    <dgm:pt modelId="{694E5AC5-A345-439B-82AD-23321C081EA6}">
      <dgm:prSet custT="1"/>
      <dgm:spPr/>
      <dgm:t>
        <a:bodyPr/>
        <a:lstStyle/>
        <a:p>
          <a:r>
            <a:rPr lang="en-US" sz="2100" dirty="0"/>
            <a:t>An agency employee may not, within </a:t>
          </a:r>
          <a:r>
            <a:rPr lang="en-US" sz="2100" b="1" u="sng" dirty="0"/>
            <a:t>2 years </a:t>
          </a:r>
          <a:r>
            <a:rPr lang="en-US" sz="2100" dirty="0"/>
            <a:t>after retirement or termination, have or hold any employment or contractual relationship with any business entity other than an agency in connection with any contract for contractual services which was within his or her responsibility while an employee.</a:t>
          </a:r>
          <a:r>
            <a:rPr lang="en-US" sz="2100" dirty="0">
              <a:cs typeface="Arial" panose="020B0604020202020204" pitchFamily="34" charset="0"/>
            </a:rPr>
            <a:t>	</a:t>
          </a:r>
          <a:endParaRPr lang="en-US" sz="2100" dirty="0"/>
        </a:p>
      </dgm:t>
    </dgm:pt>
    <dgm:pt modelId="{72EABC7E-87AC-4BA2-9706-ABBAFB309456}" type="parTrans" cxnId="{21DC0836-5F53-41F0-ADCC-E3FCC34D0E9B}">
      <dgm:prSet/>
      <dgm:spPr/>
      <dgm:t>
        <a:bodyPr/>
        <a:lstStyle/>
        <a:p>
          <a:endParaRPr lang="en-US"/>
        </a:p>
      </dgm:t>
    </dgm:pt>
    <dgm:pt modelId="{851B1903-BAA4-4FDA-8D38-FBC4943AB0B2}" type="sibTrans" cxnId="{21DC0836-5F53-41F0-ADCC-E3FCC34D0E9B}">
      <dgm:prSet/>
      <dgm:spPr/>
      <dgm:t>
        <a:bodyPr/>
        <a:lstStyle/>
        <a:p>
          <a:endParaRPr lang="en-US"/>
        </a:p>
      </dgm:t>
    </dgm:pt>
    <dgm:pt modelId="{FEB9495F-6AC4-4C91-B35D-F2672F31132F}" type="pres">
      <dgm:prSet presAssocID="{DF299E94-ED83-48A4-837A-D13050772CCB}" presName="linear" presStyleCnt="0">
        <dgm:presLayoutVars>
          <dgm:animLvl val="lvl"/>
          <dgm:resizeHandles val="exact"/>
        </dgm:presLayoutVars>
      </dgm:prSet>
      <dgm:spPr/>
    </dgm:pt>
    <dgm:pt modelId="{5F699DAC-04F1-4E56-8E3B-D4C36A3B6B14}" type="pres">
      <dgm:prSet presAssocID="{694E5AC5-A345-439B-82AD-23321C081EA6}" presName="parentText" presStyleLbl="node1" presStyleIdx="0" presStyleCnt="3" custScaleX="100000" custScaleY="136850" custLinFactY="-20536" custLinFactNeighborX="83" custLinFactNeighborY="-100000">
        <dgm:presLayoutVars>
          <dgm:chMax val="0"/>
          <dgm:bulletEnabled val="1"/>
        </dgm:presLayoutVars>
      </dgm:prSet>
      <dgm:spPr/>
    </dgm:pt>
    <dgm:pt modelId="{16A5D9C0-0B81-4CDE-B30D-B2E01F4A3B9C}" type="pres">
      <dgm:prSet presAssocID="{851B1903-BAA4-4FDA-8D38-FBC4943AB0B2}" presName="spacer" presStyleCnt="0"/>
      <dgm:spPr/>
    </dgm:pt>
    <dgm:pt modelId="{864F51A3-6D20-4A2E-BD87-6FB458A7E17E}" type="pres">
      <dgm:prSet presAssocID="{E6BAB605-1011-419A-8D02-1CAC5E4F39AC}" presName="parentText" presStyleLbl="node1" presStyleIdx="1" presStyleCnt="3" custScaleX="100000" custScaleY="149701" custLinFactY="-6382" custLinFactNeighborX="0" custLinFactNeighborY="-100000">
        <dgm:presLayoutVars>
          <dgm:chMax val="0"/>
          <dgm:bulletEnabled val="1"/>
        </dgm:presLayoutVars>
      </dgm:prSet>
      <dgm:spPr/>
    </dgm:pt>
    <dgm:pt modelId="{46019898-A63C-4AF4-ACC2-CD3DAEDE2C88}" type="pres">
      <dgm:prSet presAssocID="{58586701-A443-4FB9-AE28-96E2759009B8}" presName="spacer" presStyleCnt="0"/>
      <dgm:spPr/>
    </dgm:pt>
    <dgm:pt modelId="{48E57A84-61AF-4439-8F6E-D9800FF4D973}" type="pres">
      <dgm:prSet presAssocID="{7F24C227-C823-450A-AC1F-0B5D9692438B}" presName="parentText" presStyleLbl="node1" presStyleIdx="2" presStyleCnt="3" custScaleX="100000" custScaleY="87615" custLinFactY="6821" custLinFactNeighborX="0" custLinFactNeighborY="100000">
        <dgm:presLayoutVars>
          <dgm:chMax val="0"/>
          <dgm:bulletEnabled val="1"/>
        </dgm:presLayoutVars>
      </dgm:prSet>
      <dgm:spPr/>
    </dgm:pt>
  </dgm:ptLst>
  <dgm:cxnLst>
    <dgm:cxn modelId="{21DC0836-5F53-41F0-ADCC-E3FCC34D0E9B}" srcId="{DF299E94-ED83-48A4-837A-D13050772CCB}" destId="{694E5AC5-A345-439B-82AD-23321C081EA6}" srcOrd="0" destOrd="0" parTransId="{72EABC7E-87AC-4BA2-9706-ABBAFB309456}" sibTransId="{851B1903-BAA4-4FDA-8D38-FBC4943AB0B2}"/>
    <dgm:cxn modelId="{1FDF285D-6299-4D69-B683-84E17975C769}" srcId="{DF299E94-ED83-48A4-837A-D13050772CCB}" destId="{E6BAB605-1011-419A-8D02-1CAC5E4F39AC}" srcOrd="1" destOrd="0" parTransId="{CA545BD4-7035-4BFF-929C-A70DC9000669}" sibTransId="{58586701-A443-4FB9-AE28-96E2759009B8}"/>
    <dgm:cxn modelId="{47319B99-36AD-4706-8DB3-F94CF709FA97}" type="presOf" srcId="{7F24C227-C823-450A-AC1F-0B5D9692438B}" destId="{48E57A84-61AF-4439-8F6E-D9800FF4D973}" srcOrd="0" destOrd="0" presId="urn:microsoft.com/office/officeart/2005/8/layout/vList2"/>
    <dgm:cxn modelId="{CF85E2BD-D8B2-4308-99A9-9D607560DAE7}" type="presOf" srcId="{E6BAB605-1011-419A-8D02-1CAC5E4F39AC}" destId="{864F51A3-6D20-4A2E-BD87-6FB458A7E17E}" srcOrd="0" destOrd="0" presId="urn:microsoft.com/office/officeart/2005/8/layout/vList2"/>
    <dgm:cxn modelId="{755D53DE-C9C6-45C0-B31D-1DC8BA4C417C}" srcId="{DF299E94-ED83-48A4-837A-D13050772CCB}" destId="{7F24C227-C823-450A-AC1F-0B5D9692438B}" srcOrd="2" destOrd="0" parTransId="{F3B7BED1-B00E-43BA-8C5A-4F441640C4C8}" sibTransId="{D02886D0-11C6-4B6E-91EA-5E896F7B2E6D}"/>
    <dgm:cxn modelId="{AAE982F7-9ECB-4239-A320-FB51AB47A881}" type="presOf" srcId="{694E5AC5-A345-439B-82AD-23321C081EA6}" destId="{5F699DAC-04F1-4E56-8E3B-D4C36A3B6B14}" srcOrd="0" destOrd="0" presId="urn:microsoft.com/office/officeart/2005/8/layout/vList2"/>
    <dgm:cxn modelId="{8C9313FA-1B72-402F-A7F2-FE5BEE7F54D8}" type="presOf" srcId="{DF299E94-ED83-48A4-837A-D13050772CCB}" destId="{FEB9495F-6AC4-4C91-B35D-F2672F31132F}" srcOrd="0" destOrd="0" presId="urn:microsoft.com/office/officeart/2005/8/layout/vList2"/>
    <dgm:cxn modelId="{FB36A877-2C5E-4968-ADCF-90614F7BAECB}" type="presParOf" srcId="{FEB9495F-6AC4-4C91-B35D-F2672F31132F}" destId="{5F699DAC-04F1-4E56-8E3B-D4C36A3B6B14}" srcOrd="0" destOrd="0" presId="urn:microsoft.com/office/officeart/2005/8/layout/vList2"/>
    <dgm:cxn modelId="{8FB3633B-35BA-46CF-83DE-B0162F208EB3}" type="presParOf" srcId="{FEB9495F-6AC4-4C91-B35D-F2672F31132F}" destId="{16A5D9C0-0B81-4CDE-B30D-B2E01F4A3B9C}" srcOrd="1" destOrd="0" presId="urn:microsoft.com/office/officeart/2005/8/layout/vList2"/>
    <dgm:cxn modelId="{9748D26D-F675-43B3-9A6B-7111448EC041}" type="presParOf" srcId="{FEB9495F-6AC4-4C91-B35D-F2672F31132F}" destId="{864F51A3-6D20-4A2E-BD87-6FB458A7E17E}" srcOrd="2" destOrd="0" presId="urn:microsoft.com/office/officeart/2005/8/layout/vList2"/>
    <dgm:cxn modelId="{602D2F92-572E-4D5B-B4D0-7618D409031F}" type="presParOf" srcId="{FEB9495F-6AC4-4C91-B35D-F2672F31132F}" destId="{46019898-A63C-4AF4-ACC2-CD3DAEDE2C88}" srcOrd="3" destOrd="0" presId="urn:microsoft.com/office/officeart/2005/8/layout/vList2"/>
    <dgm:cxn modelId="{646921DF-2C6F-4DBF-97BB-356A907C0303}" type="presParOf" srcId="{FEB9495F-6AC4-4C91-B35D-F2672F31132F}" destId="{48E57A84-61AF-4439-8F6E-D9800FF4D973}"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299E94-ED83-48A4-837A-D13050772C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6BAB605-1011-419A-8D02-1CAC5E4F39AC}">
      <dgm:prSet phldrT="[Text]" custT="1"/>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pPr marL="0" lvl="0" indent="0" algn="l" defTabSz="889000">
            <a:lnSpc>
              <a:spcPct val="90000"/>
            </a:lnSpc>
            <a:spcBef>
              <a:spcPct val="0"/>
            </a:spcBef>
            <a:spcAft>
              <a:spcPct val="35000"/>
            </a:spcAft>
            <a:buNone/>
          </a:pPr>
          <a:r>
            <a:rPr lang="en-US" sz="2100" u="none" kern="1200" dirty="0">
              <a:solidFill>
                <a:srgbClr val="FFFFFF"/>
              </a:solidFill>
              <a:latin typeface="Calibri" panose="020F0502020204030204"/>
              <a:ea typeface="+mn-ea"/>
              <a:cs typeface="Arial" panose="020B0604020202020204" pitchFamily="34" charset="0"/>
            </a:rPr>
            <a:t>An agency employee has the obligation to report </a:t>
          </a:r>
          <a:r>
            <a:rPr lang="en-US" sz="2100" kern="1200" dirty="0">
              <a:solidFill>
                <a:prstClr val="white"/>
              </a:solidFill>
              <a:latin typeface="Calibri" panose="020F0502020204030204"/>
              <a:ea typeface="+mn-ea"/>
              <a:cs typeface="Arial" panose="020B0604020202020204" pitchFamily="34" charset="0"/>
            </a:rPr>
            <a:t>conduct</a:t>
          </a:r>
          <a:r>
            <a:rPr lang="en-US" sz="2100" u="none" kern="1200" dirty="0">
              <a:solidFill>
                <a:srgbClr val="FFFFFF"/>
              </a:solidFill>
              <a:latin typeface="Calibri" panose="020F0502020204030204"/>
              <a:ea typeface="+mn-ea"/>
              <a:cs typeface="Arial" panose="020B0604020202020204" pitchFamily="34" charset="0"/>
            </a:rPr>
            <a:t> that may be a conflict of interest relating to them personally or relating to other agency personnel involved in the solicitation.</a:t>
          </a:r>
        </a:p>
      </dgm:t>
    </dgm:pt>
    <dgm:pt modelId="{CA545BD4-7035-4BFF-929C-A70DC9000669}" type="parTrans" cxnId="{1FDF285D-6299-4D69-B683-84E17975C769}">
      <dgm:prSet/>
      <dgm:spPr/>
      <dgm:t>
        <a:bodyPr/>
        <a:lstStyle/>
        <a:p>
          <a:endParaRPr lang="en-US"/>
        </a:p>
      </dgm:t>
    </dgm:pt>
    <dgm:pt modelId="{58586701-A443-4FB9-AE28-96E2759009B8}" type="sibTrans" cxnId="{1FDF285D-6299-4D69-B683-84E17975C769}">
      <dgm:prSet/>
      <dgm:spPr/>
      <dgm:t>
        <a:bodyPr/>
        <a:lstStyle/>
        <a:p>
          <a:endParaRPr lang="en-US"/>
        </a:p>
      </dgm:t>
    </dgm:pt>
    <dgm:pt modelId="{7F24C227-C823-450A-AC1F-0B5D9692438B}">
      <dgm:prSet phldrT="[Text]" custT="1">
        <dgm:style>
          <a:lnRef idx="1">
            <a:schemeClr val="accent2"/>
          </a:lnRef>
          <a:fillRef idx="2">
            <a:schemeClr val="accent2"/>
          </a:fillRef>
          <a:effectRef idx="1">
            <a:schemeClr val="accent2"/>
          </a:effectRef>
          <a:fontRef idx="minor">
            <a:schemeClr val="dk1"/>
          </a:fontRef>
        </dgm:style>
      </dgm:prSet>
      <dgm:spPr>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r>
            <a:rPr lang="en-US" sz="2100" dirty="0">
              <a:solidFill>
                <a:schemeClr val="bg1"/>
              </a:solidFill>
              <a:cs typeface="Arial" panose="020B0604020202020204" pitchFamily="34" charset="0"/>
            </a:rPr>
            <a:t>Agency employees are required to disclose to the Procurement Officer all conduct they become aware of that may be a conflict of interest in a solicitation.</a:t>
          </a:r>
        </a:p>
      </dgm:t>
    </dgm:pt>
    <dgm:pt modelId="{F3B7BED1-B00E-43BA-8C5A-4F441640C4C8}" type="parTrans" cxnId="{755D53DE-C9C6-45C0-B31D-1DC8BA4C417C}">
      <dgm:prSet/>
      <dgm:spPr/>
      <dgm:t>
        <a:bodyPr/>
        <a:lstStyle/>
        <a:p>
          <a:endParaRPr lang="en-US"/>
        </a:p>
      </dgm:t>
    </dgm:pt>
    <dgm:pt modelId="{D02886D0-11C6-4B6E-91EA-5E896F7B2E6D}" type="sibTrans" cxnId="{755D53DE-C9C6-45C0-B31D-1DC8BA4C417C}">
      <dgm:prSet/>
      <dgm:spPr/>
      <dgm:t>
        <a:bodyPr/>
        <a:lstStyle/>
        <a:p>
          <a:endParaRPr lang="en-US"/>
        </a:p>
      </dgm:t>
    </dgm:pt>
    <dgm:pt modelId="{694E5AC5-A345-439B-82AD-23321C081EA6}">
      <dgm:prSet custT="1">
        <dgm:style>
          <a:lnRef idx="1">
            <a:schemeClr val="accent2"/>
          </a:lnRef>
          <a:fillRef idx="2">
            <a:schemeClr val="accent2"/>
          </a:fillRef>
          <a:effectRef idx="1">
            <a:schemeClr val="accent2"/>
          </a:effectRef>
          <a:fontRef idx="minor">
            <a:schemeClr val="dk1"/>
          </a:fontRef>
        </dgm:style>
      </dgm:prSet>
      <dgm:spPr>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pPr marL="0" lvl="1" indent="0" algn="l" defTabSz="1333500">
            <a:lnSpc>
              <a:spcPct val="90000"/>
            </a:lnSpc>
            <a:spcBef>
              <a:spcPct val="0"/>
            </a:spcBef>
            <a:spcAft>
              <a:spcPct val="15000"/>
            </a:spcAft>
            <a:buChar char="•"/>
          </a:pPr>
          <a:r>
            <a:rPr lang="en-US" sz="2100" kern="1200" dirty="0">
              <a:solidFill>
                <a:schemeClr val="bg1"/>
              </a:solidFill>
              <a:latin typeface="Calibri" panose="020F0502020204030204"/>
              <a:ea typeface="+mn-ea"/>
              <a:cs typeface="+mn-cs"/>
            </a:rPr>
            <a:t>If you, your spouse, or your children have, or have had in the past, any ownership interest, financial interest or business relationship with a vendor or potential vendor, you must disclose this information to </a:t>
          </a:r>
          <a:r>
            <a:rPr lang="en-US" sz="2100" kern="1200" dirty="0">
              <a:solidFill>
                <a:prstClr val="white"/>
              </a:solidFill>
              <a:latin typeface="Calibri" panose="020F0502020204030204"/>
              <a:ea typeface="+mn-ea"/>
              <a:cs typeface="Arial" panose="020B0604020202020204" pitchFamily="34" charset="0"/>
            </a:rPr>
            <a:t>the</a:t>
          </a:r>
          <a:r>
            <a:rPr lang="en-US" sz="2100" kern="1200" dirty="0">
              <a:solidFill>
                <a:schemeClr val="bg1"/>
              </a:solidFill>
              <a:latin typeface="Calibri" panose="020F0502020204030204"/>
              <a:ea typeface="+mn-ea"/>
              <a:cs typeface="+mn-cs"/>
            </a:rPr>
            <a:t> Procurement Officer immediately.</a:t>
          </a:r>
        </a:p>
      </dgm:t>
    </dgm:pt>
    <dgm:pt modelId="{72EABC7E-87AC-4BA2-9706-ABBAFB309456}" type="parTrans" cxnId="{21DC0836-5F53-41F0-ADCC-E3FCC34D0E9B}">
      <dgm:prSet/>
      <dgm:spPr/>
      <dgm:t>
        <a:bodyPr/>
        <a:lstStyle/>
        <a:p>
          <a:endParaRPr lang="en-US"/>
        </a:p>
      </dgm:t>
    </dgm:pt>
    <dgm:pt modelId="{851B1903-BAA4-4FDA-8D38-FBC4943AB0B2}" type="sibTrans" cxnId="{21DC0836-5F53-41F0-ADCC-E3FCC34D0E9B}">
      <dgm:prSet/>
      <dgm:spPr/>
      <dgm:t>
        <a:bodyPr/>
        <a:lstStyle/>
        <a:p>
          <a:endParaRPr lang="en-US"/>
        </a:p>
      </dgm:t>
    </dgm:pt>
    <dgm:pt modelId="{FEB9495F-6AC4-4C91-B35D-F2672F31132F}" type="pres">
      <dgm:prSet presAssocID="{DF299E94-ED83-48A4-837A-D13050772CCB}" presName="linear" presStyleCnt="0">
        <dgm:presLayoutVars>
          <dgm:animLvl val="lvl"/>
          <dgm:resizeHandles val="exact"/>
        </dgm:presLayoutVars>
      </dgm:prSet>
      <dgm:spPr/>
    </dgm:pt>
    <dgm:pt modelId="{5F699DAC-04F1-4E56-8E3B-D4C36A3B6B14}" type="pres">
      <dgm:prSet presAssocID="{694E5AC5-A345-439B-82AD-23321C081EA6}" presName="parentText" presStyleLbl="node1" presStyleIdx="0" presStyleCnt="3" custScaleX="100000" custScaleY="116977" custLinFactY="-43956" custLinFactNeighborY="-100000">
        <dgm:presLayoutVars>
          <dgm:chMax val="0"/>
          <dgm:bulletEnabled val="1"/>
        </dgm:presLayoutVars>
      </dgm:prSet>
      <dgm:spPr>
        <a:xfrm>
          <a:off x="0" y="0"/>
          <a:ext cx="10530275" cy="1423376"/>
        </a:xfrm>
        <a:prstGeom prst="roundRect">
          <a:avLst/>
        </a:prstGeom>
      </dgm:spPr>
    </dgm:pt>
    <dgm:pt modelId="{16A5D9C0-0B81-4CDE-B30D-B2E01F4A3B9C}" type="pres">
      <dgm:prSet presAssocID="{851B1903-BAA4-4FDA-8D38-FBC4943AB0B2}" presName="spacer" presStyleCnt="0"/>
      <dgm:spPr/>
    </dgm:pt>
    <dgm:pt modelId="{864F51A3-6D20-4A2E-BD87-6FB458A7E17E}" type="pres">
      <dgm:prSet presAssocID="{E6BAB605-1011-419A-8D02-1CAC5E4F39AC}" presName="parentText" presStyleLbl="node1" presStyleIdx="1" presStyleCnt="3" custScaleX="100000" custScaleY="112002" custLinFactNeighborY="-46604">
        <dgm:presLayoutVars>
          <dgm:chMax val="0"/>
          <dgm:bulletEnabled val="1"/>
        </dgm:presLayoutVars>
      </dgm:prSet>
      <dgm:spPr>
        <a:xfrm>
          <a:off x="0" y="2162881"/>
          <a:ext cx="10530275" cy="968998"/>
        </a:xfrm>
        <a:prstGeom prst="roundRect">
          <a:avLst/>
        </a:prstGeom>
      </dgm:spPr>
    </dgm:pt>
    <dgm:pt modelId="{46019898-A63C-4AF4-ACC2-CD3DAEDE2C88}" type="pres">
      <dgm:prSet presAssocID="{58586701-A443-4FB9-AE28-96E2759009B8}" presName="spacer" presStyleCnt="0"/>
      <dgm:spPr/>
    </dgm:pt>
    <dgm:pt modelId="{48E57A84-61AF-4439-8F6E-D9800FF4D973}" type="pres">
      <dgm:prSet presAssocID="{7F24C227-C823-450A-AC1F-0B5D9692438B}" presName="parentText" presStyleLbl="node1" presStyleIdx="2" presStyleCnt="3" custScaleX="100000" custScaleY="107303" custLinFactY="18330" custLinFactNeighborY="100000">
        <dgm:presLayoutVars>
          <dgm:chMax val="0"/>
          <dgm:bulletEnabled val="1"/>
        </dgm:presLayoutVars>
      </dgm:prSet>
      <dgm:spPr>
        <a:xfrm>
          <a:off x="0" y="3816562"/>
          <a:ext cx="10530275" cy="900870"/>
        </a:xfrm>
        <a:prstGeom prst="roundRect">
          <a:avLst/>
        </a:prstGeom>
      </dgm:spPr>
    </dgm:pt>
  </dgm:ptLst>
  <dgm:cxnLst>
    <dgm:cxn modelId="{21DC0836-5F53-41F0-ADCC-E3FCC34D0E9B}" srcId="{DF299E94-ED83-48A4-837A-D13050772CCB}" destId="{694E5AC5-A345-439B-82AD-23321C081EA6}" srcOrd="0" destOrd="0" parTransId="{72EABC7E-87AC-4BA2-9706-ABBAFB309456}" sibTransId="{851B1903-BAA4-4FDA-8D38-FBC4943AB0B2}"/>
    <dgm:cxn modelId="{1FDF285D-6299-4D69-B683-84E17975C769}" srcId="{DF299E94-ED83-48A4-837A-D13050772CCB}" destId="{E6BAB605-1011-419A-8D02-1CAC5E4F39AC}" srcOrd="1" destOrd="0" parTransId="{CA545BD4-7035-4BFF-929C-A70DC9000669}" sibTransId="{58586701-A443-4FB9-AE28-96E2759009B8}"/>
    <dgm:cxn modelId="{47319B99-36AD-4706-8DB3-F94CF709FA97}" type="presOf" srcId="{7F24C227-C823-450A-AC1F-0B5D9692438B}" destId="{48E57A84-61AF-4439-8F6E-D9800FF4D973}" srcOrd="0" destOrd="0" presId="urn:microsoft.com/office/officeart/2005/8/layout/vList2"/>
    <dgm:cxn modelId="{CF85E2BD-D8B2-4308-99A9-9D607560DAE7}" type="presOf" srcId="{E6BAB605-1011-419A-8D02-1CAC5E4F39AC}" destId="{864F51A3-6D20-4A2E-BD87-6FB458A7E17E}" srcOrd="0" destOrd="0" presId="urn:microsoft.com/office/officeart/2005/8/layout/vList2"/>
    <dgm:cxn modelId="{755D53DE-C9C6-45C0-B31D-1DC8BA4C417C}" srcId="{DF299E94-ED83-48A4-837A-D13050772CCB}" destId="{7F24C227-C823-450A-AC1F-0B5D9692438B}" srcOrd="2" destOrd="0" parTransId="{F3B7BED1-B00E-43BA-8C5A-4F441640C4C8}" sibTransId="{D02886D0-11C6-4B6E-91EA-5E896F7B2E6D}"/>
    <dgm:cxn modelId="{AAE982F7-9ECB-4239-A320-FB51AB47A881}" type="presOf" srcId="{694E5AC5-A345-439B-82AD-23321C081EA6}" destId="{5F699DAC-04F1-4E56-8E3B-D4C36A3B6B14}" srcOrd="0" destOrd="0" presId="urn:microsoft.com/office/officeart/2005/8/layout/vList2"/>
    <dgm:cxn modelId="{8C9313FA-1B72-402F-A7F2-FE5BEE7F54D8}" type="presOf" srcId="{DF299E94-ED83-48A4-837A-D13050772CCB}" destId="{FEB9495F-6AC4-4C91-B35D-F2672F31132F}" srcOrd="0" destOrd="0" presId="urn:microsoft.com/office/officeart/2005/8/layout/vList2"/>
    <dgm:cxn modelId="{FB36A877-2C5E-4968-ADCF-90614F7BAECB}" type="presParOf" srcId="{FEB9495F-6AC4-4C91-B35D-F2672F31132F}" destId="{5F699DAC-04F1-4E56-8E3B-D4C36A3B6B14}" srcOrd="0" destOrd="0" presId="urn:microsoft.com/office/officeart/2005/8/layout/vList2"/>
    <dgm:cxn modelId="{8FB3633B-35BA-46CF-83DE-B0162F208EB3}" type="presParOf" srcId="{FEB9495F-6AC4-4C91-B35D-F2672F31132F}" destId="{16A5D9C0-0B81-4CDE-B30D-B2E01F4A3B9C}" srcOrd="1" destOrd="0" presId="urn:microsoft.com/office/officeart/2005/8/layout/vList2"/>
    <dgm:cxn modelId="{9748D26D-F675-43B3-9A6B-7111448EC041}" type="presParOf" srcId="{FEB9495F-6AC4-4C91-B35D-F2672F31132F}" destId="{864F51A3-6D20-4A2E-BD87-6FB458A7E17E}" srcOrd="2" destOrd="0" presId="urn:microsoft.com/office/officeart/2005/8/layout/vList2"/>
    <dgm:cxn modelId="{602D2F92-572E-4D5B-B4D0-7618D409031F}" type="presParOf" srcId="{FEB9495F-6AC4-4C91-B35D-F2672F31132F}" destId="{46019898-A63C-4AF4-ACC2-CD3DAEDE2C88}" srcOrd="3" destOrd="0" presId="urn:microsoft.com/office/officeart/2005/8/layout/vList2"/>
    <dgm:cxn modelId="{646921DF-2C6F-4DBF-97BB-356A907C0303}" type="presParOf" srcId="{FEB9495F-6AC4-4C91-B35D-F2672F31132F}" destId="{48E57A84-61AF-4439-8F6E-D9800FF4D973}"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945DE2-7F80-4A4E-A8B1-5C80C3F4A64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A435CE3-4E0E-40DD-8171-203F15571A02}">
      <dgm:prSet phldrT="[Text]"/>
      <dgm:spPr/>
      <dgm:t>
        <a:bodyPr/>
        <a:lstStyle/>
        <a:p>
          <a:pPr algn="ctr"/>
          <a:r>
            <a:rPr lang="en-US"/>
            <a:t>Records</a:t>
          </a:r>
        </a:p>
      </dgm:t>
    </dgm:pt>
    <dgm:pt modelId="{0BE5C3FB-F5D7-4AD3-8BAD-D7DC0EB1816E}" type="parTrans" cxnId="{03E3BD23-C670-444E-A2BD-20C3B8D8E538}">
      <dgm:prSet/>
      <dgm:spPr/>
      <dgm:t>
        <a:bodyPr/>
        <a:lstStyle/>
        <a:p>
          <a:endParaRPr lang="en-US"/>
        </a:p>
      </dgm:t>
    </dgm:pt>
    <dgm:pt modelId="{E7BDF4D0-4F4C-4A64-9048-8EC775EB4B1A}" type="sibTrans" cxnId="{03E3BD23-C670-444E-A2BD-20C3B8D8E538}">
      <dgm:prSet/>
      <dgm:spPr/>
      <dgm:t>
        <a:bodyPr/>
        <a:lstStyle/>
        <a:p>
          <a:endParaRPr lang="en-US"/>
        </a:p>
      </dgm:t>
    </dgm:pt>
    <dgm:pt modelId="{18117218-E25F-4152-93EF-43D5DFB21848}">
      <dgm:prSet phldrT="[Tex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pPr>
            <a:buFont typeface="Arial" panose="020B0604020202020204" pitchFamily="34" charset="0"/>
            <a:buChar char="•"/>
          </a:pPr>
          <a:r>
            <a:rPr lang="en-US" dirty="0">
              <a:solidFill>
                <a:schemeClr val="bg1"/>
              </a:solidFill>
            </a:rPr>
            <a:t>Documentation, formal and informal</a:t>
          </a:r>
        </a:p>
      </dgm:t>
    </dgm:pt>
    <dgm:pt modelId="{D6CECC5F-965C-49ED-9FD9-41D70D122200}" type="parTrans" cxnId="{2AF1A157-CD4F-4C1F-8B06-981EB26D7764}">
      <dgm:prSet/>
      <dgm:spPr/>
      <dgm:t>
        <a:bodyPr/>
        <a:lstStyle/>
        <a:p>
          <a:endParaRPr lang="en-US"/>
        </a:p>
      </dgm:t>
    </dgm:pt>
    <dgm:pt modelId="{09A7EF24-802A-4EE0-9277-083E05210F23}" type="sibTrans" cxnId="{2AF1A157-CD4F-4C1F-8B06-981EB26D7764}">
      <dgm:prSet/>
      <dgm:spPr/>
      <dgm:t>
        <a:bodyPr/>
        <a:lstStyle/>
        <a:p>
          <a:endParaRPr lang="en-US"/>
        </a:p>
      </dgm:t>
    </dgm:pt>
    <dgm:pt modelId="{410E12F8-D93F-45C7-BE29-1351075CD506}">
      <dgm:prSet phldrT="[Text]"/>
      <dgm:spPr/>
      <dgm:t>
        <a:bodyPr/>
        <a:lstStyle/>
        <a:p>
          <a:pPr algn="ctr"/>
          <a:r>
            <a:rPr lang="en-US"/>
            <a:t>Meetings</a:t>
          </a:r>
        </a:p>
      </dgm:t>
    </dgm:pt>
    <dgm:pt modelId="{7A998D15-C3C1-4300-BA75-94CA8619E7AE}" type="parTrans" cxnId="{BB1CE9DF-0C56-47DC-99E9-38BA8721701C}">
      <dgm:prSet/>
      <dgm:spPr/>
      <dgm:t>
        <a:bodyPr/>
        <a:lstStyle/>
        <a:p>
          <a:endParaRPr lang="en-US"/>
        </a:p>
      </dgm:t>
    </dgm:pt>
    <dgm:pt modelId="{88727D1D-CBE3-4982-A86D-7C5CA702A2EB}" type="sibTrans" cxnId="{BB1CE9DF-0C56-47DC-99E9-38BA8721701C}">
      <dgm:prSet/>
      <dgm:spPr/>
      <dgm:t>
        <a:bodyPr/>
        <a:lstStyle/>
        <a:p>
          <a:endParaRPr lang="en-US"/>
        </a:p>
      </dgm:t>
    </dgm:pt>
    <dgm:pt modelId="{5F1AD42F-886F-4F0E-9CE1-42F156310FB5}">
      <dgm:prSet phldrT="[Tex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r>
            <a:rPr lang="en-US" dirty="0">
              <a:solidFill>
                <a:schemeClr val="bg1"/>
              </a:solidFill>
            </a:rPr>
            <a:t>Strategy sessions</a:t>
          </a:r>
        </a:p>
      </dgm:t>
    </dgm:pt>
    <dgm:pt modelId="{CE2914BC-7DAA-4243-8E01-5CFF20DF1945}" type="parTrans" cxnId="{2DC101A0-2E5E-465B-A354-A351E7CFFFFD}">
      <dgm:prSet/>
      <dgm:spPr/>
      <dgm:t>
        <a:bodyPr/>
        <a:lstStyle/>
        <a:p>
          <a:endParaRPr lang="en-US"/>
        </a:p>
      </dgm:t>
    </dgm:pt>
    <dgm:pt modelId="{F87FD5E2-618C-4E28-AD0E-E49563D750B9}" type="sibTrans" cxnId="{2DC101A0-2E5E-465B-A354-A351E7CFFFFD}">
      <dgm:prSet/>
      <dgm:spPr/>
      <dgm:t>
        <a:bodyPr/>
        <a:lstStyle/>
        <a:p>
          <a:endParaRPr lang="en-US"/>
        </a:p>
      </dgm:t>
    </dgm:pt>
    <dgm:pt modelId="{78F5A782-500F-47C8-90FF-E86F2C5AEE35}">
      <dgm:prSe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r>
            <a:rPr lang="en-US" dirty="0">
              <a:solidFill>
                <a:schemeClr val="bg1"/>
              </a:solidFill>
            </a:rPr>
            <a:t>Audio recordings made during meetings</a:t>
          </a:r>
        </a:p>
      </dgm:t>
    </dgm:pt>
    <dgm:pt modelId="{07D79DEB-FE18-40C8-8376-77067FA2C02F}" type="parTrans" cxnId="{1F0E0C03-D2AE-41BA-B7E1-70B5F22EE8F8}">
      <dgm:prSet/>
      <dgm:spPr/>
      <dgm:t>
        <a:bodyPr/>
        <a:lstStyle/>
        <a:p>
          <a:endParaRPr lang="en-US"/>
        </a:p>
      </dgm:t>
    </dgm:pt>
    <dgm:pt modelId="{95DCAE97-B279-429F-B4CC-07F47D079997}" type="sibTrans" cxnId="{1F0E0C03-D2AE-41BA-B7E1-70B5F22EE8F8}">
      <dgm:prSet/>
      <dgm:spPr/>
      <dgm:t>
        <a:bodyPr/>
        <a:lstStyle/>
        <a:p>
          <a:endParaRPr lang="en-US"/>
        </a:p>
      </dgm:t>
    </dgm:pt>
    <dgm:pt modelId="{D9B2EA18-59F3-4A00-AFDF-AF92B7E47AF1}">
      <dgm:prSe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r>
            <a:rPr lang="en-US" dirty="0">
              <a:solidFill>
                <a:schemeClr val="bg1"/>
              </a:solidFill>
            </a:rPr>
            <a:t>Negotiation sessions</a:t>
          </a:r>
        </a:p>
      </dgm:t>
    </dgm:pt>
    <dgm:pt modelId="{454E2C2C-0235-4A3A-AC9C-1DBB718566C3}" type="parTrans" cxnId="{07D4BDA6-B81A-4079-BE44-7BC178C0007D}">
      <dgm:prSet/>
      <dgm:spPr/>
      <dgm:t>
        <a:bodyPr/>
        <a:lstStyle/>
        <a:p>
          <a:endParaRPr lang="en-US"/>
        </a:p>
      </dgm:t>
    </dgm:pt>
    <dgm:pt modelId="{50DF02BB-6EDC-4D4F-B6EC-9CBA42367DD4}" type="sibTrans" cxnId="{07D4BDA6-B81A-4079-BE44-7BC178C0007D}">
      <dgm:prSet/>
      <dgm:spPr/>
      <dgm:t>
        <a:bodyPr/>
        <a:lstStyle/>
        <a:p>
          <a:endParaRPr lang="en-US"/>
        </a:p>
      </dgm:t>
    </dgm:pt>
    <dgm:pt modelId="{BE7E184F-3751-470F-8D6D-C6F5EB88E43E}">
      <dgm:prSe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r>
            <a:rPr lang="en-US" dirty="0">
              <a:solidFill>
                <a:schemeClr val="bg1"/>
              </a:solidFill>
            </a:rPr>
            <a:t>Other public meetings</a:t>
          </a:r>
        </a:p>
      </dgm:t>
    </dgm:pt>
    <dgm:pt modelId="{EBC0DF56-2F79-4EA4-A183-C70BD622E197}" type="parTrans" cxnId="{FDA84C90-0C33-4A36-BF32-50B8A55FF150}">
      <dgm:prSet/>
      <dgm:spPr/>
      <dgm:t>
        <a:bodyPr/>
        <a:lstStyle/>
        <a:p>
          <a:endParaRPr lang="en-US"/>
        </a:p>
      </dgm:t>
    </dgm:pt>
    <dgm:pt modelId="{EAC7351B-1CDB-43E8-8732-46A09E8F6AE7}" type="sibTrans" cxnId="{FDA84C90-0C33-4A36-BF32-50B8A55FF150}">
      <dgm:prSet/>
      <dgm:spPr/>
      <dgm:t>
        <a:bodyPr/>
        <a:lstStyle/>
        <a:p>
          <a:endParaRPr lang="en-US"/>
        </a:p>
      </dgm:t>
    </dgm:pt>
    <dgm:pt modelId="{EC409E00-023F-4295-863B-3E033DF4B8F9}">
      <dgm:prSet/>
      <dgm:spPr>
        <a:solidFill>
          <a:srgbClr val="A5A5A5"/>
        </a:solidFill>
        <a:ln w="12700" cap="flat" cmpd="sng" algn="ctr">
          <a:solidFill>
            <a:prstClr val="white">
              <a:hueOff val="0"/>
              <a:satOff val="0"/>
              <a:lumOff val="0"/>
              <a:alphaOff val="0"/>
            </a:prstClr>
          </a:solidFill>
          <a:prstDash val="solid"/>
          <a:miter lim="800000"/>
        </a:ln>
        <a:effectLst/>
      </dgm:spPr>
      <dgm:t>
        <a:bodyPr spcFirstLastPara="0" vert="horz" wrap="square" lIns="80010" tIns="80010" rIns="80010" bIns="80010" numCol="1" spcCol="1270" anchor="ctr" anchorCtr="0"/>
        <a:lstStyle/>
        <a:p>
          <a:endParaRPr lang="en-US" dirty="0">
            <a:solidFill>
              <a:schemeClr val="bg1"/>
            </a:solidFill>
          </a:endParaRPr>
        </a:p>
      </dgm:t>
    </dgm:pt>
    <dgm:pt modelId="{26392DC2-0463-47C9-96EE-BAAA609B90D2}" type="parTrans" cxnId="{FE27E683-14D4-4781-A9DD-68819715B26C}">
      <dgm:prSet/>
      <dgm:spPr/>
      <dgm:t>
        <a:bodyPr/>
        <a:lstStyle/>
        <a:p>
          <a:endParaRPr lang="en-US"/>
        </a:p>
      </dgm:t>
    </dgm:pt>
    <dgm:pt modelId="{A98F69FC-6917-47E1-8FC7-695D9B435A4F}" type="sibTrans" cxnId="{FE27E683-14D4-4781-A9DD-68819715B26C}">
      <dgm:prSet/>
      <dgm:spPr/>
      <dgm:t>
        <a:bodyPr/>
        <a:lstStyle/>
        <a:p>
          <a:endParaRPr lang="en-US"/>
        </a:p>
      </dgm:t>
    </dgm:pt>
    <dgm:pt modelId="{381AFA87-59C9-4BCC-8251-E6DF4AA83611}" type="pres">
      <dgm:prSet presAssocID="{48945DE2-7F80-4A4E-A8B1-5C80C3F4A64C}" presName="Name0" presStyleCnt="0">
        <dgm:presLayoutVars>
          <dgm:dir/>
          <dgm:animLvl val="lvl"/>
          <dgm:resizeHandles val="exact"/>
        </dgm:presLayoutVars>
      </dgm:prSet>
      <dgm:spPr/>
    </dgm:pt>
    <dgm:pt modelId="{ED5314FE-3CEC-4BA1-884B-9E57B071AB9C}" type="pres">
      <dgm:prSet presAssocID="{5A435CE3-4E0E-40DD-8171-203F15571A02}" presName="composite" presStyleCnt="0"/>
      <dgm:spPr/>
    </dgm:pt>
    <dgm:pt modelId="{FC08CBEC-FB30-4386-BA94-BF7F168B3E43}" type="pres">
      <dgm:prSet presAssocID="{5A435CE3-4E0E-40DD-8171-203F15571A02}" presName="parTx" presStyleLbl="alignNode1" presStyleIdx="0" presStyleCnt="2">
        <dgm:presLayoutVars>
          <dgm:chMax val="0"/>
          <dgm:chPref val="0"/>
          <dgm:bulletEnabled val="1"/>
        </dgm:presLayoutVars>
      </dgm:prSet>
      <dgm:spPr/>
    </dgm:pt>
    <dgm:pt modelId="{CA79157B-C828-4998-BF6E-CCF456CB3BE9}" type="pres">
      <dgm:prSet presAssocID="{5A435CE3-4E0E-40DD-8171-203F15571A02}" presName="desTx" presStyleLbl="alignAccFollowNode1" presStyleIdx="0" presStyleCnt="2">
        <dgm:presLayoutVars>
          <dgm:bulletEnabled val="1"/>
        </dgm:presLayoutVars>
      </dgm:prSet>
      <dgm:spPr>
        <a:xfrm>
          <a:off x="33" y="1096726"/>
          <a:ext cx="3210498" cy="2945385"/>
        </a:xfrm>
        <a:prstGeom prst="rect">
          <a:avLst/>
        </a:prstGeom>
      </dgm:spPr>
    </dgm:pt>
    <dgm:pt modelId="{47D3F2D6-6624-42A7-A95F-20A9E8B9DB30}" type="pres">
      <dgm:prSet presAssocID="{E7BDF4D0-4F4C-4A64-9048-8EC775EB4B1A}" presName="space" presStyleCnt="0"/>
      <dgm:spPr/>
    </dgm:pt>
    <dgm:pt modelId="{A2126F86-893D-45E8-B661-987F857F4879}" type="pres">
      <dgm:prSet presAssocID="{410E12F8-D93F-45C7-BE29-1351075CD506}" presName="composite" presStyleCnt="0"/>
      <dgm:spPr/>
    </dgm:pt>
    <dgm:pt modelId="{DC31B30B-272A-486B-94BD-7AD165B9AD7E}" type="pres">
      <dgm:prSet presAssocID="{410E12F8-D93F-45C7-BE29-1351075CD506}" presName="parTx" presStyleLbl="alignNode1" presStyleIdx="1" presStyleCnt="2">
        <dgm:presLayoutVars>
          <dgm:chMax val="0"/>
          <dgm:chPref val="0"/>
          <dgm:bulletEnabled val="1"/>
        </dgm:presLayoutVars>
      </dgm:prSet>
      <dgm:spPr/>
    </dgm:pt>
    <dgm:pt modelId="{4DEE897E-9D54-4E13-9D9B-11D5FC271262}" type="pres">
      <dgm:prSet presAssocID="{410E12F8-D93F-45C7-BE29-1351075CD506}" presName="desTx" presStyleLbl="alignAccFollowNode1" presStyleIdx="1" presStyleCnt="2">
        <dgm:presLayoutVars>
          <dgm:bulletEnabled val="1"/>
        </dgm:presLayoutVars>
      </dgm:prSet>
      <dgm:spPr>
        <a:xfrm>
          <a:off x="3660001" y="979344"/>
          <a:ext cx="3210498" cy="3266550"/>
        </a:xfrm>
        <a:prstGeom prst="rect">
          <a:avLst/>
        </a:prstGeom>
      </dgm:spPr>
    </dgm:pt>
  </dgm:ptLst>
  <dgm:cxnLst>
    <dgm:cxn modelId="{1F0E0C03-D2AE-41BA-B7E1-70B5F22EE8F8}" srcId="{5A435CE3-4E0E-40DD-8171-203F15571A02}" destId="{78F5A782-500F-47C8-90FF-E86F2C5AEE35}" srcOrd="1" destOrd="0" parTransId="{07D79DEB-FE18-40C8-8376-77067FA2C02F}" sibTransId="{95DCAE97-B279-429F-B4CC-07F47D079997}"/>
    <dgm:cxn modelId="{26F5FD1D-5B38-4BA9-AA11-AC2D32C98178}" type="presOf" srcId="{18117218-E25F-4152-93EF-43D5DFB21848}" destId="{CA79157B-C828-4998-BF6E-CCF456CB3BE9}" srcOrd="0" destOrd="0" presId="urn:microsoft.com/office/officeart/2005/8/layout/hList1"/>
    <dgm:cxn modelId="{03E3BD23-C670-444E-A2BD-20C3B8D8E538}" srcId="{48945DE2-7F80-4A4E-A8B1-5C80C3F4A64C}" destId="{5A435CE3-4E0E-40DD-8171-203F15571A02}" srcOrd="0" destOrd="0" parTransId="{0BE5C3FB-F5D7-4AD3-8BAD-D7DC0EB1816E}" sibTransId="{E7BDF4D0-4F4C-4A64-9048-8EC775EB4B1A}"/>
    <dgm:cxn modelId="{5F60E434-46B8-4B40-8035-090F6DA1F3C3}" type="presOf" srcId="{5A435CE3-4E0E-40DD-8171-203F15571A02}" destId="{FC08CBEC-FB30-4386-BA94-BF7F168B3E43}" srcOrd="0" destOrd="0" presId="urn:microsoft.com/office/officeart/2005/8/layout/hList1"/>
    <dgm:cxn modelId="{1BE8DA35-A6A8-4683-B588-9F07C59D4FBE}" type="presOf" srcId="{78F5A782-500F-47C8-90FF-E86F2C5AEE35}" destId="{CA79157B-C828-4998-BF6E-CCF456CB3BE9}" srcOrd="0" destOrd="1" presId="urn:microsoft.com/office/officeart/2005/8/layout/hList1"/>
    <dgm:cxn modelId="{2AF1A157-CD4F-4C1F-8B06-981EB26D7764}" srcId="{5A435CE3-4E0E-40DD-8171-203F15571A02}" destId="{18117218-E25F-4152-93EF-43D5DFB21848}" srcOrd="0" destOrd="0" parTransId="{D6CECC5F-965C-49ED-9FD9-41D70D122200}" sibTransId="{09A7EF24-802A-4EE0-9277-083E05210F23}"/>
    <dgm:cxn modelId="{F6675783-E9FC-405E-BA12-E747AADBE78A}" type="presOf" srcId="{410E12F8-D93F-45C7-BE29-1351075CD506}" destId="{DC31B30B-272A-486B-94BD-7AD165B9AD7E}" srcOrd="0" destOrd="0" presId="urn:microsoft.com/office/officeart/2005/8/layout/hList1"/>
    <dgm:cxn modelId="{FE27E683-14D4-4781-A9DD-68819715B26C}" srcId="{410E12F8-D93F-45C7-BE29-1351075CD506}" destId="{EC409E00-023F-4295-863B-3E033DF4B8F9}" srcOrd="3" destOrd="0" parTransId="{26392DC2-0463-47C9-96EE-BAAA609B90D2}" sibTransId="{A98F69FC-6917-47E1-8FC7-695D9B435A4F}"/>
    <dgm:cxn modelId="{3C9F7C88-DAA4-4720-ABB3-3CE8EAD30A37}" type="presOf" srcId="{D9B2EA18-59F3-4A00-AFDF-AF92B7E47AF1}" destId="{4DEE897E-9D54-4E13-9D9B-11D5FC271262}" srcOrd="0" destOrd="1" presId="urn:microsoft.com/office/officeart/2005/8/layout/hList1"/>
    <dgm:cxn modelId="{FDA84C90-0C33-4A36-BF32-50B8A55FF150}" srcId="{410E12F8-D93F-45C7-BE29-1351075CD506}" destId="{BE7E184F-3751-470F-8D6D-C6F5EB88E43E}" srcOrd="2" destOrd="0" parTransId="{EBC0DF56-2F79-4EA4-A183-C70BD622E197}" sibTransId="{EAC7351B-1CDB-43E8-8732-46A09E8F6AE7}"/>
    <dgm:cxn modelId="{2DC101A0-2E5E-465B-A354-A351E7CFFFFD}" srcId="{410E12F8-D93F-45C7-BE29-1351075CD506}" destId="{5F1AD42F-886F-4F0E-9CE1-42F156310FB5}" srcOrd="0" destOrd="0" parTransId="{CE2914BC-7DAA-4243-8E01-5CFF20DF1945}" sibTransId="{F87FD5E2-618C-4E28-AD0E-E49563D750B9}"/>
    <dgm:cxn modelId="{07D4BDA6-B81A-4079-BE44-7BC178C0007D}" srcId="{410E12F8-D93F-45C7-BE29-1351075CD506}" destId="{D9B2EA18-59F3-4A00-AFDF-AF92B7E47AF1}" srcOrd="1" destOrd="0" parTransId="{454E2C2C-0235-4A3A-AC9C-1DBB718566C3}" sibTransId="{50DF02BB-6EDC-4D4F-B6EC-9CBA42367DD4}"/>
    <dgm:cxn modelId="{CB3A09C6-9100-475D-8993-5DEE2C79AA97}" type="presOf" srcId="{48945DE2-7F80-4A4E-A8B1-5C80C3F4A64C}" destId="{381AFA87-59C9-4BCC-8251-E6DF4AA83611}" srcOrd="0" destOrd="0" presId="urn:microsoft.com/office/officeart/2005/8/layout/hList1"/>
    <dgm:cxn modelId="{BB1CE9DF-0C56-47DC-99E9-38BA8721701C}" srcId="{48945DE2-7F80-4A4E-A8B1-5C80C3F4A64C}" destId="{410E12F8-D93F-45C7-BE29-1351075CD506}" srcOrd="1" destOrd="0" parTransId="{7A998D15-C3C1-4300-BA75-94CA8619E7AE}" sibTransId="{88727D1D-CBE3-4982-A86D-7C5CA702A2EB}"/>
    <dgm:cxn modelId="{4013F6F4-7EE3-4EEE-85EC-F555D06D7603}" type="presOf" srcId="{BE7E184F-3751-470F-8D6D-C6F5EB88E43E}" destId="{4DEE897E-9D54-4E13-9D9B-11D5FC271262}" srcOrd="0" destOrd="2" presId="urn:microsoft.com/office/officeart/2005/8/layout/hList1"/>
    <dgm:cxn modelId="{A948FDF4-C0D6-488C-B4DD-78C1430AB389}" type="presOf" srcId="{EC409E00-023F-4295-863B-3E033DF4B8F9}" destId="{4DEE897E-9D54-4E13-9D9B-11D5FC271262}" srcOrd="0" destOrd="3" presId="urn:microsoft.com/office/officeart/2005/8/layout/hList1"/>
    <dgm:cxn modelId="{7F4A51F5-F47B-4140-85DF-CD5A40454853}" type="presOf" srcId="{5F1AD42F-886F-4F0E-9CE1-42F156310FB5}" destId="{4DEE897E-9D54-4E13-9D9B-11D5FC271262}" srcOrd="0" destOrd="0" presId="urn:microsoft.com/office/officeart/2005/8/layout/hList1"/>
    <dgm:cxn modelId="{FC09ECC4-917B-4A48-B2FA-ECF5C177AB25}" type="presParOf" srcId="{381AFA87-59C9-4BCC-8251-E6DF4AA83611}" destId="{ED5314FE-3CEC-4BA1-884B-9E57B071AB9C}" srcOrd="0" destOrd="0" presId="urn:microsoft.com/office/officeart/2005/8/layout/hList1"/>
    <dgm:cxn modelId="{7FE69534-80B7-4D21-B76D-AF83CFBA0015}" type="presParOf" srcId="{ED5314FE-3CEC-4BA1-884B-9E57B071AB9C}" destId="{FC08CBEC-FB30-4386-BA94-BF7F168B3E43}" srcOrd="0" destOrd="0" presId="urn:microsoft.com/office/officeart/2005/8/layout/hList1"/>
    <dgm:cxn modelId="{46513BAF-D843-400B-9528-9CBE4C752251}" type="presParOf" srcId="{ED5314FE-3CEC-4BA1-884B-9E57B071AB9C}" destId="{CA79157B-C828-4998-BF6E-CCF456CB3BE9}" srcOrd="1" destOrd="0" presId="urn:microsoft.com/office/officeart/2005/8/layout/hList1"/>
    <dgm:cxn modelId="{6A3285DD-6921-47EF-BA1A-0B972E298507}" type="presParOf" srcId="{381AFA87-59C9-4BCC-8251-E6DF4AA83611}" destId="{47D3F2D6-6624-42A7-A95F-20A9E8B9DB30}" srcOrd="1" destOrd="0" presId="urn:microsoft.com/office/officeart/2005/8/layout/hList1"/>
    <dgm:cxn modelId="{09BC7876-6128-4B89-8966-411EE01EC2D2}" type="presParOf" srcId="{381AFA87-59C9-4BCC-8251-E6DF4AA83611}" destId="{A2126F86-893D-45E8-B661-987F857F4879}" srcOrd="2" destOrd="0" presId="urn:microsoft.com/office/officeart/2005/8/layout/hList1"/>
    <dgm:cxn modelId="{B14913DD-5A21-4909-8872-545A7993CAFF}" type="presParOf" srcId="{A2126F86-893D-45E8-B661-987F857F4879}" destId="{DC31B30B-272A-486B-94BD-7AD165B9AD7E}" srcOrd="0" destOrd="0" presId="urn:microsoft.com/office/officeart/2005/8/layout/hList1"/>
    <dgm:cxn modelId="{4E41CB1A-E29E-4E1B-B04E-3ECCE373DA8F}" type="presParOf" srcId="{A2126F86-893D-45E8-B661-987F857F4879}" destId="{4DEE897E-9D54-4E13-9D9B-11D5FC27126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299E94-ED83-48A4-837A-D13050772C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0A1BB5-FCCA-4D2C-9BDD-4BE85B9C3853}">
      <dgm:prSet phldrT="[Text]" custT="1"/>
      <dgm:spPr>
        <a:solidFill>
          <a:schemeClr val="accent3"/>
        </a:solidFill>
      </dgm:spPr>
      <dgm:t>
        <a:bodyPr anchor="t"/>
        <a:lstStyle/>
        <a:p>
          <a:pPr algn="l"/>
          <a:r>
            <a:rPr lang="en-US" sz="2100" dirty="0">
              <a:cs typeface="Arial" panose="020B0604020202020204" pitchFamily="34" charset="0"/>
            </a:rPr>
            <a:t>A right of access means that the public has a right to attend governmental meetings, which must be noticed and open, and review governmental records made or received in connection with official business. </a:t>
          </a:r>
        </a:p>
        <a:p>
          <a:pPr algn="l"/>
          <a:endParaRPr lang="en-US" sz="2000" dirty="0"/>
        </a:p>
      </dgm:t>
    </dgm:pt>
    <dgm:pt modelId="{80197369-4D9D-4085-90A0-2D2C91648B53}" type="parTrans" cxnId="{09938A46-7ABF-4539-89D2-D4385BC766B8}">
      <dgm:prSet/>
      <dgm:spPr/>
      <dgm:t>
        <a:bodyPr/>
        <a:lstStyle/>
        <a:p>
          <a:endParaRPr lang="en-US" sz="2000"/>
        </a:p>
      </dgm:t>
    </dgm:pt>
    <dgm:pt modelId="{BE46901D-22DA-411C-B536-44A425658F23}" type="sibTrans" cxnId="{09938A46-7ABF-4539-89D2-D4385BC766B8}">
      <dgm:prSet/>
      <dgm:spPr/>
      <dgm:t>
        <a:bodyPr/>
        <a:lstStyle/>
        <a:p>
          <a:endParaRPr lang="en-US" sz="2000"/>
        </a:p>
      </dgm:t>
    </dgm:pt>
    <dgm:pt modelId="{E6BAB605-1011-419A-8D02-1CAC5E4F39AC}">
      <dgm:prSet phldrT="[Text]" custT="1"/>
      <dgm:spPr>
        <a:solidFill>
          <a:schemeClr val="accent3"/>
        </a:solidFill>
      </dgm:spPr>
      <dgm:t>
        <a:bodyPr/>
        <a:lstStyle/>
        <a:p>
          <a:r>
            <a:rPr lang="en-US" sz="2100" dirty="0"/>
            <a:t>A public agency may </a:t>
          </a:r>
          <a:r>
            <a:rPr lang="en-US" sz="2100" b="0" dirty="0"/>
            <a:t>not</a:t>
          </a:r>
          <a:r>
            <a:rPr lang="en-US" sz="2100" dirty="0"/>
            <a:t> circumvent Sunshine laws by using an alter ego to conduct public business outside of public meetings.</a:t>
          </a:r>
        </a:p>
      </dgm:t>
    </dgm:pt>
    <dgm:pt modelId="{CA545BD4-7035-4BFF-929C-A70DC9000669}" type="parTrans" cxnId="{1FDF285D-6299-4D69-B683-84E17975C769}">
      <dgm:prSet/>
      <dgm:spPr/>
      <dgm:t>
        <a:bodyPr/>
        <a:lstStyle/>
        <a:p>
          <a:endParaRPr lang="en-US" sz="2000"/>
        </a:p>
      </dgm:t>
    </dgm:pt>
    <dgm:pt modelId="{58586701-A443-4FB9-AE28-96E2759009B8}" type="sibTrans" cxnId="{1FDF285D-6299-4D69-B683-84E17975C769}">
      <dgm:prSet/>
      <dgm:spPr/>
      <dgm:t>
        <a:bodyPr/>
        <a:lstStyle/>
        <a:p>
          <a:endParaRPr lang="en-US" sz="2000"/>
        </a:p>
      </dgm:t>
    </dgm:pt>
    <dgm:pt modelId="{7F24C227-C823-450A-AC1F-0B5D9692438B}">
      <dgm:prSet phldrT="[Text]" custT="1"/>
      <dgm:spPr/>
      <dgm:t>
        <a:bodyPr/>
        <a:lstStyle/>
        <a:p>
          <a:r>
            <a:rPr lang="en-US" sz="2100" dirty="0">
              <a:cs typeface="Arial" panose="020B0604020202020204" pitchFamily="34" charset="0"/>
            </a:rPr>
            <a:t>Agency records and meetings of boards, commissions, and other governing bodies of state and local government agencies must be accessible to the public. </a:t>
          </a:r>
          <a:endParaRPr lang="en-US" sz="2100" dirty="0"/>
        </a:p>
      </dgm:t>
    </dgm:pt>
    <dgm:pt modelId="{F3B7BED1-B00E-43BA-8C5A-4F441640C4C8}" type="parTrans" cxnId="{755D53DE-C9C6-45C0-B31D-1DC8BA4C417C}">
      <dgm:prSet/>
      <dgm:spPr/>
      <dgm:t>
        <a:bodyPr/>
        <a:lstStyle/>
        <a:p>
          <a:endParaRPr lang="en-US" sz="2000"/>
        </a:p>
      </dgm:t>
    </dgm:pt>
    <dgm:pt modelId="{D02886D0-11C6-4B6E-91EA-5E896F7B2E6D}" type="sibTrans" cxnId="{755D53DE-C9C6-45C0-B31D-1DC8BA4C417C}">
      <dgm:prSet/>
      <dgm:spPr/>
      <dgm:t>
        <a:bodyPr/>
        <a:lstStyle/>
        <a:p>
          <a:endParaRPr lang="en-US" sz="2000"/>
        </a:p>
      </dgm:t>
    </dgm:pt>
    <dgm:pt modelId="{694E5AC5-A345-439B-82AD-23321C081EA6}">
      <dgm:prSet custT="1"/>
      <dgm:spPr/>
      <dgm:t>
        <a:bodyPr/>
        <a:lstStyle/>
        <a:p>
          <a:r>
            <a:rPr lang="en-US" sz="2100" dirty="0"/>
            <a:t>A person who carries messages about public business from one public official to another in an attempt to resolve an issue outside of the Sunshine Law </a:t>
          </a:r>
          <a:r>
            <a:rPr lang="en-US" sz="2100" b="0" dirty="0"/>
            <a:t>violates the law. </a:t>
          </a:r>
        </a:p>
      </dgm:t>
    </dgm:pt>
    <dgm:pt modelId="{72EABC7E-87AC-4BA2-9706-ABBAFB309456}" type="parTrans" cxnId="{21DC0836-5F53-41F0-ADCC-E3FCC34D0E9B}">
      <dgm:prSet/>
      <dgm:spPr/>
      <dgm:t>
        <a:bodyPr/>
        <a:lstStyle/>
        <a:p>
          <a:endParaRPr lang="en-US" sz="2000"/>
        </a:p>
      </dgm:t>
    </dgm:pt>
    <dgm:pt modelId="{851B1903-BAA4-4FDA-8D38-FBC4943AB0B2}" type="sibTrans" cxnId="{21DC0836-5F53-41F0-ADCC-E3FCC34D0E9B}">
      <dgm:prSet/>
      <dgm:spPr/>
      <dgm:t>
        <a:bodyPr/>
        <a:lstStyle/>
        <a:p>
          <a:endParaRPr lang="en-US" sz="2000"/>
        </a:p>
      </dgm:t>
    </dgm:pt>
    <dgm:pt modelId="{FEB9495F-6AC4-4C91-B35D-F2672F31132F}" type="pres">
      <dgm:prSet presAssocID="{DF299E94-ED83-48A4-837A-D13050772CCB}" presName="linear" presStyleCnt="0">
        <dgm:presLayoutVars>
          <dgm:animLvl val="lvl"/>
          <dgm:resizeHandles val="exact"/>
        </dgm:presLayoutVars>
      </dgm:prSet>
      <dgm:spPr/>
    </dgm:pt>
    <dgm:pt modelId="{5F699DAC-04F1-4E56-8E3B-D4C36A3B6B14}" type="pres">
      <dgm:prSet presAssocID="{694E5AC5-A345-439B-82AD-23321C081EA6}" presName="parentText" presStyleLbl="node1" presStyleIdx="0" presStyleCnt="4" custScaleX="100000" custScaleY="66419" custLinFactY="142147" custLinFactNeighborY="200000">
        <dgm:presLayoutVars>
          <dgm:chMax val="0"/>
          <dgm:bulletEnabled val="1"/>
        </dgm:presLayoutVars>
      </dgm:prSet>
      <dgm:spPr/>
    </dgm:pt>
    <dgm:pt modelId="{16A5D9C0-0B81-4CDE-B30D-B2E01F4A3B9C}" type="pres">
      <dgm:prSet presAssocID="{851B1903-BAA4-4FDA-8D38-FBC4943AB0B2}" presName="spacer" presStyleCnt="0"/>
      <dgm:spPr/>
    </dgm:pt>
    <dgm:pt modelId="{CF519CE6-B7CC-4588-AA53-C49A6F7C8DE8}" type="pres">
      <dgm:prSet presAssocID="{890A1BB5-FCCA-4D2C-9BDD-4BE85B9C3853}" presName="parentText" presStyleLbl="node1" presStyleIdx="1" presStyleCnt="4" custScaleX="100000" custScaleY="81111" custLinFactNeighborY="-49573">
        <dgm:presLayoutVars>
          <dgm:chMax val="0"/>
          <dgm:bulletEnabled val="1"/>
        </dgm:presLayoutVars>
      </dgm:prSet>
      <dgm:spPr/>
    </dgm:pt>
    <dgm:pt modelId="{01570CC1-82F9-474B-B8FB-5241FC06BAD5}" type="pres">
      <dgm:prSet presAssocID="{BE46901D-22DA-411C-B536-44A425658F23}" presName="spacer" presStyleCnt="0"/>
      <dgm:spPr/>
    </dgm:pt>
    <dgm:pt modelId="{864F51A3-6D20-4A2E-BD87-6FB458A7E17E}" type="pres">
      <dgm:prSet presAssocID="{E6BAB605-1011-419A-8D02-1CAC5E4F39AC}" presName="parentText" presStyleLbl="node1" presStyleIdx="2" presStyleCnt="4" custScaleX="100000" custScaleY="60307" custLinFactY="69859" custLinFactNeighborY="100000">
        <dgm:presLayoutVars>
          <dgm:chMax val="0"/>
          <dgm:bulletEnabled val="1"/>
        </dgm:presLayoutVars>
      </dgm:prSet>
      <dgm:spPr/>
    </dgm:pt>
    <dgm:pt modelId="{46019898-A63C-4AF4-ACC2-CD3DAEDE2C88}" type="pres">
      <dgm:prSet presAssocID="{58586701-A443-4FB9-AE28-96E2759009B8}" presName="spacer" presStyleCnt="0"/>
      <dgm:spPr/>
    </dgm:pt>
    <dgm:pt modelId="{48E57A84-61AF-4439-8F6E-D9800FF4D973}" type="pres">
      <dgm:prSet presAssocID="{7F24C227-C823-450A-AC1F-0B5D9692438B}" presName="parentText" presStyleLbl="node1" presStyleIdx="3" presStyleCnt="4" custScaleX="100000" custScaleY="64512" custLinFactY="-219381" custLinFactNeighborY="-300000">
        <dgm:presLayoutVars>
          <dgm:chMax val="0"/>
          <dgm:bulletEnabled val="1"/>
        </dgm:presLayoutVars>
      </dgm:prSet>
      <dgm:spPr/>
    </dgm:pt>
  </dgm:ptLst>
  <dgm:cxnLst>
    <dgm:cxn modelId="{21DC0836-5F53-41F0-ADCC-E3FCC34D0E9B}" srcId="{DF299E94-ED83-48A4-837A-D13050772CCB}" destId="{694E5AC5-A345-439B-82AD-23321C081EA6}" srcOrd="0" destOrd="0" parTransId="{72EABC7E-87AC-4BA2-9706-ABBAFB309456}" sibTransId="{851B1903-BAA4-4FDA-8D38-FBC4943AB0B2}"/>
    <dgm:cxn modelId="{1FDF285D-6299-4D69-B683-84E17975C769}" srcId="{DF299E94-ED83-48A4-837A-D13050772CCB}" destId="{E6BAB605-1011-419A-8D02-1CAC5E4F39AC}" srcOrd="2" destOrd="0" parTransId="{CA545BD4-7035-4BFF-929C-A70DC9000669}" sibTransId="{58586701-A443-4FB9-AE28-96E2759009B8}"/>
    <dgm:cxn modelId="{09938A46-7ABF-4539-89D2-D4385BC766B8}" srcId="{DF299E94-ED83-48A4-837A-D13050772CCB}" destId="{890A1BB5-FCCA-4D2C-9BDD-4BE85B9C3853}" srcOrd="1" destOrd="0" parTransId="{80197369-4D9D-4085-90A0-2D2C91648B53}" sibTransId="{BE46901D-22DA-411C-B536-44A425658F23}"/>
    <dgm:cxn modelId="{2EEEA66C-3122-4A5A-8207-E61A381C3EB8}" type="presOf" srcId="{890A1BB5-FCCA-4D2C-9BDD-4BE85B9C3853}" destId="{CF519CE6-B7CC-4588-AA53-C49A6F7C8DE8}" srcOrd="0" destOrd="0" presId="urn:microsoft.com/office/officeart/2005/8/layout/vList2"/>
    <dgm:cxn modelId="{47319B99-36AD-4706-8DB3-F94CF709FA97}" type="presOf" srcId="{7F24C227-C823-450A-AC1F-0B5D9692438B}" destId="{48E57A84-61AF-4439-8F6E-D9800FF4D973}" srcOrd="0" destOrd="0" presId="urn:microsoft.com/office/officeart/2005/8/layout/vList2"/>
    <dgm:cxn modelId="{CF85E2BD-D8B2-4308-99A9-9D607560DAE7}" type="presOf" srcId="{E6BAB605-1011-419A-8D02-1CAC5E4F39AC}" destId="{864F51A3-6D20-4A2E-BD87-6FB458A7E17E}" srcOrd="0" destOrd="0" presId="urn:microsoft.com/office/officeart/2005/8/layout/vList2"/>
    <dgm:cxn modelId="{755D53DE-C9C6-45C0-B31D-1DC8BA4C417C}" srcId="{DF299E94-ED83-48A4-837A-D13050772CCB}" destId="{7F24C227-C823-450A-AC1F-0B5D9692438B}" srcOrd="3" destOrd="0" parTransId="{F3B7BED1-B00E-43BA-8C5A-4F441640C4C8}" sibTransId="{D02886D0-11C6-4B6E-91EA-5E896F7B2E6D}"/>
    <dgm:cxn modelId="{AAE982F7-9ECB-4239-A320-FB51AB47A881}" type="presOf" srcId="{694E5AC5-A345-439B-82AD-23321C081EA6}" destId="{5F699DAC-04F1-4E56-8E3B-D4C36A3B6B14}" srcOrd="0" destOrd="0" presId="urn:microsoft.com/office/officeart/2005/8/layout/vList2"/>
    <dgm:cxn modelId="{8C9313FA-1B72-402F-A7F2-FE5BEE7F54D8}" type="presOf" srcId="{DF299E94-ED83-48A4-837A-D13050772CCB}" destId="{FEB9495F-6AC4-4C91-B35D-F2672F31132F}" srcOrd="0" destOrd="0" presId="urn:microsoft.com/office/officeart/2005/8/layout/vList2"/>
    <dgm:cxn modelId="{FB36A877-2C5E-4968-ADCF-90614F7BAECB}" type="presParOf" srcId="{FEB9495F-6AC4-4C91-B35D-F2672F31132F}" destId="{5F699DAC-04F1-4E56-8E3B-D4C36A3B6B14}" srcOrd="0" destOrd="0" presId="urn:microsoft.com/office/officeart/2005/8/layout/vList2"/>
    <dgm:cxn modelId="{8FB3633B-35BA-46CF-83DE-B0162F208EB3}" type="presParOf" srcId="{FEB9495F-6AC4-4C91-B35D-F2672F31132F}" destId="{16A5D9C0-0B81-4CDE-B30D-B2E01F4A3B9C}" srcOrd="1" destOrd="0" presId="urn:microsoft.com/office/officeart/2005/8/layout/vList2"/>
    <dgm:cxn modelId="{71611D4D-63DA-4F36-BC72-A2573B1A0B95}" type="presParOf" srcId="{FEB9495F-6AC4-4C91-B35D-F2672F31132F}" destId="{CF519CE6-B7CC-4588-AA53-C49A6F7C8DE8}" srcOrd="2" destOrd="0" presId="urn:microsoft.com/office/officeart/2005/8/layout/vList2"/>
    <dgm:cxn modelId="{9AB61F22-E8FE-45AB-B12A-19BCF358998F}" type="presParOf" srcId="{FEB9495F-6AC4-4C91-B35D-F2672F31132F}" destId="{01570CC1-82F9-474B-B8FB-5241FC06BAD5}" srcOrd="3" destOrd="0" presId="urn:microsoft.com/office/officeart/2005/8/layout/vList2"/>
    <dgm:cxn modelId="{9748D26D-F675-43B3-9A6B-7111448EC041}" type="presParOf" srcId="{FEB9495F-6AC4-4C91-B35D-F2672F31132F}" destId="{864F51A3-6D20-4A2E-BD87-6FB458A7E17E}" srcOrd="4" destOrd="0" presId="urn:microsoft.com/office/officeart/2005/8/layout/vList2"/>
    <dgm:cxn modelId="{602D2F92-572E-4D5B-B4D0-7618D409031F}" type="presParOf" srcId="{FEB9495F-6AC4-4C91-B35D-F2672F31132F}" destId="{46019898-A63C-4AF4-ACC2-CD3DAEDE2C88}" srcOrd="5" destOrd="0" presId="urn:microsoft.com/office/officeart/2005/8/layout/vList2"/>
    <dgm:cxn modelId="{646921DF-2C6F-4DBF-97BB-356A907C0303}" type="presParOf" srcId="{FEB9495F-6AC4-4C91-B35D-F2672F31132F}" destId="{48E57A84-61AF-4439-8F6E-D9800FF4D973}"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45723F-6D9E-417C-A70B-BC5024D47DA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96A264C-E6C7-4087-9132-78E1B7BD0402}">
      <dgm:prSet phldrT="[Text]"/>
      <dgm:spPr/>
      <dgm:t>
        <a:bodyPr/>
        <a:lstStyle/>
        <a:p>
          <a:r>
            <a:rPr lang="en-US"/>
            <a:t>5</a:t>
          </a:r>
        </a:p>
      </dgm:t>
    </dgm:pt>
    <dgm:pt modelId="{9B4AF1AC-9771-4E3F-847A-C97C9457B62E}" type="parTrans" cxnId="{62C124EF-A56C-43B6-AE26-98BA15217AB7}">
      <dgm:prSet/>
      <dgm:spPr/>
      <dgm:t>
        <a:bodyPr/>
        <a:lstStyle/>
        <a:p>
          <a:endParaRPr lang="en-US"/>
        </a:p>
      </dgm:t>
    </dgm:pt>
    <dgm:pt modelId="{140B32CC-96B8-46D3-AD3C-66A71C1F3994}" type="sibTrans" cxnId="{62C124EF-A56C-43B6-AE26-98BA15217AB7}">
      <dgm:prSet/>
      <dgm:spPr/>
      <dgm:t>
        <a:bodyPr/>
        <a:lstStyle/>
        <a:p>
          <a:endParaRPr lang="en-US"/>
        </a:p>
      </dgm:t>
    </dgm:pt>
    <dgm:pt modelId="{AF1D5ABE-6F86-4C4D-8E51-B3802F58C128}">
      <dgm:prSet phldrT="[Text]">
        <dgm:style>
          <a:lnRef idx="1">
            <a:schemeClr val="accent2"/>
          </a:lnRef>
          <a:fillRef idx="2">
            <a:schemeClr val="accent2"/>
          </a:fillRef>
          <a:effectRef idx="1">
            <a:schemeClr val="accent2"/>
          </a:effectRef>
          <a:fontRef idx="minor">
            <a:schemeClr val="dk1"/>
          </a:fontRef>
        </dgm:style>
      </dgm:prSet>
      <dgm:spPr>
        <a:solidFill>
          <a:schemeClr val="accent3"/>
        </a:solidFill>
        <a:ln>
          <a:solidFill>
            <a:schemeClr val="accent3"/>
          </a:solidFill>
        </a:ln>
      </dgm:spPr>
      <dgm:t>
        <a:bodyPr/>
        <a:lstStyle/>
        <a:p>
          <a:r>
            <a:rPr lang="en-US" dirty="0">
              <a:solidFill>
                <a:schemeClr val="bg1"/>
              </a:solidFill>
            </a:rPr>
            <a:t>$</a:t>
          </a:r>
          <a:r>
            <a:rPr lang="en-US" u="none" dirty="0">
              <a:solidFill>
                <a:schemeClr val="bg1"/>
              </a:solidFill>
            </a:rPr>
            <a:t>325,000</a:t>
          </a:r>
        </a:p>
      </dgm:t>
    </dgm:pt>
    <dgm:pt modelId="{326D1AD5-46DF-4679-9DEE-CB9FA66A8C3E}" type="parTrans" cxnId="{5B44DCB6-E581-4DDB-A268-4F705D01F9EC}">
      <dgm:prSet/>
      <dgm:spPr/>
      <dgm:t>
        <a:bodyPr/>
        <a:lstStyle/>
        <a:p>
          <a:endParaRPr lang="en-US"/>
        </a:p>
      </dgm:t>
    </dgm:pt>
    <dgm:pt modelId="{B71A4462-27FE-41EA-BAD7-46A65D3CC424}" type="sibTrans" cxnId="{5B44DCB6-E581-4DDB-A268-4F705D01F9EC}">
      <dgm:prSet/>
      <dgm:spPr/>
      <dgm:t>
        <a:bodyPr/>
        <a:lstStyle/>
        <a:p>
          <a:endParaRPr lang="en-US"/>
        </a:p>
      </dgm:t>
    </dgm:pt>
    <dgm:pt modelId="{3CB5ADB7-E921-4B83-BE30-2C7789495AE9}">
      <dgm:prSet phldrT="[Text]"/>
      <dgm:spPr/>
      <dgm:t>
        <a:bodyPr/>
        <a:lstStyle/>
        <a:p>
          <a:r>
            <a:rPr lang="en-US"/>
            <a:t>4</a:t>
          </a:r>
        </a:p>
      </dgm:t>
    </dgm:pt>
    <dgm:pt modelId="{6608D089-B7D6-4744-8656-B42C5C3ADE5E}" type="parTrans" cxnId="{83197121-193A-4987-A802-B2E5305DF574}">
      <dgm:prSet/>
      <dgm:spPr/>
      <dgm:t>
        <a:bodyPr/>
        <a:lstStyle/>
        <a:p>
          <a:endParaRPr lang="en-US"/>
        </a:p>
      </dgm:t>
    </dgm:pt>
    <dgm:pt modelId="{9829745A-F0CD-453A-8C0C-098A1E4E1F1F}" type="sibTrans" cxnId="{83197121-193A-4987-A802-B2E5305DF574}">
      <dgm:prSet/>
      <dgm:spPr/>
      <dgm:t>
        <a:bodyPr/>
        <a:lstStyle/>
        <a:p>
          <a:endParaRPr lang="en-US"/>
        </a:p>
      </dgm:t>
    </dgm:pt>
    <dgm:pt modelId="{D490823D-7E01-468F-BA01-064CA00E34D2}">
      <dgm:prSet phldrT="[Text]">
        <dgm:style>
          <a:lnRef idx="1">
            <a:schemeClr val="accent2"/>
          </a:lnRef>
          <a:fillRef idx="2">
            <a:schemeClr val="accent2"/>
          </a:fillRef>
          <a:effectRef idx="1">
            <a:schemeClr val="accent2"/>
          </a:effectRef>
          <a:fontRef idx="minor">
            <a:schemeClr val="dk1"/>
          </a:fontRef>
        </dgm:style>
      </dgm:prSet>
      <dgm:spPr>
        <a:solidFill>
          <a:schemeClr val="accent3"/>
        </a:solidFill>
        <a:ln>
          <a:solidFill>
            <a:schemeClr val="accent3"/>
          </a:solidFill>
        </a:ln>
      </dgm:spPr>
      <dgm:t>
        <a:bodyPr/>
        <a:lstStyle/>
        <a:p>
          <a:r>
            <a:rPr lang="en-US" dirty="0">
              <a:solidFill>
                <a:schemeClr val="bg1"/>
              </a:solidFill>
            </a:rPr>
            <a:t>$195,000</a:t>
          </a:r>
        </a:p>
      </dgm:t>
    </dgm:pt>
    <dgm:pt modelId="{4C5F9A47-0E26-47AB-8E93-FC3A31AE6B21}" type="parTrans" cxnId="{5DF58B8D-9654-4AE8-9F86-10954B787D47}">
      <dgm:prSet/>
      <dgm:spPr/>
      <dgm:t>
        <a:bodyPr/>
        <a:lstStyle/>
        <a:p>
          <a:endParaRPr lang="en-US"/>
        </a:p>
      </dgm:t>
    </dgm:pt>
    <dgm:pt modelId="{9E3B772F-4D13-4A88-9087-4668CC524173}" type="sibTrans" cxnId="{5DF58B8D-9654-4AE8-9F86-10954B787D47}">
      <dgm:prSet/>
      <dgm:spPr/>
      <dgm:t>
        <a:bodyPr/>
        <a:lstStyle/>
        <a:p>
          <a:endParaRPr lang="en-US"/>
        </a:p>
      </dgm:t>
    </dgm:pt>
    <dgm:pt modelId="{CF5927ED-F112-4ADB-8E8C-9BB74315311B}">
      <dgm:prSet phldrT="[Text]"/>
      <dgm:spPr/>
      <dgm:t>
        <a:bodyPr/>
        <a:lstStyle/>
        <a:p>
          <a:r>
            <a:rPr lang="en-US"/>
            <a:t>3</a:t>
          </a:r>
        </a:p>
      </dgm:t>
    </dgm:pt>
    <dgm:pt modelId="{11B87B0F-CDCA-4B85-AAF5-176E8819AF2C}" type="parTrans" cxnId="{98FA4419-18F9-4680-963C-CBE8C2520034}">
      <dgm:prSet/>
      <dgm:spPr/>
      <dgm:t>
        <a:bodyPr/>
        <a:lstStyle/>
        <a:p>
          <a:endParaRPr lang="en-US"/>
        </a:p>
      </dgm:t>
    </dgm:pt>
    <dgm:pt modelId="{18B88179-969C-4704-AB4B-BA60D6CD712F}" type="sibTrans" cxnId="{98FA4419-18F9-4680-963C-CBE8C2520034}">
      <dgm:prSet/>
      <dgm:spPr/>
      <dgm:t>
        <a:bodyPr/>
        <a:lstStyle/>
        <a:p>
          <a:endParaRPr lang="en-US"/>
        </a:p>
      </dgm:t>
    </dgm:pt>
    <dgm:pt modelId="{68919F94-8458-4420-9C90-A1B4E9624B44}">
      <dgm:prSet phldrT="[Text]">
        <dgm:style>
          <a:lnRef idx="1">
            <a:schemeClr val="accent2"/>
          </a:lnRef>
          <a:fillRef idx="2">
            <a:schemeClr val="accent2"/>
          </a:fillRef>
          <a:effectRef idx="1">
            <a:schemeClr val="accent2"/>
          </a:effectRef>
          <a:fontRef idx="minor">
            <a:schemeClr val="dk1"/>
          </a:fontRef>
        </dgm:style>
      </dgm:prSet>
      <dgm:spPr>
        <a:solidFill>
          <a:schemeClr val="accent3"/>
        </a:solidFill>
        <a:ln>
          <a:solidFill>
            <a:schemeClr val="accent3"/>
          </a:solidFill>
        </a:ln>
      </dgm:spPr>
      <dgm:t>
        <a:bodyPr/>
        <a:lstStyle/>
        <a:p>
          <a:r>
            <a:rPr lang="en-US" dirty="0">
              <a:solidFill>
                <a:schemeClr val="bg1"/>
              </a:solidFill>
            </a:rPr>
            <a:t>$65,000</a:t>
          </a:r>
        </a:p>
      </dgm:t>
    </dgm:pt>
    <dgm:pt modelId="{B33CE362-C32F-4355-83DB-A73228802666}" type="parTrans" cxnId="{93CA1B0B-4205-4A85-9E72-593C8F10347C}">
      <dgm:prSet/>
      <dgm:spPr/>
      <dgm:t>
        <a:bodyPr/>
        <a:lstStyle/>
        <a:p>
          <a:endParaRPr lang="en-US"/>
        </a:p>
      </dgm:t>
    </dgm:pt>
    <dgm:pt modelId="{0CE21075-9EA7-4481-9CA7-B3DFCC03E19F}" type="sibTrans" cxnId="{93CA1B0B-4205-4A85-9E72-593C8F10347C}">
      <dgm:prSet/>
      <dgm:spPr/>
      <dgm:t>
        <a:bodyPr/>
        <a:lstStyle/>
        <a:p>
          <a:endParaRPr lang="en-US"/>
        </a:p>
      </dgm:t>
    </dgm:pt>
    <dgm:pt modelId="{04A0ADC9-3BCC-4579-A897-0D117A8A7D1C}">
      <dgm:prSet/>
      <dgm:spPr/>
      <dgm:t>
        <a:bodyPr/>
        <a:lstStyle/>
        <a:p>
          <a:r>
            <a:rPr lang="en-US"/>
            <a:t>2</a:t>
          </a:r>
        </a:p>
      </dgm:t>
    </dgm:pt>
    <dgm:pt modelId="{31630337-199F-411F-B64B-36B5CCFDD373}" type="parTrans" cxnId="{6F10200A-74BB-4DED-81CB-A01FF937A7FD}">
      <dgm:prSet/>
      <dgm:spPr/>
      <dgm:t>
        <a:bodyPr/>
        <a:lstStyle/>
        <a:p>
          <a:endParaRPr lang="en-US"/>
        </a:p>
      </dgm:t>
    </dgm:pt>
    <dgm:pt modelId="{AE39AB51-DF5A-4079-BC5D-ECD940E2415E}" type="sibTrans" cxnId="{6F10200A-74BB-4DED-81CB-A01FF937A7FD}">
      <dgm:prSet/>
      <dgm:spPr/>
      <dgm:t>
        <a:bodyPr/>
        <a:lstStyle/>
        <a:p>
          <a:endParaRPr lang="en-US"/>
        </a:p>
      </dgm:t>
    </dgm:pt>
    <dgm:pt modelId="{B0CBBA77-F614-4429-A4B4-BEF23EB70AC3}">
      <dgm:prSet/>
      <dgm:spPr/>
      <dgm:t>
        <a:bodyPr/>
        <a:lstStyle/>
        <a:p>
          <a:r>
            <a:rPr lang="en-US"/>
            <a:t>1</a:t>
          </a:r>
        </a:p>
      </dgm:t>
    </dgm:pt>
    <dgm:pt modelId="{1CCD1192-03D2-4240-9526-ABEACE3DFB8C}" type="parTrans" cxnId="{DEFD754D-DA4E-4D0C-8C6A-B78EBBB2D042}">
      <dgm:prSet/>
      <dgm:spPr/>
      <dgm:t>
        <a:bodyPr/>
        <a:lstStyle/>
        <a:p>
          <a:endParaRPr lang="en-US"/>
        </a:p>
      </dgm:t>
    </dgm:pt>
    <dgm:pt modelId="{E6CB1540-1B30-470D-9808-18C31D745000}" type="sibTrans" cxnId="{DEFD754D-DA4E-4D0C-8C6A-B78EBBB2D042}">
      <dgm:prSet/>
      <dgm:spPr/>
      <dgm:t>
        <a:bodyPr/>
        <a:lstStyle/>
        <a:p>
          <a:endParaRPr lang="en-US"/>
        </a:p>
      </dgm:t>
    </dgm:pt>
    <dgm:pt modelId="{B64269C1-BDA9-408B-94F7-38D971CE53D9}">
      <dgm:prSet>
        <dgm:style>
          <a:lnRef idx="1">
            <a:schemeClr val="accent2"/>
          </a:lnRef>
          <a:fillRef idx="2">
            <a:schemeClr val="accent2"/>
          </a:fillRef>
          <a:effectRef idx="1">
            <a:schemeClr val="accent2"/>
          </a:effectRef>
          <a:fontRef idx="minor">
            <a:schemeClr val="dk1"/>
          </a:fontRef>
        </dgm:style>
      </dgm:prSet>
      <dgm:spPr>
        <a:solidFill>
          <a:schemeClr val="accent3"/>
        </a:solidFill>
        <a:ln>
          <a:solidFill>
            <a:schemeClr val="accent3"/>
          </a:solidFill>
        </a:ln>
      </dgm:spPr>
      <dgm:t>
        <a:bodyPr/>
        <a:lstStyle/>
        <a:p>
          <a:r>
            <a:rPr lang="en-US" dirty="0">
              <a:solidFill>
                <a:schemeClr val="bg1"/>
              </a:solidFill>
            </a:rPr>
            <a:t>$35,000</a:t>
          </a:r>
        </a:p>
      </dgm:t>
    </dgm:pt>
    <dgm:pt modelId="{05AA4645-22C1-4D3E-9FA8-46B4A95B146C}" type="parTrans" cxnId="{59FD43BE-0A5D-4D5C-8D5D-AECC21AE3FBC}">
      <dgm:prSet/>
      <dgm:spPr/>
      <dgm:t>
        <a:bodyPr/>
        <a:lstStyle/>
        <a:p>
          <a:endParaRPr lang="en-US"/>
        </a:p>
      </dgm:t>
    </dgm:pt>
    <dgm:pt modelId="{3E6C5463-EEA3-4743-8A09-C7F4A9415A45}" type="sibTrans" cxnId="{59FD43BE-0A5D-4D5C-8D5D-AECC21AE3FBC}">
      <dgm:prSet/>
      <dgm:spPr/>
      <dgm:t>
        <a:bodyPr/>
        <a:lstStyle/>
        <a:p>
          <a:endParaRPr lang="en-US"/>
        </a:p>
      </dgm:t>
    </dgm:pt>
    <dgm:pt modelId="{261BCBA3-3F8D-492A-A046-6ED3AC686900}">
      <dgm:prSet>
        <dgm:style>
          <a:lnRef idx="1">
            <a:schemeClr val="accent2"/>
          </a:lnRef>
          <a:fillRef idx="2">
            <a:schemeClr val="accent2"/>
          </a:fillRef>
          <a:effectRef idx="1">
            <a:schemeClr val="accent2"/>
          </a:effectRef>
          <a:fontRef idx="minor">
            <a:schemeClr val="dk1"/>
          </a:fontRef>
        </dgm:style>
      </dgm:prSet>
      <dgm:spPr>
        <a:solidFill>
          <a:schemeClr val="accent3"/>
        </a:solidFill>
        <a:ln>
          <a:solidFill>
            <a:schemeClr val="accent3"/>
          </a:solidFill>
        </a:ln>
      </dgm:spPr>
      <dgm:t>
        <a:bodyPr/>
        <a:lstStyle/>
        <a:p>
          <a:r>
            <a:rPr lang="en-US" dirty="0">
              <a:solidFill>
                <a:schemeClr val="bg1"/>
              </a:solidFill>
            </a:rPr>
            <a:t>$20,000</a:t>
          </a:r>
        </a:p>
      </dgm:t>
    </dgm:pt>
    <dgm:pt modelId="{7B34E76B-F6E2-423C-BB01-2916ADA34B98}" type="parTrans" cxnId="{D371C995-2EFB-4FF0-9ADA-89F284FF924C}">
      <dgm:prSet/>
      <dgm:spPr/>
      <dgm:t>
        <a:bodyPr/>
        <a:lstStyle/>
        <a:p>
          <a:endParaRPr lang="en-US"/>
        </a:p>
      </dgm:t>
    </dgm:pt>
    <dgm:pt modelId="{08FAA861-A89C-4FB0-BE84-B7FF9E777A16}" type="sibTrans" cxnId="{D371C995-2EFB-4FF0-9ADA-89F284FF924C}">
      <dgm:prSet/>
      <dgm:spPr/>
      <dgm:t>
        <a:bodyPr/>
        <a:lstStyle/>
        <a:p>
          <a:endParaRPr lang="en-US"/>
        </a:p>
      </dgm:t>
    </dgm:pt>
    <dgm:pt modelId="{CB56D898-DFA5-4BE9-ACE3-087C4B64333F}" type="pres">
      <dgm:prSet presAssocID="{3B45723F-6D9E-417C-A70B-BC5024D47DAD}" presName="Name0" presStyleCnt="0">
        <dgm:presLayoutVars>
          <dgm:dir/>
          <dgm:animLvl val="lvl"/>
          <dgm:resizeHandles val="exact"/>
        </dgm:presLayoutVars>
      </dgm:prSet>
      <dgm:spPr/>
    </dgm:pt>
    <dgm:pt modelId="{AD0F1199-2E17-4804-949B-85D957506115}" type="pres">
      <dgm:prSet presAssocID="{096A264C-E6C7-4087-9132-78E1B7BD0402}" presName="linNode" presStyleCnt="0"/>
      <dgm:spPr/>
    </dgm:pt>
    <dgm:pt modelId="{31D28B31-F7A5-4946-A227-E0FCA6C3BFF7}" type="pres">
      <dgm:prSet presAssocID="{096A264C-E6C7-4087-9132-78E1B7BD0402}" presName="parentText" presStyleLbl="node1" presStyleIdx="0" presStyleCnt="5" custLinFactNeighborX="401" custLinFactNeighborY="-2990">
        <dgm:presLayoutVars>
          <dgm:chMax val="1"/>
          <dgm:bulletEnabled val="1"/>
        </dgm:presLayoutVars>
      </dgm:prSet>
      <dgm:spPr/>
    </dgm:pt>
    <dgm:pt modelId="{F541EA3B-EC28-4D6E-9E8A-78F7C69E0356}" type="pres">
      <dgm:prSet presAssocID="{096A264C-E6C7-4087-9132-78E1B7BD0402}" presName="descendantText" presStyleLbl="alignAccFollowNode1" presStyleIdx="0" presStyleCnt="5">
        <dgm:presLayoutVars>
          <dgm:bulletEnabled val="1"/>
        </dgm:presLayoutVars>
      </dgm:prSet>
      <dgm:spPr/>
    </dgm:pt>
    <dgm:pt modelId="{CD10C140-D559-4124-B666-A28610BB6990}" type="pres">
      <dgm:prSet presAssocID="{140B32CC-96B8-46D3-AD3C-66A71C1F3994}" presName="sp" presStyleCnt="0"/>
      <dgm:spPr/>
    </dgm:pt>
    <dgm:pt modelId="{12726219-9EFA-408A-B205-F60F3DD3B4DD}" type="pres">
      <dgm:prSet presAssocID="{3CB5ADB7-E921-4B83-BE30-2C7789495AE9}" presName="linNode" presStyleCnt="0"/>
      <dgm:spPr/>
    </dgm:pt>
    <dgm:pt modelId="{DCBEE338-E6B9-46B3-9E30-87CC6B2C3780}" type="pres">
      <dgm:prSet presAssocID="{3CB5ADB7-E921-4B83-BE30-2C7789495AE9}" presName="parentText" presStyleLbl="node1" presStyleIdx="1" presStyleCnt="5">
        <dgm:presLayoutVars>
          <dgm:chMax val="1"/>
          <dgm:bulletEnabled val="1"/>
        </dgm:presLayoutVars>
      </dgm:prSet>
      <dgm:spPr/>
    </dgm:pt>
    <dgm:pt modelId="{DCFB6280-4F0B-4D96-A18E-384656393EE6}" type="pres">
      <dgm:prSet presAssocID="{3CB5ADB7-E921-4B83-BE30-2C7789495AE9}" presName="descendantText" presStyleLbl="alignAccFollowNode1" presStyleIdx="1" presStyleCnt="5">
        <dgm:presLayoutVars>
          <dgm:bulletEnabled val="1"/>
        </dgm:presLayoutVars>
      </dgm:prSet>
      <dgm:spPr/>
    </dgm:pt>
    <dgm:pt modelId="{2F9449C2-CDD3-4AE3-8809-85B0D2738514}" type="pres">
      <dgm:prSet presAssocID="{9829745A-F0CD-453A-8C0C-098A1E4E1F1F}" presName="sp" presStyleCnt="0"/>
      <dgm:spPr/>
    </dgm:pt>
    <dgm:pt modelId="{B1FBB711-E21D-42BF-9A5D-0E820B2CB790}" type="pres">
      <dgm:prSet presAssocID="{CF5927ED-F112-4ADB-8E8C-9BB74315311B}" presName="linNode" presStyleCnt="0"/>
      <dgm:spPr/>
    </dgm:pt>
    <dgm:pt modelId="{14337D94-C6A7-4078-820C-9F59CC022A2B}" type="pres">
      <dgm:prSet presAssocID="{CF5927ED-F112-4ADB-8E8C-9BB74315311B}" presName="parentText" presStyleLbl="node1" presStyleIdx="2" presStyleCnt="5">
        <dgm:presLayoutVars>
          <dgm:chMax val="1"/>
          <dgm:bulletEnabled val="1"/>
        </dgm:presLayoutVars>
      </dgm:prSet>
      <dgm:spPr/>
    </dgm:pt>
    <dgm:pt modelId="{E270DF30-9399-47C5-A195-361519F7CB20}" type="pres">
      <dgm:prSet presAssocID="{CF5927ED-F112-4ADB-8E8C-9BB74315311B}" presName="descendantText" presStyleLbl="alignAccFollowNode1" presStyleIdx="2" presStyleCnt="5">
        <dgm:presLayoutVars>
          <dgm:bulletEnabled val="1"/>
        </dgm:presLayoutVars>
      </dgm:prSet>
      <dgm:spPr/>
    </dgm:pt>
    <dgm:pt modelId="{8D773991-C6A3-48F3-BF55-ABE92E7D688A}" type="pres">
      <dgm:prSet presAssocID="{18B88179-969C-4704-AB4B-BA60D6CD712F}" presName="sp" presStyleCnt="0"/>
      <dgm:spPr/>
    </dgm:pt>
    <dgm:pt modelId="{EA03BECB-0FFE-4D0E-9616-010EAED1D5B9}" type="pres">
      <dgm:prSet presAssocID="{04A0ADC9-3BCC-4579-A897-0D117A8A7D1C}" presName="linNode" presStyleCnt="0"/>
      <dgm:spPr/>
    </dgm:pt>
    <dgm:pt modelId="{40B1B5AE-679E-4796-9BD1-22FA9AFF20CB}" type="pres">
      <dgm:prSet presAssocID="{04A0ADC9-3BCC-4579-A897-0D117A8A7D1C}" presName="parentText" presStyleLbl="node1" presStyleIdx="3" presStyleCnt="5">
        <dgm:presLayoutVars>
          <dgm:chMax val="1"/>
          <dgm:bulletEnabled val="1"/>
        </dgm:presLayoutVars>
      </dgm:prSet>
      <dgm:spPr/>
    </dgm:pt>
    <dgm:pt modelId="{4CA5C51A-C6C0-4AE2-ACAC-8906A8BCE14B}" type="pres">
      <dgm:prSet presAssocID="{04A0ADC9-3BCC-4579-A897-0D117A8A7D1C}" presName="descendantText" presStyleLbl="alignAccFollowNode1" presStyleIdx="3" presStyleCnt="5">
        <dgm:presLayoutVars>
          <dgm:bulletEnabled val="1"/>
        </dgm:presLayoutVars>
      </dgm:prSet>
      <dgm:spPr/>
    </dgm:pt>
    <dgm:pt modelId="{0EFB9408-14C2-4FB1-8F39-C16A4F391DBB}" type="pres">
      <dgm:prSet presAssocID="{AE39AB51-DF5A-4079-BC5D-ECD940E2415E}" presName="sp" presStyleCnt="0"/>
      <dgm:spPr/>
    </dgm:pt>
    <dgm:pt modelId="{AE592812-A61B-4818-88A9-AACD49A76E42}" type="pres">
      <dgm:prSet presAssocID="{B0CBBA77-F614-4429-A4B4-BEF23EB70AC3}" presName="linNode" presStyleCnt="0"/>
      <dgm:spPr/>
    </dgm:pt>
    <dgm:pt modelId="{D6839053-1DDB-461C-9CA7-6DB457662346}" type="pres">
      <dgm:prSet presAssocID="{B0CBBA77-F614-4429-A4B4-BEF23EB70AC3}" presName="parentText" presStyleLbl="node1" presStyleIdx="4" presStyleCnt="5">
        <dgm:presLayoutVars>
          <dgm:chMax val="1"/>
          <dgm:bulletEnabled val="1"/>
        </dgm:presLayoutVars>
      </dgm:prSet>
      <dgm:spPr/>
    </dgm:pt>
    <dgm:pt modelId="{0DD59A32-FA45-40D6-8E38-51E59A203D8A}" type="pres">
      <dgm:prSet presAssocID="{B0CBBA77-F614-4429-A4B4-BEF23EB70AC3}" presName="descendantText" presStyleLbl="alignAccFollowNode1" presStyleIdx="4" presStyleCnt="5">
        <dgm:presLayoutVars>
          <dgm:bulletEnabled val="1"/>
        </dgm:presLayoutVars>
      </dgm:prSet>
      <dgm:spPr/>
    </dgm:pt>
  </dgm:ptLst>
  <dgm:cxnLst>
    <dgm:cxn modelId="{D2B5F009-3A2D-40EB-BF55-9CA211BF58B6}" type="presOf" srcId="{B64269C1-BDA9-408B-94F7-38D971CE53D9}" destId="{4CA5C51A-C6C0-4AE2-ACAC-8906A8BCE14B}" srcOrd="0" destOrd="0" presId="urn:microsoft.com/office/officeart/2005/8/layout/vList5"/>
    <dgm:cxn modelId="{6F10200A-74BB-4DED-81CB-A01FF937A7FD}" srcId="{3B45723F-6D9E-417C-A70B-BC5024D47DAD}" destId="{04A0ADC9-3BCC-4579-A897-0D117A8A7D1C}" srcOrd="3" destOrd="0" parTransId="{31630337-199F-411F-B64B-36B5CCFDD373}" sibTransId="{AE39AB51-DF5A-4079-BC5D-ECD940E2415E}"/>
    <dgm:cxn modelId="{93CA1B0B-4205-4A85-9E72-593C8F10347C}" srcId="{CF5927ED-F112-4ADB-8E8C-9BB74315311B}" destId="{68919F94-8458-4420-9C90-A1B4E9624B44}" srcOrd="0" destOrd="0" parTransId="{B33CE362-C32F-4355-83DB-A73228802666}" sibTransId="{0CE21075-9EA7-4481-9CA7-B3DFCC03E19F}"/>
    <dgm:cxn modelId="{CC064415-E455-4330-B131-4C489C07662C}" type="presOf" srcId="{3CB5ADB7-E921-4B83-BE30-2C7789495AE9}" destId="{DCBEE338-E6B9-46B3-9E30-87CC6B2C3780}" srcOrd="0" destOrd="0" presId="urn:microsoft.com/office/officeart/2005/8/layout/vList5"/>
    <dgm:cxn modelId="{0115FF18-A4FC-4BAD-9E06-244A4C6670C7}" type="presOf" srcId="{3B45723F-6D9E-417C-A70B-BC5024D47DAD}" destId="{CB56D898-DFA5-4BE9-ACE3-087C4B64333F}" srcOrd="0" destOrd="0" presId="urn:microsoft.com/office/officeart/2005/8/layout/vList5"/>
    <dgm:cxn modelId="{98FA4419-18F9-4680-963C-CBE8C2520034}" srcId="{3B45723F-6D9E-417C-A70B-BC5024D47DAD}" destId="{CF5927ED-F112-4ADB-8E8C-9BB74315311B}" srcOrd="2" destOrd="0" parTransId="{11B87B0F-CDCA-4B85-AAF5-176E8819AF2C}" sibTransId="{18B88179-969C-4704-AB4B-BA60D6CD712F}"/>
    <dgm:cxn modelId="{83197121-193A-4987-A802-B2E5305DF574}" srcId="{3B45723F-6D9E-417C-A70B-BC5024D47DAD}" destId="{3CB5ADB7-E921-4B83-BE30-2C7789495AE9}" srcOrd="1" destOrd="0" parTransId="{6608D089-B7D6-4744-8656-B42C5C3ADE5E}" sibTransId="{9829745A-F0CD-453A-8C0C-098A1E4E1F1F}"/>
    <dgm:cxn modelId="{1554BE5D-9255-4058-9733-99FDB2A0D3EF}" type="presOf" srcId="{CF5927ED-F112-4ADB-8E8C-9BB74315311B}" destId="{14337D94-C6A7-4078-820C-9F59CC022A2B}" srcOrd="0" destOrd="0" presId="urn:microsoft.com/office/officeart/2005/8/layout/vList5"/>
    <dgm:cxn modelId="{6348AB43-A84A-4E8A-A1DB-175C5F69E8C3}" type="presOf" srcId="{68919F94-8458-4420-9C90-A1B4E9624B44}" destId="{E270DF30-9399-47C5-A195-361519F7CB20}" srcOrd="0" destOrd="0" presId="urn:microsoft.com/office/officeart/2005/8/layout/vList5"/>
    <dgm:cxn modelId="{86389667-C67F-4566-AB07-E1514977702F}" type="presOf" srcId="{AF1D5ABE-6F86-4C4D-8E51-B3802F58C128}" destId="{F541EA3B-EC28-4D6E-9E8A-78F7C69E0356}" srcOrd="0" destOrd="0" presId="urn:microsoft.com/office/officeart/2005/8/layout/vList5"/>
    <dgm:cxn modelId="{DEFD754D-DA4E-4D0C-8C6A-B78EBBB2D042}" srcId="{3B45723F-6D9E-417C-A70B-BC5024D47DAD}" destId="{B0CBBA77-F614-4429-A4B4-BEF23EB70AC3}" srcOrd="4" destOrd="0" parTransId="{1CCD1192-03D2-4240-9526-ABEACE3DFB8C}" sibTransId="{E6CB1540-1B30-470D-9808-18C31D745000}"/>
    <dgm:cxn modelId="{652E8B73-431F-4459-89FC-FDA8126BE919}" type="presOf" srcId="{B0CBBA77-F614-4429-A4B4-BEF23EB70AC3}" destId="{D6839053-1DDB-461C-9CA7-6DB457662346}" srcOrd="0" destOrd="0" presId="urn:microsoft.com/office/officeart/2005/8/layout/vList5"/>
    <dgm:cxn modelId="{5DF58B8D-9654-4AE8-9F86-10954B787D47}" srcId="{3CB5ADB7-E921-4B83-BE30-2C7789495AE9}" destId="{D490823D-7E01-468F-BA01-064CA00E34D2}" srcOrd="0" destOrd="0" parTransId="{4C5F9A47-0E26-47AB-8E93-FC3A31AE6B21}" sibTransId="{9E3B772F-4D13-4A88-9087-4668CC524173}"/>
    <dgm:cxn modelId="{D371C995-2EFB-4FF0-9ADA-89F284FF924C}" srcId="{B0CBBA77-F614-4429-A4B4-BEF23EB70AC3}" destId="{261BCBA3-3F8D-492A-A046-6ED3AC686900}" srcOrd="0" destOrd="0" parTransId="{7B34E76B-F6E2-423C-BB01-2916ADA34B98}" sibTransId="{08FAA861-A89C-4FB0-BE84-B7FF9E777A16}"/>
    <dgm:cxn modelId="{5B44DCB6-E581-4DDB-A268-4F705D01F9EC}" srcId="{096A264C-E6C7-4087-9132-78E1B7BD0402}" destId="{AF1D5ABE-6F86-4C4D-8E51-B3802F58C128}" srcOrd="0" destOrd="0" parTransId="{326D1AD5-46DF-4679-9DEE-CB9FA66A8C3E}" sibTransId="{B71A4462-27FE-41EA-BAD7-46A65D3CC424}"/>
    <dgm:cxn modelId="{FDE6A5B8-A0F8-4524-A53C-B5CEDCB3291E}" type="presOf" srcId="{096A264C-E6C7-4087-9132-78E1B7BD0402}" destId="{31D28B31-F7A5-4946-A227-E0FCA6C3BFF7}" srcOrd="0" destOrd="0" presId="urn:microsoft.com/office/officeart/2005/8/layout/vList5"/>
    <dgm:cxn modelId="{59FD43BE-0A5D-4D5C-8D5D-AECC21AE3FBC}" srcId="{04A0ADC9-3BCC-4579-A897-0D117A8A7D1C}" destId="{B64269C1-BDA9-408B-94F7-38D971CE53D9}" srcOrd="0" destOrd="0" parTransId="{05AA4645-22C1-4D3E-9FA8-46B4A95B146C}" sibTransId="{3E6C5463-EEA3-4743-8A09-C7F4A9415A45}"/>
    <dgm:cxn modelId="{F0CE01DE-3691-485D-B3BF-E4C1EDF182DA}" type="presOf" srcId="{D490823D-7E01-468F-BA01-064CA00E34D2}" destId="{DCFB6280-4F0B-4D96-A18E-384656393EE6}" srcOrd="0" destOrd="0" presId="urn:microsoft.com/office/officeart/2005/8/layout/vList5"/>
    <dgm:cxn modelId="{C45E8EE8-C4ED-4467-AD94-06CF74EF55BE}" type="presOf" srcId="{04A0ADC9-3BCC-4579-A897-0D117A8A7D1C}" destId="{40B1B5AE-679E-4796-9BD1-22FA9AFF20CB}" srcOrd="0" destOrd="0" presId="urn:microsoft.com/office/officeart/2005/8/layout/vList5"/>
    <dgm:cxn modelId="{B3742AEA-4C24-448D-B0B0-DC1AC67EC051}" type="presOf" srcId="{261BCBA3-3F8D-492A-A046-6ED3AC686900}" destId="{0DD59A32-FA45-40D6-8E38-51E59A203D8A}" srcOrd="0" destOrd="0" presId="urn:microsoft.com/office/officeart/2005/8/layout/vList5"/>
    <dgm:cxn modelId="{62C124EF-A56C-43B6-AE26-98BA15217AB7}" srcId="{3B45723F-6D9E-417C-A70B-BC5024D47DAD}" destId="{096A264C-E6C7-4087-9132-78E1B7BD0402}" srcOrd="0" destOrd="0" parTransId="{9B4AF1AC-9771-4E3F-847A-C97C9457B62E}" sibTransId="{140B32CC-96B8-46D3-AD3C-66A71C1F3994}"/>
    <dgm:cxn modelId="{30B0E84B-EC7C-415B-B4A9-62C709A47D2B}" type="presParOf" srcId="{CB56D898-DFA5-4BE9-ACE3-087C4B64333F}" destId="{AD0F1199-2E17-4804-949B-85D957506115}" srcOrd="0" destOrd="0" presId="urn:microsoft.com/office/officeart/2005/8/layout/vList5"/>
    <dgm:cxn modelId="{DAAFC19D-F747-4D11-8292-818B3D1240C7}" type="presParOf" srcId="{AD0F1199-2E17-4804-949B-85D957506115}" destId="{31D28B31-F7A5-4946-A227-E0FCA6C3BFF7}" srcOrd="0" destOrd="0" presId="urn:microsoft.com/office/officeart/2005/8/layout/vList5"/>
    <dgm:cxn modelId="{C78D42AB-73AB-4764-BAD0-51380CD8CB5A}" type="presParOf" srcId="{AD0F1199-2E17-4804-949B-85D957506115}" destId="{F541EA3B-EC28-4D6E-9E8A-78F7C69E0356}" srcOrd="1" destOrd="0" presId="urn:microsoft.com/office/officeart/2005/8/layout/vList5"/>
    <dgm:cxn modelId="{8E66124C-CFBC-475C-A385-0FA3ED7AC60D}" type="presParOf" srcId="{CB56D898-DFA5-4BE9-ACE3-087C4B64333F}" destId="{CD10C140-D559-4124-B666-A28610BB6990}" srcOrd="1" destOrd="0" presId="urn:microsoft.com/office/officeart/2005/8/layout/vList5"/>
    <dgm:cxn modelId="{813B0550-542D-4BDF-8092-D93FFDF9CF7F}" type="presParOf" srcId="{CB56D898-DFA5-4BE9-ACE3-087C4B64333F}" destId="{12726219-9EFA-408A-B205-F60F3DD3B4DD}" srcOrd="2" destOrd="0" presId="urn:microsoft.com/office/officeart/2005/8/layout/vList5"/>
    <dgm:cxn modelId="{D86898ED-BCDC-4A99-BDCE-CEFC16B3C208}" type="presParOf" srcId="{12726219-9EFA-408A-B205-F60F3DD3B4DD}" destId="{DCBEE338-E6B9-46B3-9E30-87CC6B2C3780}" srcOrd="0" destOrd="0" presId="urn:microsoft.com/office/officeart/2005/8/layout/vList5"/>
    <dgm:cxn modelId="{9370AD07-8BA0-4969-BD0E-60C0CF04C6FC}" type="presParOf" srcId="{12726219-9EFA-408A-B205-F60F3DD3B4DD}" destId="{DCFB6280-4F0B-4D96-A18E-384656393EE6}" srcOrd="1" destOrd="0" presId="urn:microsoft.com/office/officeart/2005/8/layout/vList5"/>
    <dgm:cxn modelId="{F3BA5450-3F6C-4A53-A578-C79343618CB9}" type="presParOf" srcId="{CB56D898-DFA5-4BE9-ACE3-087C4B64333F}" destId="{2F9449C2-CDD3-4AE3-8809-85B0D2738514}" srcOrd="3" destOrd="0" presId="urn:microsoft.com/office/officeart/2005/8/layout/vList5"/>
    <dgm:cxn modelId="{FB3EE6C6-15E7-4546-8540-52F9F5592C85}" type="presParOf" srcId="{CB56D898-DFA5-4BE9-ACE3-087C4B64333F}" destId="{B1FBB711-E21D-42BF-9A5D-0E820B2CB790}" srcOrd="4" destOrd="0" presId="urn:microsoft.com/office/officeart/2005/8/layout/vList5"/>
    <dgm:cxn modelId="{20A7CA68-2E87-4313-97F7-61DE1B2293B1}" type="presParOf" srcId="{B1FBB711-E21D-42BF-9A5D-0E820B2CB790}" destId="{14337D94-C6A7-4078-820C-9F59CC022A2B}" srcOrd="0" destOrd="0" presId="urn:microsoft.com/office/officeart/2005/8/layout/vList5"/>
    <dgm:cxn modelId="{B27C0A2F-8868-493B-9F3B-8F94B27D241F}" type="presParOf" srcId="{B1FBB711-E21D-42BF-9A5D-0E820B2CB790}" destId="{E270DF30-9399-47C5-A195-361519F7CB20}" srcOrd="1" destOrd="0" presId="urn:microsoft.com/office/officeart/2005/8/layout/vList5"/>
    <dgm:cxn modelId="{6C1AE974-73BE-4970-96F3-3C5D3EB9E359}" type="presParOf" srcId="{CB56D898-DFA5-4BE9-ACE3-087C4B64333F}" destId="{8D773991-C6A3-48F3-BF55-ABE92E7D688A}" srcOrd="5" destOrd="0" presId="urn:microsoft.com/office/officeart/2005/8/layout/vList5"/>
    <dgm:cxn modelId="{CB27E714-7454-45CF-8B87-7922C1773A93}" type="presParOf" srcId="{CB56D898-DFA5-4BE9-ACE3-087C4B64333F}" destId="{EA03BECB-0FFE-4D0E-9616-010EAED1D5B9}" srcOrd="6" destOrd="0" presId="urn:microsoft.com/office/officeart/2005/8/layout/vList5"/>
    <dgm:cxn modelId="{2A022EC3-F00D-4698-B9EB-83529C5E58E0}" type="presParOf" srcId="{EA03BECB-0FFE-4D0E-9616-010EAED1D5B9}" destId="{40B1B5AE-679E-4796-9BD1-22FA9AFF20CB}" srcOrd="0" destOrd="0" presId="urn:microsoft.com/office/officeart/2005/8/layout/vList5"/>
    <dgm:cxn modelId="{6824FE4D-2C2F-457A-AECB-B9AA3518455A}" type="presParOf" srcId="{EA03BECB-0FFE-4D0E-9616-010EAED1D5B9}" destId="{4CA5C51A-C6C0-4AE2-ACAC-8906A8BCE14B}" srcOrd="1" destOrd="0" presId="urn:microsoft.com/office/officeart/2005/8/layout/vList5"/>
    <dgm:cxn modelId="{A694AF47-3FB8-4128-9D10-CB0016A7B90B}" type="presParOf" srcId="{CB56D898-DFA5-4BE9-ACE3-087C4B64333F}" destId="{0EFB9408-14C2-4FB1-8F39-C16A4F391DBB}" srcOrd="7" destOrd="0" presId="urn:microsoft.com/office/officeart/2005/8/layout/vList5"/>
    <dgm:cxn modelId="{69887CAC-F87D-46B6-BDB1-90E525476DFD}" type="presParOf" srcId="{CB56D898-DFA5-4BE9-ACE3-087C4B64333F}" destId="{AE592812-A61B-4818-88A9-AACD49A76E42}" srcOrd="8" destOrd="0" presId="urn:microsoft.com/office/officeart/2005/8/layout/vList5"/>
    <dgm:cxn modelId="{99208CDB-9729-4BBB-A560-D1A11CBDF7D1}" type="presParOf" srcId="{AE592812-A61B-4818-88A9-AACD49A76E42}" destId="{D6839053-1DDB-461C-9CA7-6DB457662346}" srcOrd="0" destOrd="0" presId="urn:microsoft.com/office/officeart/2005/8/layout/vList5"/>
    <dgm:cxn modelId="{7B61242D-072C-4177-9D0D-A051BC8226BA}" type="presParOf" srcId="{AE592812-A61B-4818-88A9-AACD49A76E42}" destId="{0DD59A32-FA45-40D6-8E38-51E59A203D8A}" srcOrd="1" destOrd="0" presId="urn:microsoft.com/office/officeart/2005/8/layout/vList5"/>
  </dgm:cxnLst>
  <dgm:bg/>
  <dgm:whole>
    <a:ln w="76200"/>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80CC69E8-E8A1-4E80-9579-546BD074FD2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217A1F0-E07C-4427-AD7E-A4FD249426A2}">
      <dgm:prSet phldrT="[Text]" custT="1"/>
      <dgm:spPr/>
      <dgm:t>
        <a:bodyPr/>
        <a:lstStyle/>
        <a:p>
          <a:r>
            <a:rPr lang="en-US" sz="2400" b="1" dirty="0">
              <a:solidFill>
                <a:schemeClr val="bg1"/>
              </a:solidFill>
            </a:rPr>
            <a:t>Emergency Purchases</a:t>
          </a:r>
        </a:p>
      </dgm:t>
    </dgm:pt>
    <dgm:pt modelId="{D08786A1-B8CE-45C0-AEAA-9304814FC092}" type="parTrans" cxnId="{17856FFC-D6D6-41DD-A763-40AB4D1BE1BC}">
      <dgm:prSet/>
      <dgm:spPr/>
      <dgm:t>
        <a:bodyPr/>
        <a:lstStyle/>
        <a:p>
          <a:endParaRPr lang="en-US" sz="2400"/>
        </a:p>
      </dgm:t>
    </dgm:pt>
    <dgm:pt modelId="{E1DEA608-D935-4D91-8112-5A8DB7CCA2E1}" type="sibTrans" cxnId="{17856FFC-D6D6-41DD-A763-40AB4D1BE1BC}">
      <dgm:prSet/>
      <dgm:spPr/>
      <dgm:t>
        <a:bodyPr/>
        <a:lstStyle/>
        <a:p>
          <a:endParaRPr lang="en-US" sz="2400"/>
        </a:p>
      </dgm:t>
    </dgm:pt>
    <dgm:pt modelId="{8F42A897-A9D7-4103-BC65-FDCF156F89B2}">
      <dgm:prSet phldrT="[Text]" custT="1"/>
      <dgm:spPr/>
      <dgm:t>
        <a:bodyPr/>
        <a:lstStyle/>
        <a:p>
          <a:r>
            <a:rPr lang="en-US" sz="2400" b="1" dirty="0"/>
            <a:t>Exceptional Purchases</a:t>
          </a:r>
        </a:p>
      </dgm:t>
    </dgm:pt>
    <dgm:pt modelId="{87C185B6-3369-4187-BD7C-8CF2452CA500}" type="parTrans" cxnId="{43AC83B3-1F99-4B7C-9537-DD9FCEB27EC1}">
      <dgm:prSet/>
      <dgm:spPr/>
      <dgm:t>
        <a:bodyPr/>
        <a:lstStyle/>
        <a:p>
          <a:endParaRPr lang="en-US" sz="2400"/>
        </a:p>
      </dgm:t>
    </dgm:pt>
    <dgm:pt modelId="{C32B4F6E-28FB-4289-AE9A-6A29DA4EFC95}" type="sibTrans" cxnId="{43AC83B3-1F99-4B7C-9537-DD9FCEB27EC1}">
      <dgm:prSet/>
      <dgm:spPr/>
      <dgm:t>
        <a:bodyPr/>
        <a:lstStyle/>
        <a:p>
          <a:endParaRPr lang="en-US" sz="2400"/>
        </a:p>
      </dgm:t>
    </dgm:pt>
    <dgm:pt modelId="{7D0D2CDC-C6F1-46E0-8078-D35512EC5AAF}">
      <dgm:prSet phldrT="[Text]" custT="1"/>
      <dgm:spPr/>
      <dgm:t>
        <a:bodyPr/>
        <a:lstStyle/>
        <a:p>
          <a:r>
            <a:rPr lang="en-US" sz="2400" b="1" dirty="0"/>
            <a:t>Purchases Below Category 2</a:t>
          </a:r>
        </a:p>
      </dgm:t>
    </dgm:pt>
    <dgm:pt modelId="{2889789D-8C77-4CBE-BE79-BFF44A17EA3C}" type="parTrans" cxnId="{E0F094CF-D38F-4410-AC17-65893B39B53F}">
      <dgm:prSet/>
      <dgm:spPr/>
      <dgm:t>
        <a:bodyPr/>
        <a:lstStyle/>
        <a:p>
          <a:endParaRPr lang="en-US" sz="2400"/>
        </a:p>
      </dgm:t>
    </dgm:pt>
    <dgm:pt modelId="{4A36E866-E080-48A2-A028-7BEFE4877979}" type="sibTrans" cxnId="{E0F094CF-D38F-4410-AC17-65893B39B53F}">
      <dgm:prSet/>
      <dgm:spPr/>
      <dgm:t>
        <a:bodyPr/>
        <a:lstStyle/>
        <a:p>
          <a:endParaRPr lang="en-US" sz="2400"/>
        </a:p>
      </dgm:t>
    </dgm:pt>
    <dgm:pt modelId="{A12A3F9F-3D99-4D45-80C7-B77AEB2875DB}">
      <dgm:prSet custT="1"/>
      <dgm:spPr/>
      <dgm:t>
        <a:bodyPr/>
        <a:lstStyle/>
        <a:p>
          <a:pPr>
            <a:buFont typeface="Arial" panose="020B0604020202020204" pitchFamily="34" charset="0"/>
            <a:buChar char="•"/>
          </a:pPr>
          <a:r>
            <a:rPr lang="en-US" sz="2000" dirty="0">
              <a:solidFill>
                <a:srgbClr val="253673"/>
              </a:solidFill>
            </a:rPr>
            <a:t>Governor Declared State of Emergency</a:t>
          </a:r>
        </a:p>
      </dgm:t>
    </dgm:pt>
    <dgm:pt modelId="{4A5DF048-582E-4E6C-ABCE-29D570B9DFEC}" type="parTrans" cxnId="{95B4D90C-BBE6-43F7-984A-2C6E1735EA6E}">
      <dgm:prSet/>
      <dgm:spPr/>
      <dgm:t>
        <a:bodyPr/>
        <a:lstStyle/>
        <a:p>
          <a:endParaRPr lang="en-US" sz="2400"/>
        </a:p>
      </dgm:t>
    </dgm:pt>
    <dgm:pt modelId="{DAF72E50-E1B8-4405-9256-B161C9A81145}" type="sibTrans" cxnId="{95B4D90C-BBE6-43F7-984A-2C6E1735EA6E}">
      <dgm:prSet/>
      <dgm:spPr/>
      <dgm:t>
        <a:bodyPr/>
        <a:lstStyle/>
        <a:p>
          <a:endParaRPr lang="en-US" sz="2400"/>
        </a:p>
      </dgm:t>
    </dgm:pt>
    <dgm:pt modelId="{4ABFC4EF-3016-4977-81B3-58D8E6B0F12D}">
      <dgm:prSet custT="1"/>
      <dgm:spPr/>
      <dgm:t>
        <a:bodyPr/>
        <a:lstStyle/>
        <a:p>
          <a:pPr>
            <a:buFont typeface="Arial" panose="020B0604020202020204" pitchFamily="34" charset="0"/>
            <a:buChar char="•"/>
          </a:pPr>
          <a:r>
            <a:rPr lang="en-US" sz="2000" dirty="0">
              <a:solidFill>
                <a:srgbClr val="253673"/>
              </a:solidFill>
            </a:rPr>
            <a:t>Agency Emergency Procurement</a:t>
          </a:r>
        </a:p>
      </dgm:t>
    </dgm:pt>
    <dgm:pt modelId="{C0DE3164-DCEE-43D8-BF26-F030CB390345}" type="parTrans" cxnId="{5B3178BE-A360-482D-8C14-6C866D4E1913}">
      <dgm:prSet/>
      <dgm:spPr/>
      <dgm:t>
        <a:bodyPr/>
        <a:lstStyle/>
        <a:p>
          <a:endParaRPr lang="en-US" sz="2400"/>
        </a:p>
      </dgm:t>
    </dgm:pt>
    <dgm:pt modelId="{5C54283A-3459-4621-B7C6-70AAA14CF92F}" type="sibTrans" cxnId="{5B3178BE-A360-482D-8C14-6C866D4E1913}">
      <dgm:prSet/>
      <dgm:spPr/>
      <dgm:t>
        <a:bodyPr/>
        <a:lstStyle/>
        <a:p>
          <a:endParaRPr lang="en-US" sz="2400"/>
        </a:p>
      </dgm:t>
    </dgm:pt>
    <dgm:pt modelId="{2A9AEDD4-29EF-44AE-9097-F3E7A7CEB231}">
      <dgm:prSet custT="1"/>
      <dgm:spPr/>
      <dgm:t>
        <a:bodyPr/>
        <a:lstStyle/>
        <a:p>
          <a:pPr>
            <a:buFont typeface="Arial" panose="020B0604020202020204" pitchFamily="34" charset="0"/>
            <a:buChar char="•"/>
          </a:pPr>
          <a:r>
            <a:rPr lang="en-US" sz="2000" dirty="0">
              <a:solidFill>
                <a:srgbClr val="253673"/>
              </a:solidFill>
            </a:rPr>
            <a:t>Optional- RESPECT, PRIDE and ACS</a:t>
          </a:r>
        </a:p>
      </dgm:t>
    </dgm:pt>
    <dgm:pt modelId="{43F6D6B9-FA18-4189-BC48-78D09CCF4628}" type="parTrans" cxnId="{1BE6C8FC-B9BE-4ADF-98A8-FDCB46920C34}">
      <dgm:prSet/>
      <dgm:spPr/>
      <dgm:t>
        <a:bodyPr/>
        <a:lstStyle/>
        <a:p>
          <a:endParaRPr lang="en-US" sz="2400"/>
        </a:p>
      </dgm:t>
    </dgm:pt>
    <dgm:pt modelId="{F4E67E1F-9F91-4883-A837-B18C5F79B7BC}" type="sibTrans" cxnId="{1BE6C8FC-B9BE-4ADF-98A8-FDCB46920C34}">
      <dgm:prSet/>
      <dgm:spPr/>
      <dgm:t>
        <a:bodyPr/>
        <a:lstStyle/>
        <a:p>
          <a:endParaRPr lang="en-US" sz="2400"/>
        </a:p>
      </dgm:t>
    </dgm:pt>
    <dgm:pt modelId="{BDD99003-C19D-4E4D-B0EE-FAD444978D51}">
      <dgm:prSet custT="1"/>
      <dgm:spPr/>
      <dgm:t>
        <a:bodyPr/>
        <a:lstStyle/>
        <a:p>
          <a:pPr>
            <a:buFont typeface="Arial" panose="020B0604020202020204" pitchFamily="34" charset="0"/>
            <a:buChar char="•"/>
          </a:pPr>
          <a:r>
            <a:rPr lang="en-US" sz="2000" dirty="0">
              <a:solidFill>
                <a:srgbClr val="253673"/>
              </a:solidFill>
            </a:rPr>
            <a:t>Mandatory- Statutorily Mandated Purchases and State Term Contracts</a:t>
          </a:r>
        </a:p>
      </dgm:t>
    </dgm:pt>
    <dgm:pt modelId="{1FEB0FCB-2972-478B-BEAD-5AB7E5F4565B}" type="parTrans" cxnId="{587F532F-E6B1-4971-BADB-20DB49F9B30B}">
      <dgm:prSet/>
      <dgm:spPr/>
      <dgm:t>
        <a:bodyPr/>
        <a:lstStyle/>
        <a:p>
          <a:endParaRPr lang="en-US" sz="2400"/>
        </a:p>
      </dgm:t>
    </dgm:pt>
    <dgm:pt modelId="{C9F73C05-F5DA-4C89-BB0F-60C9C33EDEED}" type="sibTrans" cxnId="{587F532F-E6B1-4971-BADB-20DB49F9B30B}">
      <dgm:prSet/>
      <dgm:spPr/>
      <dgm:t>
        <a:bodyPr/>
        <a:lstStyle/>
        <a:p>
          <a:endParaRPr lang="en-US" sz="2400"/>
        </a:p>
      </dgm:t>
    </dgm:pt>
    <dgm:pt modelId="{DED21D48-1A95-4968-AAFE-3821AA1D0349}">
      <dgm:prSet custT="1"/>
      <dgm:spPr/>
      <dgm:t>
        <a:bodyPr/>
        <a:lstStyle/>
        <a:p>
          <a:pPr>
            <a:buFont typeface="Arial" panose="020B0604020202020204" pitchFamily="34" charset="0"/>
            <a:buChar char="•"/>
          </a:pPr>
          <a:r>
            <a:rPr lang="en-US" sz="2000" dirty="0">
              <a:solidFill>
                <a:srgbClr val="253673"/>
              </a:solidFill>
            </a:rPr>
            <a:t>Informal Quote</a:t>
          </a:r>
        </a:p>
      </dgm:t>
    </dgm:pt>
    <dgm:pt modelId="{4ADF0C7E-B594-4750-8F17-16EEA2076C9D}" type="parTrans" cxnId="{6E07D4AB-0590-4DDC-A814-7ED3652B0FC5}">
      <dgm:prSet/>
      <dgm:spPr/>
      <dgm:t>
        <a:bodyPr/>
        <a:lstStyle/>
        <a:p>
          <a:endParaRPr lang="en-US" sz="2400"/>
        </a:p>
      </dgm:t>
    </dgm:pt>
    <dgm:pt modelId="{94D08E58-6090-4B16-AF77-54E9FE32C0CA}" type="sibTrans" cxnId="{6E07D4AB-0590-4DDC-A814-7ED3652B0FC5}">
      <dgm:prSet/>
      <dgm:spPr/>
      <dgm:t>
        <a:bodyPr/>
        <a:lstStyle/>
        <a:p>
          <a:endParaRPr lang="en-US" sz="2400"/>
        </a:p>
      </dgm:t>
    </dgm:pt>
    <dgm:pt modelId="{4002646E-A445-455E-8330-AB7C392F6C2E}">
      <dgm:prSet custT="1"/>
      <dgm:spPr/>
      <dgm:t>
        <a:bodyPr/>
        <a:lstStyle/>
        <a:p>
          <a:pPr>
            <a:buFont typeface="Arial" panose="020B0604020202020204" pitchFamily="34" charset="0"/>
            <a:buChar char="•"/>
          </a:pPr>
          <a:r>
            <a:rPr lang="en-US" sz="2000" dirty="0">
              <a:solidFill>
                <a:srgbClr val="253673"/>
              </a:solidFill>
            </a:rPr>
            <a:t>Collaborative Requisition</a:t>
          </a:r>
        </a:p>
      </dgm:t>
    </dgm:pt>
    <dgm:pt modelId="{490FB86C-C2AB-4E72-8AB0-B48902C0F091}" type="parTrans" cxnId="{DDEFE70A-89C9-4B2E-9795-66F4C3A50780}">
      <dgm:prSet/>
      <dgm:spPr/>
      <dgm:t>
        <a:bodyPr/>
        <a:lstStyle/>
        <a:p>
          <a:endParaRPr lang="en-US" sz="2400"/>
        </a:p>
      </dgm:t>
    </dgm:pt>
    <dgm:pt modelId="{DB78147D-D91C-4968-AF1D-BF7EC97C21D7}" type="sibTrans" cxnId="{DDEFE70A-89C9-4B2E-9795-66F4C3A50780}">
      <dgm:prSet/>
      <dgm:spPr/>
      <dgm:t>
        <a:bodyPr/>
        <a:lstStyle/>
        <a:p>
          <a:endParaRPr lang="en-US" sz="2400"/>
        </a:p>
      </dgm:t>
    </dgm:pt>
    <dgm:pt modelId="{66EB9FD5-3E93-491F-8CB4-67E3A718C0BD}">
      <dgm:prSet custT="1"/>
      <dgm:spPr/>
      <dgm:t>
        <a:bodyPr/>
        <a:lstStyle/>
        <a:p>
          <a:pPr>
            <a:buFont typeface="Arial" panose="020B0604020202020204" pitchFamily="34" charset="0"/>
            <a:buChar char="•"/>
          </a:pPr>
          <a:r>
            <a:rPr lang="en-US" sz="2000" dirty="0">
              <a:solidFill>
                <a:srgbClr val="253673"/>
              </a:solidFill>
            </a:rPr>
            <a:t>Exempt- Lectures, Legal Services, Health Services, etc. </a:t>
          </a:r>
        </a:p>
      </dgm:t>
    </dgm:pt>
    <dgm:pt modelId="{4A1C171B-D31B-42FA-A12E-EC94CA193B41}" type="parTrans" cxnId="{72433D5F-FC49-4055-9D27-7212FC5A7753}">
      <dgm:prSet/>
      <dgm:spPr/>
      <dgm:t>
        <a:bodyPr/>
        <a:lstStyle/>
        <a:p>
          <a:endParaRPr lang="en-US" sz="2400"/>
        </a:p>
      </dgm:t>
    </dgm:pt>
    <dgm:pt modelId="{F4833CBE-3569-4145-843C-0E0077FC772D}" type="sibTrans" cxnId="{72433D5F-FC49-4055-9D27-7212FC5A7753}">
      <dgm:prSet/>
      <dgm:spPr/>
      <dgm:t>
        <a:bodyPr/>
        <a:lstStyle/>
        <a:p>
          <a:endParaRPr lang="en-US" sz="2400"/>
        </a:p>
      </dgm:t>
    </dgm:pt>
    <dgm:pt modelId="{55B08D14-723E-41FD-98AE-0B07E207A29F}">
      <dgm:prSet custT="1"/>
      <dgm:spPr/>
      <dgm:t>
        <a:bodyPr/>
        <a:lstStyle/>
        <a:p>
          <a:pPr>
            <a:buFont typeface="Arial" panose="020B0604020202020204" pitchFamily="34" charset="0"/>
            <a:buChar char="•"/>
          </a:pPr>
          <a:r>
            <a:rPr lang="en-US" sz="2000" dirty="0">
              <a:solidFill>
                <a:srgbClr val="253673"/>
              </a:solidFill>
            </a:rPr>
            <a:t>Discretionary Purchase</a:t>
          </a:r>
        </a:p>
      </dgm:t>
    </dgm:pt>
    <dgm:pt modelId="{3A9AD16C-3D84-4D33-BD53-ED75DA875DED}" type="parTrans" cxnId="{094CC1BF-00B9-4CB1-AC3B-201758750447}">
      <dgm:prSet/>
      <dgm:spPr/>
      <dgm:t>
        <a:bodyPr/>
        <a:lstStyle/>
        <a:p>
          <a:endParaRPr lang="en-US" sz="2400"/>
        </a:p>
      </dgm:t>
    </dgm:pt>
    <dgm:pt modelId="{9A40602B-91BB-4312-8447-D7B3741D6DAA}" type="sibTrans" cxnId="{094CC1BF-00B9-4CB1-AC3B-201758750447}">
      <dgm:prSet/>
      <dgm:spPr/>
      <dgm:t>
        <a:bodyPr/>
        <a:lstStyle/>
        <a:p>
          <a:endParaRPr lang="en-US" sz="2400"/>
        </a:p>
      </dgm:t>
    </dgm:pt>
    <dgm:pt modelId="{B8C07E9E-5FC4-42AA-B944-A15A6F56084A}">
      <dgm:prSet custT="1"/>
      <dgm:spPr/>
      <dgm:t>
        <a:bodyPr/>
        <a:lstStyle/>
        <a:p>
          <a:pPr>
            <a:buFont typeface="Arial" panose="020B0604020202020204" pitchFamily="34" charset="0"/>
            <a:buChar char="•"/>
          </a:pPr>
          <a:r>
            <a:rPr lang="en-US" sz="2000" dirty="0">
              <a:solidFill>
                <a:srgbClr val="253673"/>
              </a:solidFill>
            </a:rPr>
            <a:t>Single Source</a:t>
          </a:r>
        </a:p>
      </dgm:t>
    </dgm:pt>
    <dgm:pt modelId="{44AFFB14-C4B6-4859-990F-8E5945EFF54C}" type="parTrans" cxnId="{FB04DFC1-06C9-43AE-A36B-F75A73A604BA}">
      <dgm:prSet/>
      <dgm:spPr/>
      <dgm:t>
        <a:bodyPr/>
        <a:lstStyle/>
        <a:p>
          <a:endParaRPr lang="en-US" sz="2400"/>
        </a:p>
      </dgm:t>
    </dgm:pt>
    <dgm:pt modelId="{204A9126-A038-4FE0-BF1A-8A777D071312}" type="sibTrans" cxnId="{FB04DFC1-06C9-43AE-A36B-F75A73A604BA}">
      <dgm:prSet/>
      <dgm:spPr/>
      <dgm:t>
        <a:bodyPr/>
        <a:lstStyle/>
        <a:p>
          <a:endParaRPr lang="en-US" sz="2400"/>
        </a:p>
      </dgm:t>
    </dgm:pt>
    <dgm:pt modelId="{0229ACD4-8C9D-4A23-85B9-48564ED03CE2}" type="pres">
      <dgm:prSet presAssocID="{80CC69E8-E8A1-4E80-9579-546BD074FD2D}" presName="linear" presStyleCnt="0">
        <dgm:presLayoutVars>
          <dgm:dir/>
          <dgm:animLvl val="lvl"/>
          <dgm:resizeHandles val="exact"/>
        </dgm:presLayoutVars>
      </dgm:prSet>
      <dgm:spPr/>
    </dgm:pt>
    <dgm:pt modelId="{D9EEB466-EA7C-465E-B648-07C65DBE469D}" type="pres">
      <dgm:prSet presAssocID="{F217A1F0-E07C-4427-AD7E-A4FD249426A2}" presName="parentLin" presStyleCnt="0"/>
      <dgm:spPr/>
    </dgm:pt>
    <dgm:pt modelId="{18E45B08-D6FB-41F4-ACF7-D73815838456}" type="pres">
      <dgm:prSet presAssocID="{F217A1F0-E07C-4427-AD7E-A4FD249426A2}" presName="parentLeftMargin" presStyleLbl="node1" presStyleIdx="0" presStyleCnt="3"/>
      <dgm:spPr/>
    </dgm:pt>
    <dgm:pt modelId="{31F436CB-4C18-4D8A-8C02-B20A5309C9DD}" type="pres">
      <dgm:prSet presAssocID="{F217A1F0-E07C-4427-AD7E-A4FD249426A2}" presName="parentText" presStyleLbl="node1" presStyleIdx="0" presStyleCnt="3">
        <dgm:presLayoutVars>
          <dgm:chMax val="0"/>
          <dgm:bulletEnabled val="1"/>
        </dgm:presLayoutVars>
      </dgm:prSet>
      <dgm:spPr/>
    </dgm:pt>
    <dgm:pt modelId="{A044B825-17EE-49A3-85E4-FD3533FEF529}" type="pres">
      <dgm:prSet presAssocID="{F217A1F0-E07C-4427-AD7E-A4FD249426A2}" presName="negativeSpace" presStyleCnt="0"/>
      <dgm:spPr/>
    </dgm:pt>
    <dgm:pt modelId="{EF3B5916-5FEB-4020-AD60-5C4341A3A561}" type="pres">
      <dgm:prSet presAssocID="{F217A1F0-E07C-4427-AD7E-A4FD249426A2}" presName="childText" presStyleLbl="conFgAcc1" presStyleIdx="0" presStyleCnt="3">
        <dgm:presLayoutVars>
          <dgm:bulletEnabled val="1"/>
        </dgm:presLayoutVars>
      </dgm:prSet>
      <dgm:spPr/>
    </dgm:pt>
    <dgm:pt modelId="{48F9B1AA-87A3-4E67-B3E8-151E7C47782E}" type="pres">
      <dgm:prSet presAssocID="{E1DEA608-D935-4D91-8112-5A8DB7CCA2E1}" presName="spaceBetweenRectangles" presStyleCnt="0"/>
      <dgm:spPr/>
    </dgm:pt>
    <dgm:pt modelId="{1D8BA488-F4F3-4DA1-9D8E-75C3AE65785E}" type="pres">
      <dgm:prSet presAssocID="{8F42A897-A9D7-4103-BC65-FDCF156F89B2}" presName="parentLin" presStyleCnt="0"/>
      <dgm:spPr/>
    </dgm:pt>
    <dgm:pt modelId="{B0406049-9D79-4CCB-BAB2-13622B47A94F}" type="pres">
      <dgm:prSet presAssocID="{8F42A897-A9D7-4103-BC65-FDCF156F89B2}" presName="parentLeftMargin" presStyleLbl="node1" presStyleIdx="0" presStyleCnt="3"/>
      <dgm:spPr/>
    </dgm:pt>
    <dgm:pt modelId="{C190C714-2F10-46FD-A399-9BC0B500E6BF}" type="pres">
      <dgm:prSet presAssocID="{8F42A897-A9D7-4103-BC65-FDCF156F89B2}" presName="parentText" presStyleLbl="node1" presStyleIdx="1" presStyleCnt="3">
        <dgm:presLayoutVars>
          <dgm:chMax val="0"/>
          <dgm:bulletEnabled val="1"/>
        </dgm:presLayoutVars>
      </dgm:prSet>
      <dgm:spPr/>
    </dgm:pt>
    <dgm:pt modelId="{7CB34124-9F08-446D-9D6D-13DB3797AD84}" type="pres">
      <dgm:prSet presAssocID="{8F42A897-A9D7-4103-BC65-FDCF156F89B2}" presName="negativeSpace" presStyleCnt="0"/>
      <dgm:spPr/>
    </dgm:pt>
    <dgm:pt modelId="{7F4163D6-667C-4FB3-BF9C-09AEB8937535}" type="pres">
      <dgm:prSet presAssocID="{8F42A897-A9D7-4103-BC65-FDCF156F89B2}" presName="childText" presStyleLbl="conFgAcc1" presStyleIdx="1" presStyleCnt="3">
        <dgm:presLayoutVars>
          <dgm:bulletEnabled val="1"/>
        </dgm:presLayoutVars>
      </dgm:prSet>
      <dgm:spPr/>
    </dgm:pt>
    <dgm:pt modelId="{97839C82-AA9D-4F4A-B244-C89B5A14CE70}" type="pres">
      <dgm:prSet presAssocID="{C32B4F6E-28FB-4289-AE9A-6A29DA4EFC95}" presName="spaceBetweenRectangles" presStyleCnt="0"/>
      <dgm:spPr/>
    </dgm:pt>
    <dgm:pt modelId="{EA61B70F-18FF-4C20-89CF-208DE512783C}" type="pres">
      <dgm:prSet presAssocID="{7D0D2CDC-C6F1-46E0-8078-D35512EC5AAF}" presName="parentLin" presStyleCnt="0"/>
      <dgm:spPr/>
    </dgm:pt>
    <dgm:pt modelId="{B1E62DF4-3C18-49AC-9B52-E54491EB3261}" type="pres">
      <dgm:prSet presAssocID="{7D0D2CDC-C6F1-46E0-8078-D35512EC5AAF}" presName="parentLeftMargin" presStyleLbl="node1" presStyleIdx="1" presStyleCnt="3"/>
      <dgm:spPr/>
    </dgm:pt>
    <dgm:pt modelId="{E179A0FF-B68B-4B59-9C9A-42D089534B93}" type="pres">
      <dgm:prSet presAssocID="{7D0D2CDC-C6F1-46E0-8078-D35512EC5AAF}" presName="parentText" presStyleLbl="node1" presStyleIdx="2" presStyleCnt="3">
        <dgm:presLayoutVars>
          <dgm:chMax val="0"/>
          <dgm:bulletEnabled val="1"/>
        </dgm:presLayoutVars>
      </dgm:prSet>
      <dgm:spPr/>
    </dgm:pt>
    <dgm:pt modelId="{815CE449-73EA-422E-91B4-2D20206F6636}" type="pres">
      <dgm:prSet presAssocID="{7D0D2CDC-C6F1-46E0-8078-D35512EC5AAF}" presName="negativeSpace" presStyleCnt="0"/>
      <dgm:spPr/>
    </dgm:pt>
    <dgm:pt modelId="{C926B634-9C40-4BAD-BCBA-B0452C82CA4F}" type="pres">
      <dgm:prSet presAssocID="{7D0D2CDC-C6F1-46E0-8078-D35512EC5AAF}" presName="childText" presStyleLbl="conFgAcc1" presStyleIdx="2" presStyleCnt="3">
        <dgm:presLayoutVars>
          <dgm:bulletEnabled val="1"/>
        </dgm:presLayoutVars>
      </dgm:prSet>
      <dgm:spPr/>
    </dgm:pt>
  </dgm:ptLst>
  <dgm:cxnLst>
    <dgm:cxn modelId="{DDEFE70A-89C9-4B2E-9795-66F4C3A50780}" srcId="{7D0D2CDC-C6F1-46E0-8078-D35512EC5AAF}" destId="{4002646E-A445-455E-8330-AB7C392F6C2E}" srcOrd="2" destOrd="0" parTransId="{490FB86C-C2AB-4E72-8AB0-B48902C0F091}" sibTransId="{DB78147D-D91C-4968-AF1D-BF7EC97C21D7}"/>
    <dgm:cxn modelId="{95B4D90C-BBE6-43F7-984A-2C6E1735EA6E}" srcId="{F217A1F0-E07C-4427-AD7E-A4FD249426A2}" destId="{A12A3F9F-3D99-4D45-80C7-B77AEB2875DB}" srcOrd="0" destOrd="0" parTransId="{4A5DF048-582E-4E6C-ABCE-29D570B9DFEC}" sibTransId="{DAF72E50-E1B8-4405-9256-B161C9A81145}"/>
    <dgm:cxn modelId="{3B36B20F-2FD0-45D3-A448-F2151C49455D}" type="presOf" srcId="{55B08D14-723E-41FD-98AE-0B07E207A29F}" destId="{C926B634-9C40-4BAD-BCBA-B0452C82CA4F}" srcOrd="0" destOrd="0" presId="urn:microsoft.com/office/officeart/2005/8/layout/list1"/>
    <dgm:cxn modelId="{2B434B20-49EB-424D-9DEF-17D81CE8FC55}" type="presOf" srcId="{8F42A897-A9D7-4103-BC65-FDCF156F89B2}" destId="{C190C714-2F10-46FD-A399-9BC0B500E6BF}" srcOrd="1" destOrd="0" presId="urn:microsoft.com/office/officeart/2005/8/layout/list1"/>
    <dgm:cxn modelId="{CE02B521-CF3A-4AC1-B290-02A05EB14548}" type="presOf" srcId="{7D0D2CDC-C6F1-46E0-8078-D35512EC5AAF}" destId="{E179A0FF-B68B-4B59-9C9A-42D089534B93}" srcOrd="1" destOrd="0" presId="urn:microsoft.com/office/officeart/2005/8/layout/list1"/>
    <dgm:cxn modelId="{587F532F-E6B1-4971-BADB-20DB49F9B30B}" srcId="{8F42A897-A9D7-4103-BC65-FDCF156F89B2}" destId="{BDD99003-C19D-4E4D-B0EE-FAD444978D51}" srcOrd="0" destOrd="0" parTransId="{1FEB0FCB-2972-478B-BEAD-5AB7E5F4565B}" sibTransId="{C9F73C05-F5DA-4C89-BB0F-60C9C33EDEED}"/>
    <dgm:cxn modelId="{B2D4E43E-7DB0-4F41-A1F4-895C190CC629}" type="presOf" srcId="{80CC69E8-E8A1-4E80-9579-546BD074FD2D}" destId="{0229ACD4-8C9D-4A23-85B9-48564ED03CE2}" srcOrd="0" destOrd="0" presId="urn:microsoft.com/office/officeart/2005/8/layout/list1"/>
    <dgm:cxn modelId="{72433D5F-FC49-4055-9D27-7212FC5A7753}" srcId="{8F42A897-A9D7-4103-BC65-FDCF156F89B2}" destId="{66EB9FD5-3E93-491F-8CB4-67E3A718C0BD}" srcOrd="2" destOrd="0" parTransId="{4A1C171B-D31B-42FA-A12E-EC94CA193B41}" sibTransId="{F4833CBE-3569-4145-843C-0E0077FC772D}"/>
    <dgm:cxn modelId="{9CF92644-4395-462A-A13F-D147458353CE}" type="presOf" srcId="{2A9AEDD4-29EF-44AE-9097-F3E7A7CEB231}" destId="{7F4163D6-667C-4FB3-BF9C-09AEB8937535}" srcOrd="0" destOrd="1" presId="urn:microsoft.com/office/officeart/2005/8/layout/list1"/>
    <dgm:cxn modelId="{1332F270-CCF2-4CA9-8A73-90D49744A553}" type="presOf" srcId="{F217A1F0-E07C-4427-AD7E-A4FD249426A2}" destId="{31F436CB-4C18-4D8A-8C02-B20A5309C9DD}" srcOrd="1" destOrd="0" presId="urn:microsoft.com/office/officeart/2005/8/layout/list1"/>
    <dgm:cxn modelId="{6DBFDE54-D718-4B14-BEDA-F7C8FBE1E3A8}" type="presOf" srcId="{7D0D2CDC-C6F1-46E0-8078-D35512EC5AAF}" destId="{B1E62DF4-3C18-49AC-9B52-E54491EB3261}" srcOrd="0" destOrd="0" presId="urn:microsoft.com/office/officeart/2005/8/layout/list1"/>
    <dgm:cxn modelId="{D428949C-CA68-4939-AC1C-D820354721C6}" type="presOf" srcId="{A12A3F9F-3D99-4D45-80C7-B77AEB2875DB}" destId="{EF3B5916-5FEB-4020-AD60-5C4341A3A561}" srcOrd="0" destOrd="0" presId="urn:microsoft.com/office/officeart/2005/8/layout/list1"/>
    <dgm:cxn modelId="{0A1A9CA2-7D0A-4599-B6F4-7F13DC65FC64}" type="presOf" srcId="{66EB9FD5-3E93-491F-8CB4-67E3A718C0BD}" destId="{7F4163D6-667C-4FB3-BF9C-09AEB8937535}" srcOrd="0" destOrd="2" presId="urn:microsoft.com/office/officeart/2005/8/layout/list1"/>
    <dgm:cxn modelId="{6E07D4AB-0590-4DDC-A814-7ED3652B0FC5}" srcId="{7D0D2CDC-C6F1-46E0-8078-D35512EC5AAF}" destId="{DED21D48-1A95-4968-AAFE-3821AA1D0349}" srcOrd="1" destOrd="0" parTransId="{4ADF0C7E-B594-4750-8F17-16EEA2076C9D}" sibTransId="{94D08E58-6090-4B16-AF77-54E9FE32C0CA}"/>
    <dgm:cxn modelId="{DFBE61AD-2BF0-4CFC-B51D-E3446D645820}" type="presOf" srcId="{F217A1F0-E07C-4427-AD7E-A4FD249426A2}" destId="{18E45B08-D6FB-41F4-ACF7-D73815838456}" srcOrd="0" destOrd="0" presId="urn:microsoft.com/office/officeart/2005/8/layout/list1"/>
    <dgm:cxn modelId="{43AC83B3-1F99-4B7C-9537-DD9FCEB27EC1}" srcId="{80CC69E8-E8A1-4E80-9579-546BD074FD2D}" destId="{8F42A897-A9D7-4103-BC65-FDCF156F89B2}" srcOrd="1" destOrd="0" parTransId="{87C185B6-3369-4187-BD7C-8CF2452CA500}" sibTransId="{C32B4F6E-28FB-4289-AE9A-6A29DA4EFC95}"/>
    <dgm:cxn modelId="{A5E5CEBD-ABA0-49E7-9C7D-287E5A213FB6}" type="presOf" srcId="{8F42A897-A9D7-4103-BC65-FDCF156F89B2}" destId="{B0406049-9D79-4CCB-BAB2-13622B47A94F}" srcOrd="0" destOrd="0" presId="urn:microsoft.com/office/officeart/2005/8/layout/list1"/>
    <dgm:cxn modelId="{5B3178BE-A360-482D-8C14-6C866D4E1913}" srcId="{F217A1F0-E07C-4427-AD7E-A4FD249426A2}" destId="{4ABFC4EF-3016-4977-81B3-58D8E6B0F12D}" srcOrd="1" destOrd="0" parTransId="{C0DE3164-DCEE-43D8-BF26-F030CB390345}" sibTransId="{5C54283A-3459-4621-B7C6-70AAA14CF92F}"/>
    <dgm:cxn modelId="{094CC1BF-00B9-4CB1-AC3B-201758750447}" srcId="{7D0D2CDC-C6F1-46E0-8078-D35512EC5AAF}" destId="{55B08D14-723E-41FD-98AE-0B07E207A29F}" srcOrd="0" destOrd="0" parTransId="{3A9AD16C-3D84-4D33-BD53-ED75DA875DED}" sibTransId="{9A40602B-91BB-4312-8447-D7B3741D6DAA}"/>
    <dgm:cxn modelId="{FB04DFC1-06C9-43AE-A36B-F75A73A604BA}" srcId="{8F42A897-A9D7-4103-BC65-FDCF156F89B2}" destId="{B8C07E9E-5FC4-42AA-B944-A15A6F56084A}" srcOrd="3" destOrd="0" parTransId="{44AFFB14-C4B6-4859-990F-8E5945EFF54C}" sibTransId="{204A9126-A038-4FE0-BF1A-8A777D071312}"/>
    <dgm:cxn modelId="{E0F094CF-D38F-4410-AC17-65893B39B53F}" srcId="{80CC69E8-E8A1-4E80-9579-546BD074FD2D}" destId="{7D0D2CDC-C6F1-46E0-8078-D35512EC5AAF}" srcOrd="2" destOrd="0" parTransId="{2889789D-8C77-4CBE-BE79-BFF44A17EA3C}" sibTransId="{4A36E866-E080-48A2-A028-7BEFE4877979}"/>
    <dgm:cxn modelId="{225E09D3-C459-47A7-A021-6C3CEAE60B5C}" type="presOf" srcId="{4ABFC4EF-3016-4977-81B3-58D8E6B0F12D}" destId="{EF3B5916-5FEB-4020-AD60-5C4341A3A561}" srcOrd="0" destOrd="1" presId="urn:microsoft.com/office/officeart/2005/8/layout/list1"/>
    <dgm:cxn modelId="{96125BD6-6865-4224-9C98-8323743FD8B3}" type="presOf" srcId="{4002646E-A445-455E-8330-AB7C392F6C2E}" destId="{C926B634-9C40-4BAD-BCBA-B0452C82CA4F}" srcOrd="0" destOrd="2" presId="urn:microsoft.com/office/officeart/2005/8/layout/list1"/>
    <dgm:cxn modelId="{700913D9-DCF3-4B17-AC9D-E6396819A9EB}" type="presOf" srcId="{BDD99003-C19D-4E4D-B0EE-FAD444978D51}" destId="{7F4163D6-667C-4FB3-BF9C-09AEB8937535}" srcOrd="0" destOrd="0" presId="urn:microsoft.com/office/officeart/2005/8/layout/list1"/>
    <dgm:cxn modelId="{25EE54D9-3516-4718-A199-3782F47656D5}" type="presOf" srcId="{DED21D48-1A95-4968-AAFE-3821AA1D0349}" destId="{C926B634-9C40-4BAD-BCBA-B0452C82CA4F}" srcOrd="0" destOrd="1" presId="urn:microsoft.com/office/officeart/2005/8/layout/list1"/>
    <dgm:cxn modelId="{63907BEB-CD00-41CA-B58E-1FB8B2D67AD4}" type="presOf" srcId="{B8C07E9E-5FC4-42AA-B944-A15A6F56084A}" destId="{7F4163D6-667C-4FB3-BF9C-09AEB8937535}" srcOrd="0" destOrd="3" presId="urn:microsoft.com/office/officeart/2005/8/layout/list1"/>
    <dgm:cxn modelId="{17856FFC-D6D6-41DD-A763-40AB4D1BE1BC}" srcId="{80CC69E8-E8A1-4E80-9579-546BD074FD2D}" destId="{F217A1F0-E07C-4427-AD7E-A4FD249426A2}" srcOrd="0" destOrd="0" parTransId="{D08786A1-B8CE-45C0-AEAA-9304814FC092}" sibTransId="{E1DEA608-D935-4D91-8112-5A8DB7CCA2E1}"/>
    <dgm:cxn modelId="{1BE6C8FC-B9BE-4ADF-98A8-FDCB46920C34}" srcId="{8F42A897-A9D7-4103-BC65-FDCF156F89B2}" destId="{2A9AEDD4-29EF-44AE-9097-F3E7A7CEB231}" srcOrd="1" destOrd="0" parTransId="{43F6D6B9-FA18-4189-BC48-78D09CCF4628}" sibTransId="{F4E67E1F-9F91-4883-A837-B18C5F79B7BC}"/>
    <dgm:cxn modelId="{D250296A-9FF1-4D87-AB64-F899DABD2369}" type="presParOf" srcId="{0229ACD4-8C9D-4A23-85B9-48564ED03CE2}" destId="{D9EEB466-EA7C-465E-B648-07C65DBE469D}" srcOrd="0" destOrd="0" presId="urn:microsoft.com/office/officeart/2005/8/layout/list1"/>
    <dgm:cxn modelId="{31B9E1DC-6A6E-4DF7-9766-AA45B7301BCC}" type="presParOf" srcId="{D9EEB466-EA7C-465E-B648-07C65DBE469D}" destId="{18E45B08-D6FB-41F4-ACF7-D73815838456}" srcOrd="0" destOrd="0" presId="urn:microsoft.com/office/officeart/2005/8/layout/list1"/>
    <dgm:cxn modelId="{57C082AC-2AAF-40E5-BF40-EB94E58009D4}" type="presParOf" srcId="{D9EEB466-EA7C-465E-B648-07C65DBE469D}" destId="{31F436CB-4C18-4D8A-8C02-B20A5309C9DD}" srcOrd="1" destOrd="0" presId="urn:microsoft.com/office/officeart/2005/8/layout/list1"/>
    <dgm:cxn modelId="{77F81C40-6916-4389-BDCA-F2DB0ED9223B}" type="presParOf" srcId="{0229ACD4-8C9D-4A23-85B9-48564ED03CE2}" destId="{A044B825-17EE-49A3-85E4-FD3533FEF529}" srcOrd="1" destOrd="0" presId="urn:microsoft.com/office/officeart/2005/8/layout/list1"/>
    <dgm:cxn modelId="{5D45D72A-9562-44C6-9476-29F40C11AC79}" type="presParOf" srcId="{0229ACD4-8C9D-4A23-85B9-48564ED03CE2}" destId="{EF3B5916-5FEB-4020-AD60-5C4341A3A561}" srcOrd="2" destOrd="0" presId="urn:microsoft.com/office/officeart/2005/8/layout/list1"/>
    <dgm:cxn modelId="{EF2C5AEF-7C3B-4AE2-9CBD-097BFB22522F}" type="presParOf" srcId="{0229ACD4-8C9D-4A23-85B9-48564ED03CE2}" destId="{48F9B1AA-87A3-4E67-B3E8-151E7C47782E}" srcOrd="3" destOrd="0" presId="urn:microsoft.com/office/officeart/2005/8/layout/list1"/>
    <dgm:cxn modelId="{3619DE90-4B12-4AA4-9BB5-E2C18C23131B}" type="presParOf" srcId="{0229ACD4-8C9D-4A23-85B9-48564ED03CE2}" destId="{1D8BA488-F4F3-4DA1-9D8E-75C3AE65785E}" srcOrd="4" destOrd="0" presId="urn:microsoft.com/office/officeart/2005/8/layout/list1"/>
    <dgm:cxn modelId="{F5FB2908-0035-49A3-AD28-1800FA62C7A9}" type="presParOf" srcId="{1D8BA488-F4F3-4DA1-9D8E-75C3AE65785E}" destId="{B0406049-9D79-4CCB-BAB2-13622B47A94F}" srcOrd="0" destOrd="0" presId="urn:microsoft.com/office/officeart/2005/8/layout/list1"/>
    <dgm:cxn modelId="{D6BD54C9-10D2-47D1-8232-7CF2722AEEC5}" type="presParOf" srcId="{1D8BA488-F4F3-4DA1-9D8E-75C3AE65785E}" destId="{C190C714-2F10-46FD-A399-9BC0B500E6BF}" srcOrd="1" destOrd="0" presId="urn:microsoft.com/office/officeart/2005/8/layout/list1"/>
    <dgm:cxn modelId="{80967EC9-B819-44C6-B3EF-A0441A7F0E9D}" type="presParOf" srcId="{0229ACD4-8C9D-4A23-85B9-48564ED03CE2}" destId="{7CB34124-9F08-446D-9D6D-13DB3797AD84}" srcOrd="5" destOrd="0" presId="urn:microsoft.com/office/officeart/2005/8/layout/list1"/>
    <dgm:cxn modelId="{227EEC93-FBF3-45CE-8C32-C3E2D33D1ABE}" type="presParOf" srcId="{0229ACD4-8C9D-4A23-85B9-48564ED03CE2}" destId="{7F4163D6-667C-4FB3-BF9C-09AEB8937535}" srcOrd="6" destOrd="0" presId="urn:microsoft.com/office/officeart/2005/8/layout/list1"/>
    <dgm:cxn modelId="{07CC7B21-B899-4628-BE31-90BE75C01CEC}" type="presParOf" srcId="{0229ACD4-8C9D-4A23-85B9-48564ED03CE2}" destId="{97839C82-AA9D-4F4A-B244-C89B5A14CE70}" srcOrd="7" destOrd="0" presId="urn:microsoft.com/office/officeart/2005/8/layout/list1"/>
    <dgm:cxn modelId="{3493BE25-2ED8-4608-BF0A-41EC1E35EB12}" type="presParOf" srcId="{0229ACD4-8C9D-4A23-85B9-48564ED03CE2}" destId="{EA61B70F-18FF-4C20-89CF-208DE512783C}" srcOrd="8" destOrd="0" presId="urn:microsoft.com/office/officeart/2005/8/layout/list1"/>
    <dgm:cxn modelId="{7FAC1D6C-9DF8-424C-B582-3E6CED09467E}" type="presParOf" srcId="{EA61B70F-18FF-4C20-89CF-208DE512783C}" destId="{B1E62DF4-3C18-49AC-9B52-E54491EB3261}" srcOrd="0" destOrd="0" presId="urn:microsoft.com/office/officeart/2005/8/layout/list1"/>
    <dgm:cxn modelId="{95F0E8FE-2104-4FE5-8865-348F121E108A}" type="presParOf" srcId="{EA61B70F-18FF-4C20-89CF-208DE512783C}" destId="{E179A0FF-B68B-4B59-9C9A-42D089534B93}" srcOrd="1" destOrd="0" presId="urn:microsoft.com/office/officeart/2005/8/layout/list1"/>
    <dgm:cxn modelId="{BFF4D50C-CA33-4349-BE75-0D1A630F8792}" type="presParOf" srcId="{0229ACD4-8C9D-4A23-85B9-48564ED03CE2}" destId="{815CE449-73EA-422E-91B4-2D20206F6636}" srcOrd="9" destOrd="0" presId="urn:microsoft.com/office/officeart/2005/8/layout/list1"/>
    <dgm:cxn modelId="{B95CD985-7E60-4076-B4C1-0EF7C3741E90}" type="presParOf" srcId="{0229ACD4-8C9D-4A23-85B9-48564ED03CE2}" destId="{C926B634-9C40-4BAD-BCBA-B0452C82CA4F}"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3093C8E-7CBA-471F-A7C7-70759D6A6E7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86DB873-967F-4A1C-985F-06A4982BB301}">
      <dgm:prSet phldrT="[Text]" custT="1"/>
      <dgm:spPr/>
      <dgm:t>
        <a:bodyPr/>
        <a:lstStyle/>
        <a:p>
          <a:r>
            <a:rPr lang="en-US" sz="2800"/>
            <a:t>Identify Qualitative Standards</a:t>
          </a:r>
        </a:p>
      </dgm:t>
    </dgm:pt>
    <dgm:pt modelId="{843F2ADF-FCCD-44DA-B73A-788B76BD5948}" type="parTrans" cxnId="{F0810333-9B9E-4FFE-94A3-2783171CE5FD}">
      <dgm:prSet/>
      <dgm:spPr/>
      <dgm:t>
        <a:bodyPr/>
        <a:lstStyle/>
        <a:p>
          <a:endParaRPr lang="en-US">
            <a:solidFill>
              <a:schemeClr val="tx1"/>
            </a:solidFill>
          </a:endParaRPr>
        </a:p>
      </dgm:t>
    </dgm:pt>
    <dgm:pt modelId="{B774EC40-2D4B-41A9-BDCF-48BE0A8645FB}" type="sibTrans" cxnId="{F0810333-9B9E-4FFE-94A3-2783171CE5FD}">
      <dgm:prSet/>
      <dgm:spPr/>
      <dgm:t>
        <a:bodyPr/>
        <a:lstStyle/>
        <a:p>
          <a:endParaRPr lang="en-US">
            <a:solidFill>
              <a:schemeClr val="tx1"/>
            </a:solidFill>
          </a:endParaRPr>
        </a:p>
      </dgm:t>
    </dgm:pt>
    <dgm:pt modelId="{3927E500-1EAC-43B8-AAE9-9454EE0AC251}">
      <dgm:prSet custT="1"/>
      <dgm:spPr/>
      <dgm:t>
        <a:bodyPr/>
        <a:lstStyle/>
        <a:p>
          <a:pPr>
            <a:spcAft>
              <a:spcPts val="0"/>
            </a:spcAft>
          </a:pPr>
          <a:r>
            <a:rPr lang="en-US" sz="2800" dirty="0">
              <a:solidFill>
                <a:srgbClr val="253673"/>
              </a:solidFill>
            </a:rPr>
            <a:t>Who</a:t>
          </a:r>
        </a:p>
      </dgm:t>
    </dgm:pt>
    <dgm:pt modelId="{9671D070-F3E7-4CA0-B114-0760EB8C5FE1}" type="parTrans" cxnId="{8F571330-3CC3-4530-92DF-A9E49DC069DE}">
      <dgm:prSet/>
      <dgm:spPr/>
      <dgm:t>
        <a:bodyPr/>
        <a:lstStyle/>
        <a:p>
          <a:endParaRPr lang="en-US">
            <a:solidFill>
              <a:schemeClr val="tx1"/>
            </a:solidFill>
          </a:endParaRPr>
        </a:p>
      </dgm:t>
    </dgm:pt>
    <dgm:pt modelId="{ACF14A26-C986-49A6-8427-88668A3B94C2}" type="sibTrans" cxnId="{8F571330-3CC3-4530-92DF-A9E49DC069DE}">
      <dgm:prSet/>
      <dgm:spPr/>
      <dgm:t>
        <a:bodyPr/>
        <a:lstStyle/>
        <a:p>
          <a:endParaRPr lang="en-US">
            <a:solidFill>
              <a:schemeClr val="tx1"/>
            </a:solidFill>
          </a:endParaRPr>
        </a:p>
      </dgm:t>
    </dgm:pt>
    <dgm:pt modelId="{CBAE9801-8046-4134-94D9-F057A0B15C1B}">
      <dgm:prSet custT="1"/>
      <dgm:spPr/>
      <dgm:t>
        <a:bodyPr/>
        <a:lstStyle/>
        <a:p>
          <a:r>
            <a:rPr lang="en-US" sz="2800"/>
            <a:t>Identify Quantitative Standards</a:t>
          </a:r>
        </a:p>
      </dgm:t>
    </dgm:pt>
    <dgm:pt modelId="{B61E8DA9-E03D-4250-9C50-C8A5017F1816}" type="parTrans" cxnId="{0CA71D88-2FFC-4099-B9A2-819F8110D0D3}">
      <dgm:prSet/>
      <dgm:spPr/>
      <dgm:t>
        <a:bodyPr/>
        <a:lstStyle/>
        <a:p>
          <a:endParaRPr lang="en-US">
            <a:solidFill>
              <a:schemeClr val="tx1"/>
            </a:solidFill>
          </a:endParaRPr>
        </a:p>
      </dgm:t>
    </dgm:pt>
    <dgm:pt modelId="{1937E9D4-C7DF-40AE-96F1-D6E54B621E01}" type="sibTrans" cxnId="{0CA71D88-2FFC-4099-B9A2-819F8110D0D3}">
      <dgm:prSet/>
      <dgm:spPr/>
      <dgm:t>
        <a:bodyPr/>
        <a:lstStyle/>
        <a:p>
          <a:endParaRPr lang="en-US">
            <a:solidFill>
              <a:schemeClr val="tx1"/>
            </a:solidFill>
          </a:endParaRPr>
        </a:p>
      </dgm:t>
    </dgm:pt>
    <dgm:pt modelId="{765E9F00-D791-4AD6-A9A4-90F3FA183598}">
      <dgm:prSet custT="1"/>
      <dgm:spPr/>
      <dgm:t>
        <a:bodyPr/>
        <a:lstStyle/>
        <a:p>
          <a:pPr>
            <a:spcAft>
              <a:spcPts val="0"/>
            </a:spcAft>
          </a:pPr>
          <a:r>
            <a:rPr lang="en-US" sz="2800" dirty="0">
              <a:solidFill>
                <a:srgbClr val="253673"/>
              </a:solidFill>
            </a:rPr>
            <a:t>How much (be specific)</a:t>
          </a:r>
        </a:p>
      </dgm:t>
    </dgm:pt>
    <dgm:pt modelId="{DCDC296F-AE93-45AA-A05B-3D283DBAEBFB}" type="parTrans" cxnId="{D68AD524-1D15-4747-968F-A354A6181B79}">
      <dgm:prSet/>
      <dgm:spPr/>
      <dgm:t>
        <a:bodyPr/>
        <a:lstStyle/>
        <a:p>
          <a:endParaRPr lang="en-US">
            <a:solidFill>
              <a:schemeClr val="tx1"/>
            </a:solidFill>
          </a:endParaRPr>
        </a:p>
      </dgm:t>
    </dgm:pt>
    <dgm:pt modelId="{C8A429BD-37B6-470C-AC2E-78DC98E52B12}" type="sibTrans" cxnId="{D68AD524-1D15-4747-968F-A354A6181B79}">
      <dgm:prSet/>
      <dgm:spPr/>
      <dgm:t>
        <a:bodyPr/>
        <a:lstStyle/>
        <a:p>
          <a:endParaRPr lang="en-US">
            <a:solidFill>
              <a:schemeClr val="tx1"/>
            </a:solidFill>
          </a:endParaRPr>
        </a:p>
      </dgm:t>
    </dgm:pt>
    <dgm:pt modelId="{DDFC7060-5165-43A8-9303-6A36DF941D29}">
      <dgm:prSet custT="1"/>
      <dgm:spPr/>
      <dgm:t>
        <a:bodyPr/>
        <a:lstStyle/>
        <a:p>
          <a:pPr>
            <a:spcAft>
              <a:spcPts val="0"/>
            </a:spcAft>
          </a:pPr>
          <a:r>
            <a:rPr lang="en-US" sz="2800" dirty="0">
              <a:solidFill>
                <a:srgbClr val="253673"/>
              </a:solidFill>
            </a:rPr>
            <a:t>How often (be thorough)</a:t>
          </a:r>
        </a:p>
      </dgm:t>
    </dgm:pt>
    <dgm:pt modelId="{1AD50C89-C650-47B8-8764-25DE693B27C0}" type="parTrans" cxnId="{C64E2421-84D8-4CD5-9211-8A35F88810F5}">
      <dgm:prSet/>
      <dgm:spPr/>
      <dgm:t>
        <a:bodyPr/>
        <a:lstStyle/>
        <a:p>
          <a:endParaRPr lang="en-US">
            <a:solidFill>
              <a:schemeClr val="tx1"/>
            </a:solidFill>
          </a:endParaRPr>
        </a:p>
      </dgm:t>
    </dgm:pt>
    <dgm:pt modelId="{F16FFC2E-CD55-4A19-BD5E-50ABDA8393A1}" type="sibTrans" cxnId="{C64E2421-84D8-4CD5-9211-8A35F88810F5}">
      <dgm:prSet/>
      <dgm:spPr/>
      <dgm:t>
        <a:bodyPr/>
        <a:lstStyle/>
        <a:p>
          <a:endParaRPr lang="en-US">
            <a:solidFill>
              <a:schemeClr val="tx1"/>
            </a:solidFill>
          </a:endParaRPr>
        </a:p>
      </dgm:t>
    </dgm:pt>
    <dgm:pt modelId="{0812BAC5-5D9C-4A6A-9969-AE87784AF64C}">
      <dgm:prSet custT="1"/>
      <dgm:spPr/>
      <dgm:t>
        <a:bodyPr/>
        <a:lstStyle/>
        <a:p>
          <a:pPr>
            <a:spcAft>
              <a:spcPts val="0"/>
            </a:spcAft>
          </a:pPr>
          <a:r>
            <a:rPr lang="en-US" sz="2800" dirty="0">
              <a:solidFill>
                <a:srgbClr val="253673"/>
              </a:solidFill>
            </a:rPr>
            <a:t>How many (be clear)</a:t>
          </a:r>
        </a:p>
      </dgm:t>
    </dgm:pt>
    <dgm:pt modelId="{27F7F462-0263-4C4B-9532-638104A6B89B}" type="parTrans" cxnId="{A1E7FB9E-5C0E-4060-8A3D-40948DE5AEFE}">
      <dgm:prSet/>
      <dgm:spPr/>
      <dgm:t>
        <a:bodyPr/>
        <a:lstStyle/>
        <a:p>
          <a:endParaRPr lang="en-US">
            <a:solidFill>
              <a:schemeClr val="tx1"/>
            </a:solidFill>
          </a:endParaRPr>
        </a:p>
      </dgm:t>
    </dgm:pt>
    <dgm:pt modelId="{322C6381-D21F-4935-9328-B64239EB61B5}" type="sibTrans" cxnId="{A1E7FB9E-5C0E-4060-8A3D-40948DE5AEFE}">
      <dgm:prSet/>
      <dgm:spPr/>
      <dgm:t>
        <a:bodyPr/>
        <a:lstStyle/>
        <a:p>
          <a:endParaRPr lang="en-US">
            <a:solidFill>
              <a:schemeClr val="tx1"/>
            </a:solidFill>
          </a:endParaRPr>
        </a:p>
      </dgm:t>
    </dgm:pt>
    <dgm:pt modelId="{3D61B4C1-0547-4A52-AE4F-3DFD30E9B82D}">
      <dgm:prSet custT="1"/>
      <dgm:spPr/>
      <dgm:t>
        <a:bodyPr/>
        <a:lstStyle/>
        <a:p>
          <a:pPr>
            <a:spcAft>
              <a:spcPts val="0"/>
            </a:spcAft>
          </a:pPr>
          <a:r>
            <a:rPr lang="en-US" sz="2800" dirty="0">
              <a:solidFill>
                <a:srgbClr val="253673"/>
              </a:solidFill>
            </a:rPr>
            <a:t>What</a:t>
          </a:r>
        </a:p>
      </dgm:t>
    </dgm:pt>
    <dgm:pt modelId="{BA43A1C6-38EC-403E-B2EC-D401980F97BA}" type="parTrans" cxnId="{EBAE20A5-B671-40FA-B0F0-201D1D82A7B4}">
      <dgm:prSet/>
      <dgm:spPr/>
      <dgm:t>
        <a:bodyPr/>
        <a:lstStyle/>
        <a:p>
          <a:endParaRPr lang="en-US">
            <a:solidFill>
              <a:schemeClr val="tx1"/>
            </a:solidFill>
          </a:endParaRPr>
        </a:p>
      </dgm:t>
    </dgm:pt>
    <dgm:pt modelId="{E78ECBBD-2F06-4A2F-BF22-6C0A6F247210}" type="sibTrans" cxnId="{EBAE20A5-B671-40FA-B0F0-201D1D82A7B4}">
      <dgm:prSet/>
      <dgm:spPr/>
      <dgm:t>
        <a:bodyPr/>
        <a:lstStyle/>
        <a:p>
          <a:endParaRPr lang="en-US">
            <a:solidFill>
              <a:schemeClr val="tx1"/>
            </a:solidFill>
          </a:endParaRPr>
        </a:p>
      </dgm:t>
    </dgm:pt>
    <dgm:pt modelId="{C8B4F7DC-A8D9-467A-8711-6C900534C985}">
      <dgm:prSet custT="1"/>
      <dgm:spPr/>
      <dgm:t>
        <a:bodyPr/>
        <a:lstStyle/>
        <a:p>
          <a:pPr>
            <a:spcAft>
              <a:spcPts val="0"/>
            </a:spcAft>
          </a:pPr>
          <a:r>
            <a:rPr lang="en-US" sz="2800" dirty="0">
              <a:solidFill>
                <a:srgbClr val="253673"/>
              </a:solidFill>
            </a:rPr>
            <a:t>When</a:t>
          </a:r>
        </a:p>
      </dgm:t>
    </dgm:pt>
    <dgm:pt modelId="{F3E0CB1B-FC0D-472C-88A0-4284B6BC884B}" type="parTrans" cxnId="{E4C7E149-A069-49C6-9406-DA7807B36F39}">
      <dgm:prSet/>
      <dgm:spPr/>
      <dgm:t>
        <a:bodyPr/>
        <a:lstStyle/>
        <a:p>
          <a:endParaRPr lang="en-US">
            <a:solidFill>
              <a:schemeClr val="tx1"/>
            </a:solidFill>
          </a:endParaRPr>
        </a:p>
      </dgm:t>
    </dgm:pt>
    <dgm:pt modelId="{2C789993-7539-4F10-A9BF-1F17FC58D26A}" type="sibTrans" cxnId="{E4C7E149-A069-49C6-9406-DA7807B36F39}">
      <dgm:prSet/>
      <dgm:spPr/>
      <dgm:t>
        <a:bodyPr/>
        <a:lstStyle/>
        <a:p>
          <a:endParaRPr lang="en-US">
            <a:solidFill>
              <a:schemeClr val="tx1"/>
            </a:solidFill>
          </a:endParaRPr>
        </a:p>
      </dgm:t>
    </dgm:pt>
    <dgm:pt modelId="{8BFDB908-0AEB-4EC9-A2D8-2AC87CED3313}">
      <dgm:prSet custT="1"/>
      <dgm:spPr/>
      <dgm:t>
        <a:bodyPr/>
        <a:lstStyle/>
        <a:p>
          <a:pPr>
            <a:spcAft>
              <a:spcPts val="0"/>
            </a:spcAft>
          </a:pPr>
          <a:r>
            <a:rPr lang="en-US" sz="2800" dirty="0">
              <a:solidFill>
                <a:srgbClr val="253673"/>
              </a:solidFill>
            </a:rPr>
            <a:t>Where</a:t>
          </a:r>
        </a:p>
      </dgm:t>
    </dgm:pt>
    <dgm:pt modelId="{3CAB9A3F-2326-4395-9554-18C4FB98C0F6}" type="parTrans" cxnId="{0D3B2CDF-6BE7-4E6C-9DBE-F99ABDA0EC32}">
      <dgm:prSet/>
      <dgm:spPr/>
      <dgm:t>
        <a:bodyPr/>
        <a:lstStyle/>
        <a:p>
          <a:endParaRPr lang="en-US">
            <a:solidFill>
              <a:schemeClr val="tx1"/>
            </a:solidFill>
          </a:endParaRPr>
        </a:p>
      </dgm:t>
    </dgm:pt>
    <dgm:pt modelId="{F40E2E7C-CBB8-4364-B79D-FD48EDF1E05F}" type="sibTrans" cxnId="{0D3B2CDF-6BE7-4E6C-9DBE-F99ABDA0EC32}">
      <dgm:prSet/>
      <dgm:spPr/>
      <dgm:t>
        <a:bodyPr/>
        <a:lstStyle/>
        <a:p>
          <a:endParaRPr lang="en-US">
            <a:solidFill>
              <a:schemeClr val="tx1"/>
            </a:solidFill>
          </a:endParaRPr>
        </a:p>
      </dgm:t>
    </dgm:pt>
    <dgm:pt modelId="{7AEFC93C-2A2C-445D-8D72-DF7E7DC097EE}">
      <dgm:prSet custT="1"/>
      <dgm:spPr/>
      <dgm:t>
        <a:bodyPr/>
        <a:lstStyle/>
        <a:p>
          <a:pPr>
            <a:spcAft>
              <a:spcPts val="0"/>
            </a:spcAft>
          </a:pPr>
          <a:r>
            <a:rPr lang="en-US" sz="2800" dirty="0">
              <a:solidFill>
                <a:srgbClr val="253673"/>
              </a:solidFill>
            </a:rPr>
            <a:t>How</a:t>
          </a:r>
        </a:p>
      </dgm:t>
    </dgm:pt>
    <dgm:pt modelId="{BCDB3EBA-E78E-4508-BBC5-4BC55CB70DF1}" type="parTrans" cxnId="{C33DDEF8-54CD-43CD-A94C-4FAC598C9DA9}">
      <dgm:prSet/>
      <dgm:spPr/>
      <dgm:t>
        <a:bodyPr/>
        <a:lstStyle/>
        <a:p>
          <a:endParaRPr lang="en-US">
            <a:solidFill>
              <a:schemeClr val="tx1"/>
            </a:solidFill>
          </a:endParaRPr>
        </a:p>
      </dgm:t>
    </dgm:pt>
    <dgm:pt modelId="{FFC79047-A20B-4062-9522-28BA1E156FBC}" type="sibTrans" cxnId="{C33DDEF8-54CD-43CD-A94C-4FAC598C9DA9}">
      <dgm:prSet/>
      <dgm:spPr/>
      <dgm:t>
        <a:bodyPr/>
        <a:lstStyle/>
        <a:p>
          <a:endParaRPr lang="en-US">
            <a:solidFill>
              <a:schemeClr val="tx1"/>
            </a:solidFill>
          </a:endParaRPr>
        </a:p>
      </dgm:t>
    </dgm:pt>
    <dgm:pt modelId="{114223CF-D390-45B4-8313-9A169D78EA6B}" type="pres">
      <dgm:prSet presAssocID="{D3093C8E-7CBA-471F-A7C7-70759D6A6E72}" presName="linear" presStyleCnt="0">
        <dgm:presLayoutVars>
          <dgm:dir/>
          <dgm:animLvl val="lvl"/>
          <dgm:resizeHandles val="exact"/>
        </dgm:presLayoutVars>
      </dgm:prSet>
      <dgm:spPr/>
    </dgm:pt>
    <dgm:pt modelId="{935A5EE8-F133-465F-9EC9-BAF1014B5308}" type="pres">
      <dgm:prSet presAssocID="{C86DB873-967F-4A1C-985F-06A4982BB301}" presName="parentLin" presStyleCnt="0"/>
      <dgm:spPr/>
    </dgm:pt>
    <dgm:pt modelId="{BD0B897B-90EF-4B73-AE71-92735BF6D361}" type="pres">
      <dgm:prSet presAssocID="{C86DB873-967F-4A1C-985F-06A4982BB301}" presName="parentLeftMargin" presStyleLbl="node1" presStyleIdx="0" presStyleCnt="2"/>
      <dgm:spPr/>
    </dgm:pt>
    <dgm:pt modelId="{98209DA7-FC80-4BFB-92F2-23259741D981}" type="pres">
      <dgm:prSet presAssocID="{C86DB873-967F-4A1C-985F-06A4982BB301}" presName="parentText" presStyleLbl="node1" presStyleIdx="0" presStyleCnt="2">
        <dgm:presLayoutVars>
          <dgm:chMax val="0"/>
          <dgm:bulletEnabled val="1"/>
        </dgm:presLayoutVars>
      </dgm:prSet>
      <dgm:spPr/>
    </dgm:pt>
    <dgm:pt modelId="{AE29CAA7-B869-40DF-B35A-D1E4E1653E68}" type="pres">
      <dgm:prSet presAssocID="{C86DB873-967F-4A1C-985F-06A4982BB301}" presName="negativeSpace" presStyleCnt="0"/>
      <dgm:spPr/>
    </dgm:pt>
    <dgm:pt modelId="{B7B2DF49-973A-424B-9904-7530A4DE983E}" type="pres">
      <dgm:prSet presAssocID="{C86DB873-967F-4A1C-985F-06A4982BB301}" presName="childText" presStyleLbl="conFgAcc1" presStyleIdx="0" presStyleCnt="2" custLinFactNeighborX="4678">
        <dgm:presLayoutVars>
          <dgm:bulletEnabled val="1"/>
        </dgm:presLayoutVars>
      </dgm:prSet>
      <dgm:spPr/>
    </dgm:pt>
    <dgm:pt modelId="{DF58AE14-3CC9-4158-96FC-B7B66D3BDCC9}" type="pres">
      <dgm:prSet presAssocID="{B774EC40-2D4B-41A9-BDCF-48BE0A8645FB}" presName="spaceBetweenRectangles" presStyleCnt="0"/>
      <dgm:spPr/>
    </dgm:pt>
    <dgm:pt modelId="{A78EB439-DEA0-4DFF-A659-C7237689859A}" type="pres">
      <dgm:prSet presAssocID="{CBAE9801-8046-4134-94D9-F057A0B15C1B}" presName="parentLin" presStyleCnt="0"/>
      <dgm:spPr/>
    </dgm:pt>
    <dgm:pt modelId="{637060DE-CA40-48EE-9E10-6F0E1C73C1B3}" type="pres">
      <dgm:prSet presAssocID="{CBAE9801-8046-4134-94D9-F057A0B15C1B}" presName="parentLeftMargin" presStyleLbl="node1" presStyleIdx="0" presStyleCnt="2"/>
      <dgm:spPr/>
    </dgm:pt>
    <dgm:pt modelId="{0E50325B-58AE-4906-AAB4-D398BF5DEE0C}" type="pres">
      <dgm:prSet presAssocID="{CBAE9801-8046-4134-94D9-F057A0B15C1B}" presName="parentText" presStyleLbl="node1" presStyleIdx="1" presStyleCnt="2">
        <dgm:presLayoutVars>
          <dgm:chMax val="0"/>
          <dgm:bulletEnabled val="1"/>
        </dgm:presLayoutVars>
      </dgm:prSet>
      <dgm:spPr/>
    </dgm:pt>
    <dgm:pt modelId="{4AF88E5A-D5E7-4CA4-9A8F-8778F4680B66}" type="pres">
      <dgm:prSet presAssocID="{CBAE9801-8046-4134-94D9-F057A0B15C1B}" presName="negativeSpace" presStyleCnt="0"/>
      <dgm:spPr/>
    </dgm:pt>
    <dgm:pt modelId="{B1449790-E5AB-4603-B8B8-3E226F5D958E}" type="pres">
      <dgm:prSet presAssocID="{CBAE9801-8046-4134-94D9-F057A0B15C1B}" presName="childText" presStyleLbl="conFgAcc1" presStyleIdx="1" presStyleCnt="2" custLinFactNeighborX="-2052">
        <dgm:presLayoutVars>
          <dgm:bulletEnabled val="1"/>
        </dgm:presLayoutVars>
      </dgm:prSet>
      <dgm:spPr/>
    </dgm:pt>
  </dgm:ptLst>
  <dgm:cxnLst>
    <dgm:cxn modelId="{00109920-66A8-4F15-A967-5DC1E1727F4C}" type="presOf" srcId="{C86DB873-967F-4A1C-985F-06A4982BB301}" destId="{98209DA7-FC80-4BFB-92F2-23259741D981}" srcOrd="1" destOrd="0" presId="urn:microsoft.com/office/officeart/2005/8/layout/list1"/>
    <dgm:cxn modelId="{C64E2421-84D8-4CD5-9211-8A35F88810F5}" srcId="{CBAE9801-8046-4134-94D9-F057A0B15C1B}" destId="{DDFC7060-5165-43A8-9303-6A36DF941D29}" srcOrd="1" destOrd="0" parTransId="{1AD50C89-C650-47B8-8764-25DE693B27C0}" sibTransId="{F16FFC2E-CD55-4A19-BD5E-50ABDA8393A1}"/>
    <dgm:cxn modelId="{D68AD524-1D15-4747-968F-A354A6181B79}" srcId="{CBAE9801-8046-4134-94D9-F057A0B15C1B}" destId="{765E9F00-D791-4AD6-A9A4-90F3FA183598}" srcOrd="0" destOrd="0" parTransId="{DCDC296F-AE93-45AA-A05B-3D283DBAEBFB}" sibTransId="{C8A429BD-37B6-470C-AC2E-78DC98E52B12}"/>
    <dgm:cxn modelId="{8F571330-3CC3-4530-92DF-A9E49DC069DE}" srcId="{C86DB873-967F-4A1C-985F-06A4982BB301}" destId="{3927E500-1EAC-43B8-AAE9-9454EE0AC251}" srcOrd="0" destOrd="0" parTransId="{9671D070-F3E7-4CA0-B114-0760EB8C5FE1}" sibTransId="{ACF14A26-C986-49A6-8427-88668A3B94C2}"/>
    <dgm:cxn modelId="{F0810333-9B9E-4FFE-94A3-2783171CE5FD}" srcId="{D3093C8E-7CBA-471F-A7C7-70759D6A6E72}" destId="{C86DB873-967F-4A1C-985F-06A4982BB301}" srcOrd="0" destOrd="0" parTransId="{843F2ADF-FCCD-44DA-B73A-788B76BD5948}" sibTransId="{B774EC40-2D4B-41A9-BDCF-48BE0A8645FB}"/>
    <dgm:cxn modelId="{34D04838-3025-423E-B215-C218B60DD953}" type="presOf" srcId="{3927E500-1EAC-43B8-AAE9-9454EE0AC251}" destId="{B7B2DF49-973A-424B-9904-7530A4DE983E}" srcOrd="0" destOrd="0" presId="urn:microsoft.com/office/officeart/2005/8/layout/list1"/>
    <dgm:cxn modelId="{4080DE42-3673-49D1-96B2-528E22A656C0}" type="presOf" srcId="{8BFDB908-0AEB-4EC9-A2D8-2AC87CED3313}" destId="{B7B2DF49-973A-424B-9904-7530A4DE983E}" srcOrd="0" destOrd="3" presId="urn:microsoft.com/office/officeart/2005/8/layout/list1"/>
    <dgm:cxn modelId="{E4C7E149-A069-49C6-9406-DA7807B36F39}" srcId="{C86DB873-967F-4A1C-985F-06A4982BB301}" destId="{C8B4F7DC-A8D9-467A-8711-6C900534C985}" srcOrd="2" destOrd="0" parTransId="{F3E0CB1B-FC0D-472C-88A0-4284B6BC884B}" sibTransId="{2C789993-7539-4F10-A9BF-1F17FC58D26A}"/>
    <dgm:cxn modelId="{B642A46B-E766-4016-8373-05F6FE799F01}" type="presOf" srcId="{CBAE9801-8046-4134-94D9-F057A0B15C1B}" destId="{637060DE-CA40-48EE-9E10-6F0E1C73C1B3}" srcOrd="0" destOrd="0" presId="urn:microsoft.com/office/officeart/2005/8/layout/list1"/>
    <dgm:cxn modelId="{D19BCB4B-19A4-4F22-983B-26E608EF6AE5}" type="presOf" srcId="{3D61B4C1-0547-4A52-AE4F-3DFD30E9B82D}" destId="{B7B2DF49-973A-424B-9904-7530A4DE983E}" srcOrd="0" destOrd="1" presId="urn:microsoft.com/office/officeart/2005/8/layout/list1"/>
    <dgm:cxn modelId="{27C09D53-F1EB-4928-A6E6-F89B6BB9B548}" type="presOf" srcId="{C8B4F7DC-A8D9-467A-8711-6C900534C985}" destId="{B7B2DF49-973A-424B-9904-7530A4DE983E}" srcOrd="0" destOrd="2" presId="urn:microsoft.com/office/officeart/2005/8/layout/list1"/>
    <dgm:cxn modelId="{34816D82-BB98-40D9-824F-D26B15F9CF37}" type="presOf" srcId="{DDFC7060-5165-43A8-9303-6A36DF941D29}" destId="{B1449790-E5AB-4603-B8B8-3E226F5D958E}" srcOrd="0" destOrd="1" presId="urn:microsoft.com/office/officeart/2005/8/layout/list1"/>
    <dgm:cxn modelId="{E891B987-3ED6-48A4-9547-249B3A230172}" type="presOf" srcId="{765E9F00-D791-4AD6-A9A4-90F3FA183598}" destId="{B1449790-E5AB-4603-B8B8-3E226F5D958E}" srcOrd="0" destOrd="0" presId="urn:microsoft.com/office/officeart/2005/8/layout/list1"/>
    <dgm:cxn modelId="{0CA71D88-2FFC-4099-B9A2-819F8110D0D3}" srcId="{D3093C8E-7CBA-471F-A7C7-70759D6A6E72}" destId="{CBAE9801-8046-4134-94D9-F057A0B15C1B}" srcOrd="1" destOrd="0" parTransId="{B61E8DA9-E03D-4250-9C50-C8A5017F1816}" sibTransId="{1937E9D4-C7DF-40AE-96F1-D6E54B621E01}"/>
    <dgm:cxn modelId="{A1E7FB9E-5C0E-4060-8A3D-40948DE5AEFE}" srcId="{CBAE9801-8046-4134-94D9-F057A0B15C1B}" destId="{0812BAC5-5D9C-4A6A-9969-AE87784AF64C}" srcOrd="2" destOrd="0" parTransId="{27F7F462-0263-4C4B-9532-638104A6B89B}" sibTransId="{322C6381-D21F-4935-9328-B64239EB61B5}"/>
    <dgm:cxn modelId="{EBAE20A5-B671-40FA-B0F0-201D1D82A7B4}" srcId="{C86DB873-967F-4A1C-985F-06A4982BB301}" destId="{3D61B4C1-0547-4A52-AE4F-3DFD30E9B82D}" srcOrd="1" destOrd="0" parTransId="{BA43A1C6-38EC-403E-B2EC-D401980F97BA}" sibTransId="{E78ECBBD-2F06-4A2F-BF22-6C0A6F247210}"/>
    <dgm:cxn modelId="{669BDCA9-BC27-402E-B05D-0174CE00394A}" type="presOf" srcId="{C86DB873-967F-4A1C-985F-06A4982BB301}" destId="{BD0B897B-90EF-4B73-AE71-92735BF6D361}" srcOrd="0" destOrd="0" presId="urn:microsoft.com/office/officeart/2005/8/layout/list1"/>
    <dgm:cxn modelId="{2BDCF1AD-72C6-4980-994A-765FEF6D8010}" type="presOf" srcId="{0812BAC5-5D9C-4A6A-9969-AE87784AF64C}" destId="{B1449790-E5AB-4603-B8B8-3E226F5D958E}" srcOrd="0" destOrd="2" presId="urn:microsoft.com/office/officeart/2005/8/layout/list1"/>
    <dgm:cxn modelId="{0D3B2CDF-6BE7-4E6C-9DBE-F99ABDA0EC32}" srcId="{C86DB873-967F-4A1C-985F-06A4982BB301}" destId="{8BFDB908-0AEB-4EC9-A2D8-2AC87CED3313}" srcOrd="3" destOrd="0" parTransId="{3CAB9A3F-2326-4395-9554-18C4FB98C0F6}" sibTransId="{F40E2E7C-CBB8-4364-B79D-FD48EDF1E05F}"/>
    <dgm:cxn modelId="{3E9389F8-AF2C-4F42-BD8E-77BE5E125E30}" type="presOf" srcId="{CBAE9801-8046-4134-94D9-F057A0B15C1B}" destId="{0E50325B-58AE-4906-AAB4-D398BF5DEE0C}" srcOrd="1" destOrd="0" presId="urn:microsoft.com/office/officeart/2005/8/layout/list1"/>
    <dgm:cxn modelId="{C33DDEF8-54CD-43CD-A94C-4FAC598C9DA9}" srcId="{C86DB873-967F-4A1C-985F-06A4982BB301}" destId="{7AEFC93C-2A2C-445D-8D72-DF7E7DC097EE}" srcOrd="4" destOrd="0" parTransId="{BCDB3EBA-E78E-4508-BBC5-4BC55CB70DF1}" sibTransId="{FFC79047-A20B-4062-9522-28BA1E156FBC}"/>
    <dgm:cxn modelId="{CE3E43FD-69A0-49EB-B4E0-DC4587C54EF7}" type="presOf" srcId="{D3093C8E-7CBA-471F-A7C7-70759D6A6E72}" destId="{114223CF-D390-45B4-8313-9A169D78EA6B}" srcOrd="0" destOrd="0" presId="urn:microsoft.com/office/officeart/2005/8/layout/list1"/>
    <dgm:cxn modelId="{CACC55FF-5892-40E6-BB9D-7F6EEF30AC47}" type="presOf" srcId="{7AEFC93C-2A2C-445D-8D72-DF7E7DC097EE}" destId="{B7B2DF49-973A-424B-9904-7530A4DE983E}" srcOrd="0" destOrd="4" presId="urn:microsoft.com/office/officeart/2005/8/layout/list1"/>
    <dgm:cxn modelId="{A43224FF-8CEE-4D33-A969-602AD14146C0}" type="presParOf" srcId="{114223CF-D390-45B4-8313-9A169D78EA6B}" destId="{935A5EE8-F133-465F-9EC9-BAF1014B5308}" srcOrd="0" destOrd="0" presId="urn:microsoft.com/office/officeart/2005/8/layout/list1"/>
    <dgm:cxn modelId="{4CD7C88D-A062-496C-AE73-D55F802C9C64}" type="presParOf" srcId="{935A5EE8-F133-465F-9EC9-BAF1014B5308}" destId="{BD0B897B-90EF-4B73-AE71-92735BF6D361}" srcOrd="0" destOrd="0" presId="urn:microsoft.com/office/officeart/2005/8/layout/list1"/>
    <dgm:cxn modelId="{EA6E3DC1-B046-4E6F-9501-377A3685F043}" type="presParOf" srcId="{935A5EE8-F133-465F-9EC9-BAF1014B5308}" destId="{98209DA7-FC80-4BFB-92F2-23259741D981}" srcOrd="1" destOrd="0" presId="urn:microsoft.com/office/officeart/2005/8/layout/list1"/>
    <dgm:cxn modelId="{68B5E6CD-EDA1-454C-8A31-3F5CCC1A1824}" type="presParOf" srcId="{114223CF-D390-45B4-8313-9A169D78EA6B}" destId="{AE29CAA7-B869-40DF-B35A-D1E4E1653E68}" srcOrd="1" destOrd="0" presId="urn:microsoft.com/office/officeart/2005/8/layout/list1"/>
    <dgm:cxn modelId="{E30C1AEC-0163-495D-A41C-4DD073BFC7FE}" type="presParOf" srcId="{114223CF-D390-45B4-8313-9A169D78EA6B}" destId="{B7B2DF49-973A-424B-9904-7530A4DE983E}" srcOrd="2" destOrd="0" presId="urn:microsoft.com/office/officeart/2005/8/layout/list1"/>
    <dgm:cxn modelId="{8BFB07C4-A2FC-4492-BB9F-0E103F8212D1}" type="presParOf" srcId="{114223CF-D390-45B4-8313-9A169D78EA6B}" destId="{DF58AE14-3CC9-4158-96FC-B7B66D3BDCC9}" srcOrd="3" destOrd="0" presId="urn:microsoft.com/office/officeart/2005/8/layout/list1"/>
    <dgm:cxn modelId="{7FDB4FE6-1AF0-4396-B480-2C498C039472}" type="presParOf" srcId="{114223CF-D390-45B4-8313-9A169D78EA6B}" destId="{A78EB439-DEA0-4DFF-A659-C7237689859A}" srcOrd="4" destOrd="0" presId="urn:microsoft.com/office/officeart/2005/8/layout/list1"/>
    <dgm:cxn modelId="{12829006-735A-4ED7-BAD2-71B099521D42}" type="presParOf" srcId="{A78EB439-DEA0-4DFF-A659-C7237689859A}" destId="{637060DE-CA40-48EE-9E10-6F0E1C73C1B3}" srcOrd="0" destOrd="0" presId="urn:microsoft.com/office/officeart/2005/8/layout/list1"/>
    <dgm:cxn modelId="{8998BFF8-0015-4FF1-B9F8-B087CEE16FA8}" type="presParOf" srcId="{A78EB439-DEA0-4DFF-A659-C7237689859A}" destId="{0E50325B-58AE-4906-AAB4-D398BF5DEE0C}" srcOrd="1" destOrd="0" presId="urn:microsoft.com/office/officeart/2005/8/layout/list1"/>
    <dgm:cxn modelId="{4DD56768-7A50-4A19-AFC8-969D2F5D76A9}" type="presParOf" srcId="{114223CF-D390-45B4-8313-9A169D78EA6B}" destId="{4AF88E5A-D5E7-4CA4-9A8F-8778F4680B66}" srcOrd="5" destOrd="0" presId="urn:microsoft.com/office/officeart/2005/8/layout/list1"/>
    <dgm:cxn modelId="{C5F9D68E-FCBA-4C52-AD94-D7DEFEC98946}" type="presParOf" srcId="{114223CF-D390-45B4-8313-9A169D78EA6B}" destId="{B1449790-E5AB-4603-B8B8-3E226F5D958E}"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2FB79-485C-4933-B5F3-92C37E5FD3BC}">
      <dsp:nvSpPr>
        <dsp:cNvPr id="0" name=""/>
        <dsp:cNvSpPr/>
      </dsp:nvSpPr>
      <dsp:spPr>
        <a:xfrm>
          <a:off x="-5278552" y="-808427"/>
          <a:ext cx="6285616" cy="6285616"/>
        </a:xfrm>
        <a:prstGeom prst="blockArc">
          <a:avLst>
            <a:gd name="adj1" fmla="val 18900000"/>
            <a:gd name="adj2" fmla="val 2700000"/>
            <a:gd name="adj3" fmla="val 344"/>
          </a:avLst>
        </a:prstGeom>
        <a:solidFill>
          <a:schemeClr val="accent3"/>
        </a:solidFill>
        <a:ln w="12700" cap="flat" cmpd="sng" algn="ctr">
          <a:solidFill>
            <a:schemeClr val="accent3"/>
          </a:solidFill>
          <a:prstDash val="solid"/>
          <a:miter lim="800000"/>
        </a:ln>
        <a:effectLst/>
      </dsp:spPr>
      <dsp:style>
        <a:lnRef idx="2">
          <a:scrgbClr r="0" g="0" b="0"/>
        </a:lnRef>
        <a:fillRef idx="0">
          <a:scrgbClr r="0" g="0" b="0"/>
        </a:fillRef>
        <a:effectRef idx="0">
          <a:scrgbClr r="0" g="0" b="0"/>
        </a:effectRef>
        <a:fontRef idx="minor"/>
      </dsp:style>
    </dsp:sp>
    <dsp:sp modelId="{26D27466-49E2-44E0-A5C8-04732CA9E6CB}">
      <dsp:nvSpPr>
        <dsp:cNvPr id="0" name=""/>
        <dsp:cNvSpPr/>
      </dsp:nvSpPr>
      <dsp:spPr>
        <a:xfrm>
          <a:off x="527260" y="358934"/>
          <a:ext cx="9195145" cy="718242"/>
        </a:xfrm>
        <a:prstGeom prst="rect">
          <a:avLst/>
        </a:prstGeom>
        <a:solidFill>
          <a:schemeClr val="bg1"/>
        </a:solidFill>
        <a:ln w="1905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0105" tIns="93980" rIns="93980" bIns="93980" numCol="1" spcCol="1270" anchor="ctr" anchorCtr="0">
          <a:noAutofit/>
        </a:bodyPr>
        <a:lstStyle/>
        <a:p>
          <a:pPr marL="0" lvl="0" indent="0" algn="l" defTabSz="1644650">
            <a:lnSpc>
              <a:spcPct val="90000"/>
            </a:lnSpc>
            <a:spcBef>
              <a:spcPct val="0"/>
            </a:spcBef>
            <a:spcAft>
              <a:spcPct val="35000"/>
            </a:spcAft>
            <a:buNone/>
          </a:pPr>
          <a:r>
            <a:rPr lang="en-US" sz="3700" kern="1200">
              <a:solidFill>
                <a:srgbClr val="002060"/>
              </a:solidFill>
            </a:rPr>
            <a:t>Ethics</a:t>
          </a:r>
        </a:p>
      </dsp:txBody>
      <dsp:txXfrm>
        <a:off x="527260" y="358934"/>
        <a:ext cx="9195145" cy="718242"/>
      </dsp:txXfrm>
    </dsp:sp>
    <dsp:sp modelId="{4048C8CC-6D79-4906-AA9D-B80A2F40A9EA}">
      <dsp:nvSpPr>
        <dsp:cNvPr id="0" name=""/>
        <dsp:cNvSpPr/>
      </dsp:nvSpPr>
      <dsp:spPr>
        <a:xfrm>
          <a:off x="78359" y="269154"/>
          <a:ext cx="897802" cy="897802"/>
        </a:xfrm>
        <a:prstGeom prst="ellipse">
          <a:avLst/>
        </a:prstGeom>
        <a:solidFill>
          <a:schemeClr val="accent3"/>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dsp:style>
    </dsp:sp>
    <dsp:sp modelId="{03487784-6763-4258-8266-AD11D01D35C4}">
      <dsp:nvSpPr>
        <dsp:cNvPr id="0" name=""/>
        <dsp:cNvSpPr/>
      </dsp:nvSpPr>
      <dsp:spPr>
        <a:xfrm>
          <a:off x="939045" y="1436484"/>
          <a:ext cx="8783361" cy="718242"/>
        </a:xfrm>
        <a:prstGeom prst="rect">
          <a:avLst/>
        </a:prstGeom>
        <a:solidFill>
          <a:schemeClr val="bg1"/>
        </a:solidFill>
        <a:ln w="1905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0105" tIns="93980" rIns="93980" bIns="93980" numCol="1" spcCol="1270" anchor="ctr" anchorCtr="0">
          <a:noAutofit/>
        </a:bodyPr>
        <a:lstStyle/>
        <a:p>
          <a:pPr marL="0" lvl="0" indent="0" algn="l" defTabSz="1644650">
            <a:lnSpc>
              <a:spcPct val="90000"/>
            </a:lnSpc>
            <a:spcBef>
              <a:spcPct val="0"/>
            </a:spcBef>
            <a:spcAft>
              <a:spcPct val="35000"/>
            </a:spcAft>
            <a:buNone/>
          </a:pPr>
          <a:r>
            <a:rPr lang="en-US" sz="3700" kern="1200">
              <a:solidFill>
                <a:srgbClr val="002060"/>
              </a:solidFill>
            </a:rPr>
            <a:t>Procurement “Lingo”</a:t>
          </a:r>
        </a:p>
      </dsp:txBody>
      <dsp:txXfrm>
        <a:off x="939045" y="1436484"/>
        <a:ext cx="8783361" cy="718242"/>
      </dsp:txXfrm>
    </dsp:sp>
    <dsp:sp modelId="{B38CA4ED-33B2-4F5C-A57B-688C9C78694B}">
      <dsp:nvSpPr>
        <dsp:cNvPr id="0" name=""/>
        <dsp:cNvSpPr/>
      </dsp:nvSpPr>
      <dsp:spPr>
        <a:xfrm>
          <a:off x="490144" y="1346704"/>
          <a:ext cx="897802" cy="897802"/>
        </a:xfrm>
        <a:prstGeom prst="ellipse">
          <a:avLst/>
        </a:prstGeom>
        <a:solidFill>
          <a:schemeClr val="accent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sp>
    <dsp:sp modelId="{5D7CA4AD-7E23-498F-B61A-AFBBE864A88C}">
      <dsp:nvSpPr>
        <dsp:cNvPr id="0" name=""/>
        <dsp:cNvSpPr/>
      </dsp:nvSpPr>
      <dsp:spPr>
        <a:xfrm>
          <a:off x="939045" y="2514034"/>
          <a:ext cx="8783361" cy="718242"/>
        </a:xfrm>
        <a:prstGeom prst="rect">
          <a:avLst/>
        </a:prstGeom>
        <a:solidFill>
          <a:schemeClr val="bg1"/>
        </a:solidFill>
        <a:ln w="1905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0105" tIns="93980" rIns="93980" bIns="93980" numCol="1" spcCol="1270" anchor="ctr" anchorCtr="0">
          <a:noAutofit/>
        </a:bodyPr>
        <a:lstStyle/>
        <a:p>
          <a:pPr marL="0" lvl="0" indent="0" algn="l" defTabSz="1644650">
            <a:lnSpc>
              <a:spcPct val="90000"/>
            </a:lnSpc>
            <a:spcBef>
              <a:spcPct val="0"/>
            </a:spcBef>
            <a:spcAft>
              <a:spcPct val="35000"/>
            </a:spcAft>
            <a:buNone/>
          </a:pPr>
          <a:r>
            <a:rPr lang="en-US" sz="3700" kern="1200">
              <a:solidFill>
                <a:srgbClr val="002060"/>
              </a:solidFill>
            </a:rPr>
            <a:t>Elements of the Contract</a:t>
          </a:r>
        </a:p>
      </dsp:txBody>
      <dsp:txXfrm>
        <a:off x="939045" y="2514034"/>
        <a:ext cx="8783361" cy="718242"/>
      </dsp:txXfrm>
    </dsp:sp>
    <dsp:sp modelId="{88415826-C39A-480F-900A-17CC4943457E}">
      <dsp:nvSpPr>
        <dsp:cNvPr id="0" name=""/>
        <dsp:cNvSpPr/>
      </dsp:nvSpPr>
      <dsp:spPr>
        <a:xfrm>
          <a:off x="490144" y="2424254"/>
          <a:ext cx="897802" cy="897802"/>
        </a:xfrm>
        <a:prstGeom prst="ellipse">
          <a:avLst/>
        </a:prstGeom>
        <a:solidFill>
          <a:schemeClr val="accent3"/>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dsp:style>
    </dsp:sp>
    <dsp:sp modelId="{D811E384-F6D5-4717-AA2D-ADE2E6D1BCBC}">
      <dsp:nvSpPr>
        <dsp:cNvPr id="0" name=""/>
        <dsp:cNvSpPr/>
      </dsp:nvSpPr>
      <dsp:spPr>
        <a:xfrm>
          <a:off x="527260" y="3591585"/>
          <a:ext cx="9195145" cy="718242"/>
        </a:xfrm>
        <a:prstGeom prst="rect">
          <a:avLst/>
        </a:prstGeom>
        <a:solidFill>
          <a:schemeClr val="bg1"/>
        </a:solidFill>
        <a:ln w="1905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0105" tIns="93980" rIns="93980" bIns="93980" numCol="1" spcCol="1270" anchor="ctr" anchorCtr="0">
          <a:noAutofit/>
        </a:bodyPr>
        <a:lstStyle/>
        <a:p>
          <a:pPr marL="0" lvl="0" indent="0" algn="l" defTabSz="1644650">
            <a:lnSpc>
              <a:spcPct val="90000"/>
            </a:lnSpc>
            <a:spcBef>
              <a:spcPct val="0"/>
            </a:spcBef>
            <a:spcAft>
              <a:spcPct val="35000"/>
            </a:spcAft>
            <a:buNone/>
          </a:pPr>
          <a:r>
            <a:rPr lang="en-US" sz="3700" kern="1200">
              <a:solidFill>
                <a:srgbClr val="002060"/>
              </a:solidFill>
            </a:rPr>
            <a:t>Roles and Responsibilities</a:t>
          </a:r>
        </a:p>
      </dsp:txBody>
      <dsp:txXfrm>
        <a:off x="527260" y="3591585"/>
        <a:ext cx="9195145" cy="718242"/>
      </dsp:txXfrm>
    </dsp:sp>
    <dsp:sp modelId="{9E84327F-0FCD-4938-A1B9-698F03F38F3C}">
      <dsp:nvSpPr>
        <dsp:cNvPr id="0" name=""/>
        <dsp:cNvSpPr/>
      </dsp:nvSpPr>
      <dsp:spPr>
        <a:xfrm>
          <a:off x="78359" y="3501804"/>
          <a:ext cx="897802" cy="897802"/>
        </a:xfrm>
        <a:prstGeom prst="ellipse">
          <a:avLst/>
        </a:prstGeom>
        <a:solidFill>
          <a:schemeClr val="accent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498A2-584E-4E6C-ACB1-44CB8EF655F4}">
      <dsp:nvSpPr>
        <dsp:cNvPr id="0" name=""/>
        <dsp:cNvSpPr/>
      </dsp:nvSpPr>
      <dsp:spPr>
        <a:xfrm>
          <a:off x="47964" y="947738"/>
          <a:ext cx="3455684" cy="20734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Creating and maintaining a contract file.</a:t>
          </a:r>
        </a:p>
      </dsp:txBody>
      <dsp:txXfrm>
        <a:off x="47964" y="947738"/>
        <a:ext cx="3455684" cy="2073410"/>
      </dsp:txXfrm>
    </dsp:sp>
    <dsp:sp modelId="{F798385C-9A41-42D6-8FAA-F5B45F58786A}">
      <dsp:nvSpPr>
        <dsp:cNvPr id="0" name=""/>
        <dsp:cNvSpPr/>
      </dsp:nvSpPr>
      <dsp:spPr>
        <a:xfrm>
          <a:off x="3801252" y="947738"/>
          <a:ext cx="3455684" cy="20734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Maintaining financial information on all contracts.</a:t>
          </a:r>
        </a:p>
      </dsp:txBody>
      <dsp:txXfrm>
        <a:off x="3801252" y="947738"/>
        <a:ext cx="3455684" cy="2073410"/>
      </dsp:txXfrm>
    </dsp:sp>
    <dsp:sp modelId="{5E4734E8-FA7C-40CE-AD4A-ACD98AC57504}">
      <dsp:nvSpPr>
        <dsp:cNvPr id="0" name=""/>
        <dsp:cNvSpPr/>
      </dsp:nvSpPr>
      <dsp:spPr>
        <a:xfrm>
          <a:off x="7524475" y="947738"/>
          <a:ext cx="3455684" cy="20734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Serving as a liaison between the contract manager and the department.</a:t>
          </a:r>
        </a:p>
      </dsp:txBody>
      <dsp:txXfrm>
        <a:off x="7524475" y="947738"/>
        <a:ext cx="3455684" cy="2073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99DAC-04F1-4E56-8E3B-D4C36A3B6B14}">
      <dsp:nvSpPr>
        <dsp:cNvPr id="0" name=""/>
        <dsp:cNvSpPr/>
      </dsp:nvSpPr>
      <dsp:spPr>
        <a:xfrm>
          <a:off x="0" y="109106"/>
          <a:ext cx="10530275" cy="11687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An agency employee shall </a:t>
          </a:r>
          <a:r>
            <a:rPr lang="en-US" sz="2100" b="1" kern="1200" dirty="0">
              <a:cs typeface="Arial" panose="020B0604020202020204" pitchFamily="34" charset="0"/>
            </a:rPr>
            <a:t>NOT</a:t>
          </a:r>
          <a:r>
            <a:rPr lang="en-US" sz="2100" kern="1200" dirty="0">
              <a:cs typeface="Arial" panose="020B0604020202020204" pitchFamily="34" charset="0"/>
            </a:rPr>
            <a:t> accept a gift or anything of value based on the understanding that the judgment or official action of the employee would be influenced.	</a:t>
          </a:r>
          <a:endParaRPr lang="en-US" sz="2100" kern="1200" dirty="0"/>
        </a:p>
      </dsp:txBody>
      <dsp:txXfrm>
        <a:off x="57054" y="166160"/>
        <a:ext cx="10416167" cy="1054653"/>
      </dsp:txXfrm>
    </dsp:sp>
    <dsp:sp modelId="{CF519CE6-B7CC-4588-AA53-C49A6F7C8DE8}">
      <dsp:nvSpPr>
        <dsp:cNvPr id="0" name=""/>
        <dsp:cNvSpPr/>
      </dsp:nvSpPr>
      <dsp:spPr>
        <a:xfrm>
          <a:off x="0" y="4126049"/>
          <a:ext cx="10530275" cy="1066471"/>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An agency employee is also barred from the disclosure or use of information acquired from his or her public position for personal gain.</a:t>
          </a:r>
          <a:endParaRPr lang="en-US" sz="2100" kern="1200" dirty="0"/>
        </a:p>
      </dsp:txBody>
      <dsp:txXfrm>
        <a:off x="52061" y="4178110"/>
        <a:ext cx="10426153" cy="962349"/>
      </dsp:txXfrm>
    </dsp:sp>
    <dsp:sp modelId="{864F51A3-6D20-4A2E-BD87-6FB458A7E17E}">
      <dsp:nvSpPr>
        <dsp:cNvPr id="0" name=""/>
        <dsp:cNvSpPr/>
      </dsp:nvSpPr>
      <dsp:spPr>
        <a:xfrm>
          <a:off x="0" y="1453108"/>
          <a:ext cx="10530275" cy="1061210"/>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The spouse or minor children of the agency employee shall </a:t>
          </a:r>
          <a:r>
            <a:rPr lang="en-US" sz="2100" b="1" kern="1200" dirty="0">
              <a:cs typeface="Arial" panose="020B0604020202020204" pitchFamily="34" charset="0"/>
            </a:rPr>
            <a:t>NOT</a:t>
          </a:r>
          <a:r>
            <a:rPr lang="en-US" sz="2100" kern="1200" dirty="0">
              <a:cs typeface="Arial" panose="020B0604020202020204" pitchFamily="34" charset="0"/>
            </a:rPr>
            <a:t> accept compensation or anything of value if given to influence a decision.	</a:t>
          </a:r>
          <a:endParaRPr lang="en-US" sz="2100" kern="1200" dirty="0"/>
        </a:p>
      </dsp:txBody>
      <dsp:txXfrm>
        <a:off x="51804" y="1504912"/>
        <a:ext cx="10426667" cy="957602"/>
      </dsp:txXfrm>
    </dsp:sp>
    <dsp:sp modelId="{48E57A84-61AF-4439-8F6E-D9800FF4D973}">
      <dsp:nvSpPr>
        <dsp:cNvPr id="0" name=""/>
        <dsp:cNvSpPr/>
      </dsp:nvSpPr>
      <dsp:spPr>
        <a:xfrm>
          <a:off x="0" y="2769019"/>
          <a:ext cx="10530275" cy="11352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An agency employee is prohibited from misuse of his or her public position to secure a special benefit or privilege for himself, herself, or others. </a:t>
          </a:r>
          <a:endParaRPr lang="en-US" sz="2100" kern="1200" dirty="0"/>
        </a:p>
      </dsp:txBody>
      <dsp:txXfrm>
        <a:off x="55416" y="2824435"/>
        <a:ext cx="10419443" cy="10243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99DAC-04F1-4E56-8E3B-D4C36A3B6B14}">
      <dsp:nvSpPr>
        <dsp:cNvPr id="0" name=""/>
        <dsp:cNvSpPr/>
      </dsp:nvSpPr>
      <dsp:spPr>
        <a:xfrm>
          <a:off x="0" y="408376"/>
          <a:ext cx="11224499" cy="15119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An agency employee may not, within </a:t>
          </a:r>
          <a:r>
            <a:rPr lang="en-US" sz="2100" b="1" u="sng" kern="1200" dirty="0"/>
            <a:t>2 years </a:t>
          </a:r>
          <a:r>
            <a:rPr lang="en-US" sz="2100" kern="1200" dirty="0"/>
            <a:t>after retirement or termination, have or hold any employment or contractual relationship with any business entity other than an agency in connection with any contract for contractual services which was within his or her responsibility while an employee.</a:t>
          </a:r>
          <a:r>
            <a:rPr lang="en-US" sz="2100" kern="1200" dirty="0">
              <a:cs typeface="Arial" panose="020B0604020202020204" pitchFamily="34" charset="0"/>
            </a:rPr>
            <a:t>	</a:t>
          </a:r>
          <a:endParaRPr lang="en-US" sz="2100" kern="1200" dirty="0"/>
        </a:p>
      </dsp:txBody>
      <dsp:txXfrm>
        <a:off x="73808" y="482184"/>
        <a:ext cx="11076883" cy="1364352"/>
      </dsp:txXfrm>
    </dsp:sp>
    <dsp:sp modelId="{864F51A3-6D20-4A2E-BD87-6FB458A7E17E}">
      <dsp:nvSpPr>
        <dsp:cNvPr id="0" name=""/>
        <dsp:cNvSpPr/>
      </dsp:nvSpPr>
      <dsp:spPr>
        <a:xfrm>
          <a:off x="0" y="2088156"/>
          <a:ext cx="11224499" cy="1653950"/>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An agency employee </a:t>
          </a:r>
          <a:r>
            <a:rPr lang="en-US" sz="2100" b="1" u="sng" kern="1200" dirty="0"/>
            <a:t>may not</a:t>
          </a:r>
          <a:r>
            <a:rPr lang="en-US" sz="2100" kern="1200" dirty="0"/>
            <a:t>, after retirement or termination, have or hold any employment or contractual relationship with any business entity other than an agency in connection with any contract in which the agency employee participated personally and substantially through decision, approval, disapproval, recommendation, rendering or advice, or investigation while an officer or employee.</a:t>
          </a:r>
          <a:r>
            <a:rPr lang="en-US" sz="2000" kern="1200" dirty="0">
              <a:cs typeface="Arial" panose="020B0604020202020204" pitchFamily="34" charset="0"/>
            </a:rPr>
            <a:t>	</a:t>
          </a:r>
          <a:endParaRPr lang="en-US" sz="2000" kern="1200" dirty="0"/>
        </a:p>
      </dsp:txBody>
      <dsp:txXfrm>
        <a:off x="80739" y="2168895"/>
        <a:ext cx="11063021" cy="1492472"/>
      </dsp:txXfrm>
    </dsp:sp>
    <dsp:sp modelId="{48E57A84-61AF-4439-8F6E-D9800FF4D973}">
      <dsp:nvSpPr>
        <dsp:cNvPr id="0" name=""/>
        <dsp:cNvSpPr/>
      </dsp:nvSpPr>
      <dsp:spPr>
        <a:xfrm>
          <a:off x="0" y="3922276"/>
          <a:ext cx="11224499" cy="9680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The </a:t>
          </a:r>
          <a:r>
            <a:rPr lang="en-US" sz="2100" b="1" kern="1200" dirty="0"/>
            <a:t>contract manager</a:t>
          </a:r>
          <a:r>
            <a:rPr lang="en-US" sz="2100" kern="1200" dirty="0"/>
            <a:t> may </a:t>
          </a:r>
          <a:r>
            <a:rPr lang="en-US" sz="2100" b="1" kern="1200" dirty="0"/>
            <a:t>not</a:t>
          </a:r>
          <a:r>
            <a:rPr lang="en-US" sz="2100" kern="1200" dirty="0"/>
            <a:t> be an individual who has been employed, within the previous 5 years, by the vendor awarded the contractual services contract.</a:t>
          </a:r>
        </a:p>
      </dsp:txBody>
      <dsp:txXfrm>
        <a:off x="47254" y="3969530"/>
        <a:ext cx="11129991" cy="8734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99DAC-04F1-4E56-8E3B-D4C36A3B6B14}">
      <dsp:nvSpPr>
        <dsp:cNvPr id="0" name=""/>
        <dsp:cNvSpPr/>
      </dsp:nvSpPr>
      <dsp:spPr>
        <a:xfrm>
          <a:off x="0" y="0"/>
          <a:ext cx="10530275" cy="1423376"/>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80010" tIns="80010" rIns="80010" bIns="80010" numCol="1" spcCol="1270" anchor="ctr" anchorCtr="0">
          <a:noAutofit/>
        </a:bodyPr>
        <a:lstStyle/>
        <a:p>
          <a:pPr marL="0" lvl="1" indent="0" algn="l" defTabSz="1333500">
            <a:lnSpc>
              <a:spcPct val="90000"/>
            </a:lnSpc>
            <a:spcBef>
              <a:spcPct val="0"/>
            </a:spcBef>
            <a:spcAft>
              <a:spcPct val="15000"/>
            </a:spcAft>
            <a:buNone/>
          </a:pPr>
          <a:r>
            <a:rPr lang="en-US" sz="2100" kern="1200" dirty="0">
              <a:solidFill>
                <a:schemeClr val="bg1"/>
              </a:solidFill>
              <a:latin typeface="Calibri" panose="020F0502020204030204"/>
              <a:ea typeface="+mn-ea"/>
              <a:cs typeface="+mn-cs"/>
            </a:rPr>
            <a:t>If you, your spouse, or your children have, or have had in the past, any ownership interest, financial interest or business relationship with a vendor or potential vendor, you must disclose this information to </a:t>
          </a:r>
          <a:r>
            <a:rPr lang="en-US" sz="2100" kern="1200" dirty="0">
              <a:solidFill>
                <a:prstClr val="white"/>
              </a:solidFill>
              <a:latin typeface="Calibri" panose="020F0502020204030204"/>
              <a:ea typeface="+mn-ea"/>
              <a:cs typeface="Arial" panose="020B0604020202020204" pitchFamily="34" charset="0"/>
            </a:rPr>
            <a:t>the</a:t>
          </a:r>
          <a:r>
            <a:rPr lang="en-US" sz="2100" kern="1200" dirty="0">
              <a:solidFill>
                <a:schemeClr val="bg1"/>
              </a:solidFill>
              <a:latin typeface="Calibri" panose="020F0502020204030204"/>
              <a:ea typeface="+mn-ea"/>
              <a:cs typeface="+mn-cs"/>
            </a:rPr>
            <a:t> Procurement Officer immediately.</a:t>
          </a:r>
        </a:p>
      </dsp:txBody>
      <dsp:txXfrm>
        <a:off x="69483" y="69483"/>
        <a:ext cx="10391309" cy="1284410"/>
      </dsp:txXfrm>
    </dsp:sp>
    <dsp:sp modelId="{864F51A3-6D20-4A2E-BD87-6FB458A7E17E}">
      <dsp:nvSpPr>
        <dsp:cNvPr id="0" name=""/>
        <dsp:cNvSpPr/>
      </dsp:nvSpPr>
      <dsp:spPr>
        <a:xfrm>
          <a:off x="0" y="1763564"/>
          <a:ext cx="10530275" cy="1362840"/>
        </a:xfrm>
        <a:prstGeom prst="roundRect">
          <a:avLst/>
        </a:prstGeom>
        <a:solidFill>
          <a:srgbClr val="A5A5A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889000">
            <a:lnSpc>
              <a:spcPct val="90000"/>
            </a:lnSpc>
            <a:spcBef>
              <a:spcPct val="0"/>
            </a:spcBef>
            <a:spcAft>
              <a:spcPct val="35000"/>
            </a:spcAft>
            <a:buNone/>
          </a:pPr>
          <a:r>
            <a:rPr lang="en-US" sz="2100" u="none" kern="1200" dirty="0">
              <a:solidFill>
                <a:srgbClr val="FFFFFF"/>
              </a:solidFill>
              <a:latin typeface="Calibri" panose="020F0502020204030204"/>
              <a:ea typeface="+mn-ea"/>
              <a:cs typeface="Arial" panose="020B0604020202020204" pitchFamily="34" charset="0"/>
            </a:rPr>
            <a:t>An agency employee has the obligation to report </a:t>
          </a:r>
          <a:r>
            <a:rPr lang="en-US" sz="2100" kern="1200" dirty="0">
              <a:solidFill>
                <a:prstClr val="white"/>
              </a:solidFill>
              <a:latin typeface="Calibri" panose="020F0502020204030204"/>
              <a:ea typeface="+mn-ea"/>
              <a:cs typeface="Arial" panose="020B0604020202020204" pitchFamily="34" charset="0"/>
            </a:rPr>
            <a:t>conduct</a:t>
          </a:r>
          <a:r>
            <a:rPr lang="en-US" sz="2100" u="none" kern="1200" dirty="0">
              <a:solidFill>
                <a:srgbClr val="FFFFFF"/>
              </a:solidFill>
              <a:latin typeface="Calibri" panose="020F0502020204030204"/>
              <a:ea typeface="+mn-ea"/>
              <a:cs typeface="Arial" panose="020B0604020202020204" pitchFamily="34" charset="0"/>
            </a:rPr>
            <a:t> that may be a conflict of interest relating to them personally or relating to other agency personnel involved in the solicitation.</a:t>
          </a:r>
        </a:p>
      </dsp:txBody>
      <dsp:txXfrm>
        <a:off x="66528" y="1830092"/>
        <a:ext cx="10397219" cy="1229784"/>
      </dsp:txXfrm>
    </dsp:sp>
    <dsp:sp modelId="{48E57A84-61AF-4439-8F6E-D9800FF4D973}">
      <dsp:nvSpPr>
        <dsp:cNvPr id="0" name=""/>
        <dsp:cNvSpPr/>
      </dsp:nvSpPr>
      <dsp:spPr>
        <a:xfrm>
          <a:off x="0" y="3641078"/>
          <a:ext cx="10530275" cy="1305662"/>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cs typeface="Arial" panose="020B0604020202020204" pitchFamily="34" charset="0"/>
            </a:rPr>
            <a:t>Agency employees are required to disclose to the Procurement Officer all conduct they become aware of that may be a conflict of interest in a solicitation.</a:t>
          </a:r>
        </a:p>
      </dsp:txBody>
      <dsp:txXfrm>
        <a:off x="63737" y="3704815"/>
        <a:ext cx="10402801" cy="11781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8CBEC-FB30-4386-BA94-BF7F168B3E43}">
      <dsp:nvSpPr>
        <dsp:cNvPr id="0" name=""/>
        <dsp:cNvSpPr/>
      </dsp:nvSpPr>
      <dsp:spPr>
        <a:xfrm>
          <a:off x="36" y="26027"/>
          <a:ext cx="3449189" cy="979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US" sz="3400" kern="1200"/>
            <a:t>Records</a:t>
          </a:r>
        </a:p>
      </dsp:txBody>
      <dsp:txXfrm>
        <a:off x="36" y="26027"/>
        <a:ext cx="3449189" cy="979200"/>
      </dsp:txXfrm>
    </dsp:sp>
    <dsp:sp modelId="{CA79157B-C828-4998-BF6E-CCF456CB3BE9}">
      <dsp:nvSpPr>
        <dsp:cNvPr id="0" name=""/>
        <dsp:cNvSpPr/>
      </dsp:nvSpPr>
      <dsp:spPr>
        <a:xfrm>
          <a:off x="36" y="1005227"/>
          <a:ext cx="3449189" cy="3272383"/>
        </a:xfrm>
        <a:prstGeom prst="rect">
          <a:avLst/>
        </a:prstGeom>
        <a:solidFill>
          <a:srgbClr val="A5A5A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285750" lvl="1" indent="-285750" algn="l" defTabSz="1511300">
            <a:lnSpc>
              <a:spcPct val="90000"/>
            </a:lnSpc>
            <a:spcBef>
              <a:spcPct val="0"/>
            </a:spcBef>
            <a:spcAft>
              <a:spcPct val="15000"/>
            </a:spcAft>
            <a:buFont typeface="Arial" panose="020B0604020202020204" pitchFamily="34" charset="0"/>
            <a:buChar char="•"/>
          </a:pPr>
          <a:r>
            <a:rPr lang="en-US" sz="3400" kern="1200" dirty="0">
              <a:solidFill>
                <a:schemeClr val="bg1"/>
              </a:solidFill>
            </a:rPr>
            <a:t>Documentation, formal and informal</a:t>
          </a:r>
        </a:p>
        <a:p>
          <a:pPr marL="285750" lvl="1" indent="-285750" algn="l" defTabSz="1511300">
            <a:lnSpc>
              <a:spcPct val="90000"/>
            </a:lnSpc>
            <a:spcBef>
              <a:spcPct val="0"/>
            </a:spcBef>
            <a:spcAft>
              <a:spcPct val="15000"/>
            </a:spcAft>
            <a:buChar char="•"/>
          </a:pPr>
          <a:r>
            <a:rPr lang="en-US" sz="3400" kern="1200" dirty="0">
              <a:solidFill>
                <a:schemeClr val="bg1"/>
              </a:solidFill>
            </a:rPr>
            <a:t>Audio recordings made during meetings</a:t>
          </a:r>
        </a:p>
      </dsp:txBody>
      <dsp:txXfrm>
        <a:off x="36" y="1005227"/>
        <a:ext cx="3449189" cy="3272383"/>
      </dsp:txXfrm>
    </dsp:sp>
    <dsp:sp modelId="{DC31B30B-272A-486B-94BD-7AD165B9AD7E}">
      <dsp:nvSpPr>
        <dsp:cNvPr id="0" name=""/>
        <dsp:cNvSpPr/>
      </dsp:nvSpPr>
      <dsp:spPr>
        <a:xfrm>
          <a:off x="3932112" y="26027"/>
          <a:ext cx="3449189" cy="979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US" sz="3400" kern="1200"/>
            <a:t>Meetings</a:t>
          </a:r>
        </a:p>
      </dsp:txBody>
      <dsp:txXfrm>
        <a:off x="3932112" y="26027"/>
        <a:ext cx="3449189" cy="979200"/>
      </dsp:txXfrm>
    </dsp:sp>
    <dsp:sp modelId="{4DEE897E-9D54-4E13-9D9B-11D5FC271262}">
      <dsp:nvSpPr>
        <dsp:cNvPr id="0" name=""/>
        <dsp:cNvSpPr/>
      </dsp:nvSpPr>
      <dsp:spPr>
        <a:xfrm>
          <a:off x="3932112" y="1005227"/>
          <a:ext cx="3449189" cy="3272383"/>
        </a:xfrm>
        <a:prstGeom prst="rect">
          <a:avLst/>
        </a:prstGeom>
        <a:solidFill>
          <a:srgbClr val="A5A5A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285750" lvl="1" indent="-285750" algn="l" defTabSz="1511300">
            <a:lnSpc>
              <a:spcPct val="90000"/>
            </a:lnSpc>
            <a:spcBef>
              <a:spcPct val="0"/>
            </a:spcBef>
            <a:spcAft>
              <a:spcPct val="15000"/>
            </a:spcAft>
            <a:buChar char="•"/>
          </a:pPr>
          <a:r>
            <a:rPr lang="en-US" sz="3400" kern="1200" dirty="0">
              <a:solidFill>
                <a:schemeClr val="bg1"/>
              </a:solidFill>
            </a:rPr>
            <a:t>Strategy sessions</a:t>
          </a:r>
        </a:p>
        <a:p>
          <a:pPr marL="285750" lvl="1" indent="-285750" algn="l" defTabSz="1511300">
            <a:lnSpc>
              <a:spcPct val="90000"/>
            </a:lnSpc>
            <a:spcBef>
              <a:spcPct val="0"/>
            </a:spcBef>
            <a:spcAft>
              <a:spcPct val="15000"/>
            </a:spcAft>
            <a:buChar char="•"/>
          </a:pPr>
          <a:r>
            <a:rPr lang="en-US" sz="3400" kern="1200" dirty="0">
              <a:solidFill>
                <a:schemeClr val="bg1"/>
              </a:solidFill>
            </a:rPr>
            <a:t>Negotiation sessions</a:t>
          </a:r>
        </a:p>
        <a:p>
          <a:pPr marL="285750" lvl="1" indent="-285750" algn="l" defTabSz="1511300">
            <a:lnSpc>
              <a:spcPct val="90000"/>
            </a:lnSpc>
            <a:spcBef>
              <a:spcPct val="0"/>
            </a:spcBef>
            <a:spcAft>
              <a:spcPct val="15000"/>
            </a:spcAft>
            <a:buChar char="•"/>
          </a:pPr>
          <a:r>
            <a:rPr lang="en-US" sz="3400" kern="1200" dirty="0">
              <a:solidFill>
                <a:schemeClr val="bg1"/>
              </a:solidFill>
            </a:rPr>
            <a:t>Other public meetings</a:t>
          </a:r>
        </a:p>
        <a:p>
          <a:pPr marL="285750" lvl="1" indent="-285750" algn="l" defTabSz="1511300">
            <a:lnSpc>
              <a:spcPct val="90000"/>
            </a:lnSpc>
            <a:spcBef>
              <a:spcPct val="0"/>
            </a:spcBef>
            <a:spcAft>
              <a:spcPct val="15000"/>
            </a:spcAft>
            <a:buChar char="•"/>
          </a:pPr>
          <a:endParaRPr lang="en-US" sz="3400" kern="1200" dirty="0">
            <a:solidFill>
              <a:schemeClr val="bg1"/>
            </a:solidFill>
          </a:endParaRPr>
        </a:p>
      </dsp:txBody>
      <dsp:txXfrm>
        <a:off x="3932112" y="1005227"/>
        <a:ext cx="3449189" cy="32723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99DAC-04F1-4E56-8E3B-D4C36A3B6B14}">
      <dsp:nvSpPr>
        <dsp:cNvPr id="0" name=""/>
        <dsp:cNvSpPr/>
      </dsp:nvSpPr>
      <dsp:spPr>
        <a:xfrm>
          <a:off x="0" y="2710155"/>
          <a:ext cx="10530275" cy="10692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 person who carries messages about public business from one public official to another in an attempt to resolve an issue outside of the Sunshine Law </a:t>
          </a:r>
          <a:r>
            <a:rPr lang="en-US" sz="2100" b="0" kern="1200" dirty="0"/>
            <a:t>violates the law. </a:t>
          </a:r>
        </a:p>
      </dsp:txBody>
      <dsp:txXfrm>
        <a:off x="52199" y="2762354"/>
        <a:ext cx="10425877" cy="964894"/>
      </dsp:txXfrm>
    </dsp:sp>
    <dsp:sp modelId="{CF519CE6-B7CC-4588-AA53-C49A6F7C8DE8}">
      <dsp:nvSpPr>
        <dsp:cNvPr id="0" name=""/>
        <dsp:cNvSpPr/>
      </dsp:nvSpPr>
      <dsp:spPr>
        <a:xfrm>
          <a:off x="0" y="1215302"/>
          <a:ext cx="10530275" cy="1305822"/>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A right of access means that the public has a right to attend governmental meetings, which must be noticed and open, and review governmental records made or received in connection with official business. </a:t>
          </a:r>
        </a:p>
        <a:p>
          <a:pPr marL="0" lvl="0" indent="0" algn="l" defTabSz="933450">
            <a:lnSpc>
              <a:spcPct val="90000"/>
            </a:lnSpc>
            <a:spcBef>
              <a:spcPct val="0"/>
            </a:spcBef>
            <a:spcAft>
              <a:spcPct val="35000"/>
            </a:spcAft>
            <a:buNone/>
          </a:pPr>
          <a:endParaRPr lang="en-US" sz="2000" kern="1200" dirty="0"/>
        </a:p>
      </dsp:txBody>
      <dsp:txXfrm>
        <a:off x="63745" y="1279047"/>
        <a:ext cx="10402785" cy="1178332"/>
      </dsp:txXfrm>
    </dsp:sp>
    <dsp:sp modelId="{864F51A3-6D20-4A2E-BD87-6FB458A7E17E}">
      <dsp:nvSpPr>
        <dsp:cNvPr id="0" name=""/>
        <dsp:cNvSpPr/>
      </dsp:nvSpPr>
      <dsp:spPr>
        <a:xfrm>
          <a:off x="0" y="4072792"/>
          <a:ext cx="10530275" cy="97089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 public agency may </a:t>
          </a:r>
          <a:r>
            <a:rPr lang="en-US" sz="2100" b="0" kern="1200" dirty="0"/>
            <a:t>not</a:t>
          </a:r>
          <a:r>
            <a:rPr lang="en-US" sz="2100" kern="1200" dirty="0"/>
            <a:t> circumvent Sunshine laws by using an alter ego to conduct public business outside of public meetings.</a:t>
          </a:r>
        </a:p>
      </dsp:txBody>
      <dsp:txXfrm>
        <a:off x="47395" y="4120187"/>
        <a:ext cx="10435485" cy="876104"/>
      </dsp:txXfrm>
    </dsp:sp>
    <dsp:sp modelId="{48E57A84-61AF-4439-8F6E-D9800FF4D973}">
      <dsp:nvSpPr>
        <dsp:cNvPr id="0" name=""/>
        <dsp:cNvSpPr/>
      </dsp:nvSpPr>
      <dsp:spPr>
        <a:xfrm>
          <a:off x="0" y="0"/>
          <a:ext cx="10530275" cy="10385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cs typeface="Arial" panose="020B0604020202020204" pitchFamily="34" charset="0"/>
            </a:rPr>
            <a:t>Agency records and meetings of boards, commissions, and other governing bodies of state and local government agencies must be accessible to the public. </a:t>
          </a:r>
          <a:endParaRPr lang="en-US" sz="2100" kern="1200" dirty="0"/>
        </a:p>
      </dsp:txBody>
      <dsp:txXfrm>
        <a:off x="50700" y="50700"/>
        <a:ext cx="10428875" cy="9371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41EA3B-EC28-4D6E-9E8A-78F7C69E0356}">
      <dsp:nvSpPr>
        <dsp:cNvPr id="0" name=""/>
        <dsp:cNvSpPr/>
      </dsp:nvSpPr>
      <dsp:spPr>
        <a:xfrm rot="5400000">
          <a:off x="3746154" y="-1530895"/>
          <a:ext cx="590986" cy="3803903"/>
        </a:xfrm>
        <a:prstGeom prst="round2SameRect">
          <a:avLst/>
        </a:prstGeom>
        <a:solidFill>
          <a:schemeClr val="accent3"/>
        </a:solidFill>
        <a:ln w="6350" cap="flat" cmpd="sng" algn="ctr">
          <a:solidFill>
            <a:schemeClr val="accent3"/>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solidFill>
                <a:schemeClr val="bg1"/>
              </a:solidFill>
            </a:rPr>
            <a:t>$</a:t>
          </a:r>
          <a:r>
            <a:rPr lang="en-US" sz="3000" u="none" kern="1200" dirty="0">
              <a:solidFill>
                <a:schemeClr val="bg1"/>
              </a:solidFill>
            </a:rPr>
            <a:t>325,000</a:t>
          </a:r>
        </a:p>
      </dsp:txBody>
      <dsp:txXfrm rot="-5400000">
        <a:off x="2139696" y="104413"/>
        <a:ext cx="3775053" cy="533286"/>
      </dsp:txXfrm>
    </dsp:sp>
    <dsp:sp modelId="{31D28B31-F7A5-4946-A227-E0FCA6C3BFF7}">
      <dsp:nvSpPr>
        <dsp:cNvPr id="0" name=""/>
        <dsp:cNvSpPr/>
      </dsp:nvSpPr>
      <dsp:spPr>
        <a:xfrm>
          <a:off x="15253" y="0"/>
          <a:ext cx="2139695" cy="7387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a:t>5</a:t>
          </a:r>
        </a:p>
      </dsp:txBody>
      <dsp:txXfrm>
        <a:off x="51315" y="36062"/>
        <a:ext cx="2067571" cy="666608"/>
      </dsp:txXfrm>
    </dsp:sp>
    <dsp:sp modelId="{DCFB6280-4F0B-4D96-A18E-384656393EE6}">
      <dsp:nvSpPr>
        <dsp:cNvPr id="0" name=""/>
        <dsp:cNvSpPr/>
      </dsp:nvSpPr>
      <dsp:spPr>
        <a:xfrm rot="5400000">
          <a:off x="3746154" y="-755226"/>
          <a:ext cx="590986" cy="3803903"/>
        </a:xfrm>
        <a:prstGeom prst="round2SameRect">
          <a:avLst/>
        </a:prstGeom>
        <a:solidFill>
          <a:schemeClr val="accent3"/>
        </a:solidFill>
        <a:ln w="6350" cap="flat" cmpd="sng" algn="ctr">
          <a:solidFill>
            <a:schemeClr val="accent3"/>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solidFill>
                <a:schemeClr val="bg1"/>
              </a:solidFill>
            </a:rPr>
            <a:t>$195,000</a:t>
          </a:r>
        </a:p>
      </dsp:txBody>
      <dsp:txXfrm rot="-5400000">
        <a:off x="2139696" y="880082"/>
        <a:ext cx="3775053" cy="533286"/>
      </dsp:txXfrm>
    </dsp:sp>
    <dsp:sp modelId="{DCBEE338-E6B9-46B3-9E30-87CC6B2C3780}">
      <dsp:nvSpPr>
        <dsp:cNvPr id="0" name=""/>
        <dsp:cNvSpPr/>
      </dsp:nvSpPr>
      <dsp:spPr>
        <a:xfrm>
          <a:off x="0" y="777359"/>
          <a:ext cx="2139695" cy="7387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a:t>4</a:t>
          </a:r>
        </a:p>
      </dsp:txBody>
      <dsp:txXfrm>
        <a:off x="36062" y="813421"/>
        <a:ext cx="2067571" cy="666608"/>
      </dsp:txXfrm>
    </dsp:sp>
    <dsp:sp modelId="{E270DF30-9399-47C5-A195-361519F7CB20}">
      <dsp:nvSpPr>
        <dsp:cNvPr id="0" name=""/>
        <dsp:cNvSpPr/>
      </dsp:nvSpPr>
      <dsp:spPr>
        <a:xfrm rot="5400000">
          <a:off x="3746154" y="20443"/>
          <a:ext cx="590986" cy="3803903"/>
        </a:xfrm>
        <a:prstGeom prst="round2SameRect">
          <a:avLst/>
        </a:prstGeom>
        <a:solidFill>
          <a:schemeClr val="accent3"/>
        </a:solidFill>
        <a:ln w="6350" cap="flat" cmpd="sng" algn="ctr">
          <a:solidFill>
            <a:schemeClr val="accent3"/>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solidFill>
                <a:schemeClr val="bg1"/>
              </a:solidFill>
            </a:rPr>
            <a:t>$65,000</a:t>
          </a:r>
        </a:p>
      </dsp:txBody>
      <dsp:txXfrm rot="-5400000">
        <a:off x="2139696" y="1655751"/>
        <a:ext cx="3775053" cy="533286"/>
      </dsp:txXfrm>
    </dsp:sp>
    <dsp:sp modelId="{14337D94-C6A7-4078-820C-9F59CC022A2B}">
      <dsp:nvSpPr>
        <dsp:cNvPr id="0" name=""/>
        <dsp:cNvSpPr/>
      </dsp:nvSpPr>
      <dsp:spPr>
        <a:xfrm>
          <a:off x="0" y="1553028"/>
          <a:ext cx="2139695" cy="7387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a:t>3</a:t>
          </a:r>
        </a:p>
      </dsp:txBody>
      <dsp:txXfrm>
        <a:off x="36062" y="1589090"/>
        <a:ext cx="2067571" cy="666608"/>
      </dsp:txXfrm>
    </dsp:sp>
    <dsp:sp modelId="{4CA5C51A-C6C0-4AE2-ACAC-8906A8BCE14B}">
      <dsp:nvSpPr>
        <dsp:cNvPr id="0" name=""/>
        <dsp:cNvSpPr/>
      </dsp:nvSpPr>
      <dsp:spPr>
        <a:xfrm rot="5400000">
          <a:off x="3746154" y="796112"/>
          <a:ext cx="590986" cy="3803903"/>
        </a:xfrm>
        <a:prstGeom prst="round2SameRect">
          <a:avLst/>
        </a:prstGeom>
        <a:solidFill>
          <a:schemeClr val="accent3"/>
        </a:solidFill>
        <a:ln w="6350" cap="flat" cmpd="sng" algn="ctr">
          <a:solidFill>
            <a:schemeClr val="accent3"/>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solidFill>
                <a:schemeClr val="bg1"/>
              </a:solidFill>
            </a:rPr>
            <a:t>$35,000</a:t>
          </a:r>
        </a:p>
      </dsp:txBody>
      <dsp:txXfrm rot="-5400000">
        <a:off x="2139696" y="2431420"/>
        <a:ext cx="3775053" cy="533286"/>
      </dsp:txXfrm>
    </dsp:sp>
    <dsp:sp modelId="{40B1B5AE-679E-4796-9BD1-22FA9AFF20CB}">
      <dsp:nvSpPr>
        <dsp:cNvPr id="0" name=""/>
        <dsp:cNvSpPr/>
      </dsp:nvSpPr>
      <dsp:spPr>
        <a:xfrm>
          <a:off x="0" y="2328698"/>
          <a:ext cx="2139695" cy="7387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a:t>2</a:t>
          </a:r>
        </a:p>
      </dsp:txBody>
      <dsp:txXfrm>
        <a:off x="36062" y="2364760"/>
        <a:ext cx="2067571" cy="666608"/>
      </dsp:txXfrm>
    </dsp:sp>
    <dsp:sp modelId="{0DD59A32-FA45-40D6-8E38-51E59A203D8A}">
      <dsp:nvSpPr>
        <dsp:cNvPr id="0" name=""/>
        <dsp:cNvSpPr/>
      </dsp:nvSpPr>
      <dsp:spPr>
        <a:xfrm rot="5400000">
          <a:off x="3746154" y="1571782"/>
          <a:ext cx="590986" cy="3803903"/>
        </a:xfrm>
        <a:prstGeom prst="round2SameRect">
          <a:avLst/>
        </a:prstGeom>
        <a:solidFill>
          <a:schemeClr val="accent3"/>
        </a:solidFill>
        <a:ln w="6350" cap="flat" cmpd="sng" algn="ctr">
          <a:solidFill>
            <a:schemeClr val="accent3"/>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solidFill>
                <a:schemeClr val="bg1"/>
              </a:solidFill>
            </a:rPr>
            <a:t>$20,000</a:t>
          </a:r>
        </a:p>
      </dsp:txBody>
      <dsp:txXfrm rot="-5400000">
        <a:off x="2139696" y="3207090"/>
        <a:ext cx="3775053" cy="533286"/>
      </dsp:txXfrm>
    </dsp:sp>
    <dsp:sp modelId="{D6839053-1DDB-461C-9CA7-6DB457662346}">
      <dsp:nvSpPr>
        <dsp:cNvPr id="0" name=""/>
        <dsp:cNvSpPr/>
      </dsp:nvSpPr>
      <dsp:spPr>
        <a:xfrm>
          <a:off x="0" y="3104367"/>
          <a:ext cx="2139695" cy="7387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a:t>1</a:t>
          </a:r>
        </a:p>
      </dsp:txBody>
      <dsp:txXfrm>
        <a:off x="36062" y="3140429"/>
        <a:ext cx="2067571" cy="6666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B5916-5FEB-4020-AD60-5C4341A3A561}">
      <dsp:nvSpPr>
        <dsp:cNvPr id="0" name=""/>
        <dsp:cNvSpPr/>
      </dsp:nvSpPr>
      <dsp:spPr>
        <a:xfrm>
          <a:off x="0" y="232468"/>
          <a:ext cx="10798628" cy="10237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094" tIns="270764" rIns="838094" bIns="142240" numCol="1" spcCol="1270" anchor="t"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Governor Declared State of Emergency</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Agency Emergency Procurement</a:t>
          </a:r>
        </a:p>
      </dsp:txBody>
      <dsp:txXfrm>
        <a:off x="0" y="232468"/>
        <a:ext cx="10798628" cy="1023750"/>
      </dsp:txXfrm>
    </dsp:sp>
    <dsp:sp modelId="{31F436CB-4C18-4D8A-8C02-B20A5309C9DD}">
      <dsp:nvSpPr>
        <dsp:cNvPr id="0" name=""/>
        <dsp:cNvSpPr/>
      </dsp:nvSpPr>
      <dsp:spPr>
        <a:xfrm>
          <a:off x="539931" y="40588"/>
          <a:ext cx="755904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14" tIns="0" rIns="285714" bIns="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Emergency Purchases</a:t>
          </a:r>
        </a:p>
      </dsp:txBody>
      <dsp:txXfrm>
        <a:off x="558665" y="59322"/>
        <a:ext cx="7521572" cy="346292"/>
      </dsp:txXfrm>
    </dsp:sp>
    <dsp:sp modelId="{7F4163D6-667C-4FB3-BF9C-09AEB8937535}">
      <dsp:nvSpPr>
        <dsp:cNvPr id="0" name=""/>
        <dsp:cNvSpPr/>
      </dsp:nvSpPr>
      <dsp:spPr>
        <a:xfrm>
          <a:off x="0" y="1518298"/>
          <a:ext cx="10798628" cy="16789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094" tIns="270764" rIns="838094" bIns="142240" numCol="1" spcCol="1270" anchor="t"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Mandatory- Statutorily Mandated Purchases and State Term Contracts</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Optional- RESPECT, PRIDE and ACS</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Exempt- Lectures, Legal Services, Health Services, etc. </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Single Source</a:t>
          </a:r>
        </a:p>
      </dsp:txBody>
      <dsp:txXfrm>
        <a:off x="0" y="1518298"/>
        <a:ext cx="10798628" cy="1678950"/>
      </dsp:txXfrm>
    </dsp:sp>
    <dsp:sp modelId="{C190C714-2F10-46FD-A399-9BC0B500E6BF}">
      <dsp:nvSpPr>
        <dsp:cNvPr id="0" name=""/>
        <dsp:cNvSpPr/>
      </dsp:nvSpPr>
      <dsp:spPr>
        <a:xfrm>
          <a:off x="539931" y="1326418"/>
          <a:ext cx="755904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14" tIns="0" rIns="285714" bIns="0" numCol="1" spcCol="1270" anchor="ctr" anchorCtr="0">
          <a:noAutofit/>
        </a:bodyPr>
        <a:lstStyle/>
        <a:p>
          <a:pPr marL="0" lvl="0" indent="0" algn="l" defTabSz="1066800">
            <a:lnSpc>
              <a:spcPct val="90000"/>
            </a:lnSpc>
            <a:spcBef>
              <a:spcPct val="0"/>
            </a:spcBef>
            <a:spcAft>
              <a:spcPct val="35000"/>
            </a:spcAft>
            <a:buNone/>
          </a:pPr>
          <a:r>
            <a:rPr lang="en-US" sz="2400" b="1" kern="1200" dirty="0"/>
            <a:t>Exceptional Purchases</a:t>
          </a:r>
        </a:p>
      </dsp:txBody>
      <dsp:txXfrm>
        <a:off x="558665" y="1345152"/>
        <a:ext cx="7521572" cy="346292"/>
      </dsp:txXfrm>
    </dsp:sp>
    <dsp:sp modelId="{C926B634-9C40-4BAD-BCBA-B0452C82CA4F}">
      <dsp:nvSpPr>
        <dsp:cNvPr id="0" name=""/>
        <dsp:cNvSpPr/>
      </dsp:nvSpPr>
      <dsp:spPr>
        <a:xfrm>
          <a:off x="0" y="3459328"/>
          <a:ext cx="10798628" cy="1351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094" tIns="270764" rIns="838094" bIns="142240" numCol="1" spcCol="1270" anchor="t"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Discretionary Purchase</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Informal Quote</a:t>
          </a:r>
        </a:p>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253673"/>
              </a:solidFill>
            </a:rPr>
            <a:t>Collaborative Requisition</a:t>
          </a:r>
        </a:p>
      </dsp:txBody>
      <dsp:txXfrm>
        <a:off x="0" y="3459328"/>
        <a:ext cx="10798628" cy="1351350"/>
      </dsp:txXfrm>
    </dsp:sp>
    <dsp:sp modelId="{E179A0FF-B68B-4B59-9C9A-42D089534B93}">
      <dsp:nvSpPr>
        <dsp:cNvPr id="0" name=""/>
        <dsp:cNvSpPr/>
      </dsp:nvSpPr>
      <dsp:spPr>
        <a:xfrm>
          <a:off x="539931" y="3267448"/>
          <a:ext cx="755904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14" tIns="0" rIns="285714" bIns="0" numCol="1" spcCol="1270" anchor="ctr" anchorCtr="0">
          <a:noAutofit/>
        </a:bodyPr>
        <a:lstStyle/>
        <a:p>
          <a:pPr marL="0" lvl="0" indent="0" algn="l" defTabSz="1066800">
            <a:lnSpc>
              <a:spcPct val="90000"/>
            </a:lnSpc>
            <a:spcBef>
              <a:spcPct val="0"/>
            </a:spcBef>
            <a:spcAft>
              <a:spcPct val="35000"/>
            </a:spcAft>
            <a:buNone/>
          </a:pPr>
          <a:r>
            <a:rPr lang="en-US" sz="2400" b="1" kern="1200" dirty="0"/>
            <a:t>Purchases Below Category 2</a:t>
          </a:r>
        </a:p>
      </dsp:txBody>
      <dsp:txXfrm>
        <a:off x="558665" y="3286182"/>
        <a:ext cx="7521572" cy="3462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2DF49-973A-424B-9904-7530A4DE983E}">
      <dsp:nvSpPr>
        <dsp:cNvPr id="0" name=""/>
        <dsp:cNvSpPr/>
      </dsp:nvSpPr>
      <dsp:spPr>
        <a:xfrm>
          <a:off x="0" y="248203"/>
          <a:ext cx="8954329" cy="2504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4955" tIns="312420" rIns="694955" bIns="199136" numCol="1" spcCol="1270" anchor="t" anchorCtr="0">
          <a:noAutofit/>
        </a:bodyPr>
        <a:lstStyle/>
        <a:p>
          <a:pPr marL="285750" lvl="1" indent="-285750" algn="l" defTabSz="1244600">
            <a:lnSpc>
              <a:spcPct val="90000"/>
            </a:lnSpc>
            <a:spcBef>
              <a:spcPct val="0"/>
            </a:spcBef>
            <a:spcAft>
              <a:spcPts val="0"/>
            </a:spcAft>
            <a:buChar char="•"/>
          </a:pPr>
          <a:r>
            <a:rPr lang="en-US" sz="2800" kern="1200" dirty="0">
              <a:solidFill>
                <a:srgbClr val="253673"/>
              </a:solidFill>
            </a:rPr>
            <a:t>Who</a:t>
          </a:r>
        </a:p>
        <a:p>
          <a:pPr marL="285750" lvl="1" indent="-285750" algn="l" defTabSz="1244600">
            <a:lnSpc>
              <a:spcPct val="90000"/>
            </a:lnSpc>
            <a:spcBef>
              <a:spcPct val="0"/>
            </a:spcBef>
            <a:spcAft>
              <a:spcPts val="0"/>
            </a:spcAft>
            <a:buChar char="•"/>
          </a:pPr>
          <a:r>
            <a:rPr lang="en-US" sz="2800" kern="1200" dirty="0">
              <a:solidFill>
                <a:srgbClr val="253673"/>
              </a:solidFill>
            </a:rPr>
            <a:t>What</a:t>
          </a:r>
        </a:p>
        <a:p>
          <a:pPr marL="285750" lvl="1" indent="-285750" algn="l" defTabSz="1244600">
            <a:lnSpc>
              <a:spcPct val="90000"/>
            </a:lnSpc>
            <a:spcBef>
              <a:spcPct val="0"/>
            </a:spcBef>
            <a:spcAft>
              <a:spcPts val="0"/>
            </a:spcAft>
            <a:buChar char="•"/>
          </a:pPr>
          <a:r>
            <a:rPr lang="en-US" sz="2800" kern="1200" dirty="0">
              <a:solidFill>
                <a:srgbClr val="253673"/>
              </a:solidFill>
            </a:rPr>
            <a:t>When</a:t>
          </a:r>
        </a:p>
        <a:p>
          <a:pPr marL="285750" lvl="1" indent="-285750" algn="l" defTabSz="1244600">
            <a:lnSpc>
              <a:spcPct val="90000"/>
            </a:lnSpc>
            <a:spcBef>
              <a:spcPct val="0"/>
            </a:spcBef>
            <a:spcAft>
              <a:spcPts val="0"/>
            </a:spcAft>
            <a:buChar char="•"/>
          </a:pPr>
          <a:r>
            <a:rPr lang="en-US" sz="2800" kern="1200" dirty="0">
              <a:solidFill>
                <a:srgbClr val="253673"/>
              </a:solidFill>
            </a:rPr>
            <a:t>Where</a:t>
          </a:r>
        </a:p>
        <a:p>
          <a:pPr marL="285750" lvl="1" indent="-285750" algn="l" defTabSz="1244600">
            <a:lnSpc>
              <a:spcPct val="90000"/>
            </a:lnSpc>
            <a:spcBef>
              <a:spcPct val="0"/>
            </a:spcBef>
            <a:spcAft>
              <a:spcPts val="0"/>
            </a:spcAft>
            <a:buChar char="•"/>
          </a:pPr>
          <a:r>
            <a:rPr lang="en-US" sz="2800" kern="1200" dirty="0">
              <a:solidFill>
                <a:srgbClr val="253673"/>
              </a:solidFill>
            </a:rPr>
            <a:t>How</a:t>
          </a:r>
        </a:p>
      </dsp:txBody>
      <dsp:txXfrm>
        <a:off x="0" y="248203"/>
        <a:ext cx="8954329" cy="2504250"/>
      </dsp:txXfrm>
    </dsp:sp>
    <dsp:sp modelId="{98209DA7-FC80-4BFB-92F2-23259741D981}">
      <dsp:nvSpPr>
        <dsp:cNvPr id="0" name=""/>
        <dsp:cNvSpPr/>
      </dsp:nvSpPr>
      <dsp:spPr>
        <a:xfrm>
          <a:off x="447716" y="26803"/>
          <a:ext cx="626803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917" tIns="0" rIns="236917" bIns="0" numCol="1" spcCol="1270" anchor="ctr" anchorCtr="0">
          <a:noAutofit/>
        </a:bodyPr>
        <a:lstStyle/>
        <a:p>
          <a:pPr marL="0" lvl="0" indent="0" algn="l" defTabSz="1244600">
            <a:lnSpc>
              <a:spcPct val="90000"/>
            </a:lnSpc>
            <a:spcBef>
              <a:spcPct val="0"/>
            </a:spcBef>
            <a:spcAft>
              <a:spcPct val="35000"/>
            </a:spcAft>
            <a:buNone/>
          </a:pPr>
          <a:r>
            <a:rPr lang="en-US" sz="2800" kern="1200"/>
            <a:t>Identify Qualitative Standards</a:t>
          </a:r>
        </a:p>
      </dsp:txBody>
      <dsp:txXfrm>
        <a:off x="469332" y="48419"/>
        <a:ext cx="6224798" cy="399568"/>
      </dsp:txXfrm>
    </dsp:sp>
    <dsp:sp modelId="{B1449790-E5AB-4603-B8B8-3E226F5D958E}">
      <dsp:nvSpPr>
        <dsp:cNvPr id="0" name=""/>
        <dsp:cNvSpPr/>
      </dsp:nvSpPr>
      <dsp:spPr>
        <a:xfrm>
          <a:off x="0" y="3054854"/>
          <a:ext cx="8954329" cy="1701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4955" tIns="312420" rIns="694955" bIns="199136" numCol="1" spcCol="1270" anchor="t" anchorCtr="0">
          <a:noAutofit/>
        </a:bodyPr>
        <a:lstStyle/>
        <a:p>
          <a:pPr marL="285750" lvl="1" indent="-285750" algn="l" defTabSz="1244600">
            <a:lnSpc>
              <a:spcPct val="90000"/>
            </a:lnSpc>
            <a:spcBef>
              <a:spcPct val="0"/>
            </a:spcBef>
            <a:spcAft>
              <a:spcPts val="0"/>
            </a:spcAft>
            <a:buChar char="•"/>
          </a:pPr>
          <a:r>
            <a:rPr lang="en-US" sz="2800" kern="1200" dirty="0">
              <a:solidFill>
                <a:srgbClr val="253673"/>
              </a:solidFill>
            </a:rPr>
            <a:t>How much (be specific)</a:t>
          </a:r>
        </a:p>
        <a:p>
          <a:pPr marL="285750" lvl="1" indent="-285750" algn="l" defTabSz="1244600">
            <a:lnSpc>
              <a:spcPct val="90000"/>
            </a:lnSpc>
            <a:spcBef>
              <a:spcPct val="0"/>
            </a:spcBef>
            <a:spcAft>
              <a:spcPts val="0"/>
            </a:spcAft>
            <a:buChar char="•"/>
          </a:pPr>
          <a:r>
            <a:rPr lang="en-US" sz="2800" kern="1200" dirty="0">
              <a:solidFill>
                <a:srgbClr val="253673"/>
              </a:solidFill>
            </a:rPr>
            <a:t>How often (be thorough)</a:t>
          </a:r>
        </a:p>
        <a:p>
          <a:pPr marL="285750" lvl="1" indent="-285750" algn="l" defTabSz="1244600">
            <a:lnSpc>
              <a:spcPct val="90000"/>
            </a:lnSpc>
            <a:spcBef>
              <a:spcPct val="0"/>
            </a:spcBef>
            <a:spcAft>
              <a:spcPts val="0"/>
            </a:spcAft>
            <a:buChar char="•"/>
          </a:pPr>
          <a:r>
            <a:rPr lang="en-US" sz="2800" kern="1200" dirty="0">
              <a:solidFill>
                <a:srgbClr val="253673"/>
              </a:solidFill>
            </a:rPr>
            <a:t>How many (be clear)</a:t>
          </a:r>
        </a:p>
      </dsp:txBody>
      <dsp:txXfrm>
        <a:off x="0" y="3054854"/>
        <a:ext cx="8954329" cy="1701000"/>
      </dsp:txXfrm>
    </dsp:sp>
    <dsp:sp modelId="{0E50325B-58AE-4906-AAB4-D398BF5DEE0C}">
      <dsp:nvSpPr>
        <dsp:cNvPr id="0" name=""/>
        <dsp:cNvSpPr/>
      </dsp:nvSpPr>
      <dsp:spPr>
        <a:xfrm>
          <a:off x="447716" y="2833454"/>
          <a:ext cx="626803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917" tIns="0" rIns="236917" bIns="0" numCol="1" spcCol="1270" anchor="ctr" anchorCtr="0">
          <a:noAutofit/>
        </a:bodyPr>
        <a:lstStyle/>
        <a:p>
          <a:pPr marL="0" lvl="0" indent="0" algn="l" defTabSz="1244600">
            <a:lnSpc>
              <a:spcPct val="90000"/>
            </a:lnSpc>
            <a:spcBef>
              <a:spcPct val="0"/>
            </a:spcBef>
            <a:spcAft>
              <a:spcPct val="35000"/>
            </a:spcAft>
            <a:buNone/>
          </a:pPr>
          <a:r>
            <a:rPr lang="en-US" sz="2800" kern="1200"/>
            <a:t>Identify Quantitative Standards</a:t>
          </a:r>
        </a:p>
      </dsp:txBody>
      <dsp:txXfrm>
        <a:off x="469332" y="2855070"/>
        <a:ext cx="6224798" cy="39956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267C665-A15A-244A-B89C-7D45C4E6B0AD}" type="datetimeFigureOut">
              <a:rPr lang="en-US" smtClean="0"/>
              <a:t>9/5/2024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29B346-F8C2-5D49-8ADA-BE7CEBD1FA04}" type="slidenum">
              <a:rPr lang="en-US" smtClean="0"/>
              <a:t>‹#›</a:t>
            </a:fld>
            <a:endParaRPr lang="en-US"/>
          </a:p>
        </p:txBody>
      </p:sp>
    </p:spTree>
    <p:extLst>
      <p:ext uri="{BB962C8B-B14F-4D97-AF65-F5344CB8AC3E}">
        <p14:creationId xmlns:p14="http://schemas.microsoft.com/office/powerpoint/2010/main" val="2396859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Good Morning! Welcome</a:t>
            </a:r>
            <a:r>
              <a:rPr lang="en-US" dirty="0"/>
              <a:t> to FCCM Principles. Thank you so much for taking the time to be here with us. This is going to be a very shortened version of our full FCCM class as we have a very short timeframe this morning and a lot of great information to cover with you. If you have any questions as we go along, please hold them off for the end so we can be sure to get through all of the content. </a:t>
            </a:r>
          </a:p>
        </p:txBody>
      </p:sp>
      <p:sp>
        <p:nvSpPr>
          <p:cNvPr id="4" name="Slide Number Placeholder 3"/>
          <p:cNvSpPr>
            <a:spLocks noGrp="1"/>
          </p:cNvSpPr>
          <p:nvPr>
            <p:ph type="sldNum" sz="quarter" idx="5"/>
          </p:nvPr>
        </p:nvSpPr>
        <p:spPr/>
        <p:txBody>
          <a:bodyPr/>
          <a:lstStyle/>
          <a:p>
            <a:fld id="{7929B346-F8C2-5D49-8ADA-BE7CEBD1FA04}" type="slidenum">
              <a:rPr lang="en-US" smtClean="0"/>
              <a:t>1</a:t>
            </a:fld>
            <a:endParaRPr lang="en-US"/>
          </a:p>
        </p:txBody>
      </p:sp>
    </p:spTree>
    <p:extLst>
      <p:ext uri="{BB962C8B-B14F-4D97-AF65-F5344CB8AC3E}">
        <p14:creationId xmlns:p14="http://schemas.microsoft.com/office/powerpoint/2010/main" val="556794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baseline="0" dirty="0"/>
              <a:t> Now let’s talk specifically about public records. </a:t>
            </a:r>
            <a:r>
              <a:rPr lang="en-US" b="1" dirty="0"/>
              <a:t>READ </a:t>
            </a:r>
            <a:r>
              <a:rPr lang="en-US" b="0" dirty="0"/>
              <a:t>bullet points.</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Records produced during a competitive solicitation process are subject to the public records law unless a statutory exemption applies.</a:t>
            </a:r>
            <a:endParaRPr lang="en-US" b="1" dirty="0"/>
          </a:p>
          <a:p>
            <a:endParaRPr lang="en-US" b="1"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246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SUMMARIZE </a:t>
            </a:r>
            <a:r>
              <a:rPr lang="en-US" b="0" dirty="0"/>
              <a:t>bullet points.</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826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defTabSz="931774">
              <a:defRPr/>
            </a:pPr>
            <a:r>
              <a:rPr lang="en-US" b="1" baseline="0" dirty="0"/>
              <a:t>SAY</a:t>
            </a:r>
            <a:r>
              <a:rPr lang="en-US" b="0" baseline="0" dirty="0"/>
              <a:t> Now we are going to shift to public meetings.</a:t>
            </a:r>
            <a:endParaRPr lang="en-US" b="1" baseline="0" dirty="0"/>
          </a:p>
          <a:p>
            <a:pPr defTabSz="931774">
              <a:defRPr/>
            </a:pPr>
            <a:endParaRPr lang="en-US" b="1" baseline="0" dirty="0"/>
          </a:p>
          <a:p>
            <a:pPr defTabSz="931774">
              <a:defRPr/>
            </a:pPr>
            <a:r>
              <a:rPr lang="en-US" b="1" baseline="0" dirty="0"/>
              <a:t>SUMMARIZE </a:t>
            </a:r>
            <a:r>
              <a:rPr lang="en-US" b="0" baseline="0" dirty="0"/>
              <a:t>points. </a:t>
            </a:r>
            <a:endParaRPr lang="en-US" b="1"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7026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a:t>SUMMARIZE</a:t>
            </a:r>
            <a:r>
              <a:rPr lang="en-US" baseline="0"/>
              <a:t> information and bullet points.</a:t>
            </a:r>
          </a:p>
          <a:p>
            <a:endParaRPr lang="en-US" baseline="0"/>
          </a:p>
          <a:p>
            <a:pPr lvl="0"/>
            <a:r>
              <a:rPr lang="en-US" b="1"/>
              <a:t>TELL </a:t>
            </a:r>
            <a:r>
              <a:rPr lang="en-US" b="0"/>
              <a:t>participants:</a:t>
            </a:r>
            <a:r>
              <a:rPr lang="en-US" b="1" baseline="0"/>
              <a:t> </a:t>
            </a:r>
          </a:p>
          <a:p>
            <a:pPr marL="174708" indent="-174708">
              <a:buFont typeface="Arial" panose="020B0604020202020204" pitchFamily="34" charset="0"/>
              <a:buChar char="•"/>
            </a:pPr>
            <a:r>
              <a:rPr lang="en-US">
                <a:solidFill>
                  <a:srgbClr val="1F497D"/>
                </a:solidFill>
                <a:latin typeface="Arial"/>
              </a:rPr>
              <a:t>Entire decision-making process, including deliberations, discussions, and workshops, is subject to the Sunshine laws—not just official meetings to vote on final decisions or actions. </a:t>
            </a:r>
          </a:p>
          <a:p>
            <a:pPr marL="174708" indent="-174708">
              <a:buFont typeface="Arial" panose="020B0604020202020204" pitchFamily="34" charset="0"/>
              <a:buChar char="•"/>
            </a:pPr>
            <a:r>
              <a:rPr lang="en-US">
                <a:solidFill>
                  <a:srgbClr val="1F497D"/>
                </a:solidFill>
                <a:latin typeface="Arial"/>
              </a:rPr>
              <a:t>Whenever two or more members of a governmental body discuss matters on which foreseeable action could be taken by the body, that “meeting” is subject to the Sunshine Law. </a:t>
            </a:r>
          </a:p>
          <a:p>
            <a:pPr marL="174708" indent="-174708">
              <a:buFont typeface="Arial" panose="020B0604020202020204" pitchFamily="34" charset="0"/>
              <a:buChar char="•"/>
            </a:pPr>
            <a:r>
              <a:rPr lang="en-US">
                <a:solidFill>
                  <a:srgbClr val="1F497D"/>
                </a:solidFill>
                <a:latin typeface="Arial"/>
              </a:rPr>
              <a:t>Applies even if two evaluators or two members of a negotiation team were having a casual dinner, and public business came up in the conversation.</a:t>
            </a:r>
          </a:p>
          <a:p>
            <a:pPr marL="174708" indent="-174708">
              <a:buFont typeface="Arial" panose="020B0604020202020204" pitchFamily="34" charset="0"/>
              <a:buChar char="•"/>
            </a:pPr>
            <a:endParaRPr lang="en-US">
              <a:solidFill>
                <a:srgbClr val="1F497D"/>
              </a:solidFill>
              <a:latin typeface="Arial"/>
            </a:endParaRPr>
          </a:p>
          <a:p>
            <a:r>
              <a:rPr lang="en-US" b="1">
                <a:solidFill>
                  <a:srgbClr val="1F497D"/>
                </a:solidFill>
                <a:latin typeface="Arial"/>
              </a:rPr>
              <a:t>SAY:</a:t>
            </a:r>
            <a:r>
              <a:rPr lang="en-US">
                <a:solidFill>
                  <a:srgbClr val="1F497D"/>
                </a:solidFill>
                <a:latin typeface="Arial"/>
              </a:rPr>
              <a:t> There are some temporary exemptions, so let’s briefly discuss those. </a:t>
            </a:r>
            <a:endParaRPr lang="en-US" b="1">
              <a:solidFill>
                <a:srgbClr val="1F497D"/>
              </a:solidFill>
              <a:latin typeface="Aria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50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SAY</a:t>
            </a:r>
            <a:r>
              <a:rPr lang="en-US" b="0" baseline="0" dirty="0"/>
              <a:t> In the procurement field, you will often hear this exemption being termed as “shaded” from the Sunshine Laws. We use the term delay, however, because we want you to be clear that the meetings must occur within the scope of the Public Meeting law, it is just that there is a delay between their occurrence and the required release of the meeting recordings. No matter the terminology you might hear, it is important to note that this exemption only applies to certain meetings which we are about to cover.</a:t>
            </a:r>
          </a:p>
          <a:p>
            <a:endParaRPr lang="en-US" b="1" dirty="0"/>
          </a:p>
          <a:p>
            <a:r>
              <a:rPr lang="en-US" b="1" dirty="0"/>
              <a:t>READ </a:t>
            </a:r>
            <a:r>
              <a:rPr lang="en-US" b="0" dirty="0"/>
              <a:t>bullet points.</a:t>
            </a:r>
          </a:p>
          <a:p>
            <a:endParaRPr lang="en-US" b="0" dirty="0"/>
          </a:p>
          <a:p>
            <a:r>
              <a:rPr lang="en-US" b="0" dirty="0"/>
              <a:t>Any questions about ethics, public records or public meetings? I am going to switch over to Alison to share some Procurement Lingo with you.</a:t>
            </a:r>
            <a:endParaRPr lang="en-US" b="1"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9054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Procurement Lingo- This will be an overview of some important procurement concepts and language that will be helpful to know and familiarize yourself with. </a:t>
            </a:r>
          </a:p>
        </p:txBody>
      </p:sp>
      <p:sp>
        <p:nvSpPr>
          <p:cNvPr id="4" name="Slide Number Placeholder 3"/>
          <p:cNvSpPr>
            <a:spLocks noGrp="1"/>
          </p:cNvSpPr>
          <p:nvPr>
            <p:ph type="sldNum" sz="quarter" idx="5"/>
          </p:nvPr>
        </p:nvSpPr>
        <p:spPr/>
        <p:txBody>
          <a:bodyPr/>
          <a:lstStyle/>
          <a:p>
            <a:fld id="{D96F973D-D586-4A49-A206-12608025C11B}" type="slidenum">
              <a:rPr lang="en-US" smtClean="0"/>
              <a:t>15</a:t>
            </a:fld>
            <a:endParaRPr lang="en-US"/>
          </a:p>
        </p:txBody>
      </p:sp>
    </p:spTree>
    <p:extLst>
      <p:ext uri="{BB962C8B-B14F-4D97-AF65-F5344CB8AC3E}">
        <p14:creationId xmlns:p14="http://schemas.microsoft.com/office/powerpoint/2010/main" val="35232877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SAY </a:t>
            </a:r>
            <a:r>
              <a:rPr lang="en-US" baseline="0" dirty="0"/>
              <a:t>Keep in mind that there is no single “best” or “preferred” way to procure an item. We have to ask ourselves what the final result needs to be and which method will make the most sense in terms of price, value, and quality. The easiest way to place all procurements in the State of Florida into a category is to say that they’re either non-competitive or competitive. From here, it’s possible to further classify them. </a:t>
            </a:r>
          </a:p>
          <a:p>
            <a:endParaRPr lang="en-US" baseline="0" dirty="0"/>
          </a:p>
          <a:p>
            <a:r>
              <a:rPr lang="en-US" b="1" dirty="0"/>
              <a:t>DISCUSS</a:t>
            </a:r>
            <a:r>
              <a:rPr lang="en-US" dirty="0"/>
              <a:t> the information in the boxes. </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B6AEA1A0-6827-4391-BD63-52383F000E7D}" type="slidenum">
              <a:rPr lang="en-US" smtClean="0"/>
              <a:pPr/>
              <a:t>16</a:t>
            </a:fld>
            <a:endParaRPr lang="en-US"/>
          </a:p>
        </p:txBody>
      </p:sp>
    </p:spTree>
    <p:extLst>
      <p:ext uri="{BB962C8B-B14F-4D97-AF65-F5344CB8AC3E}">
        <p14:creationId xmlns:p14="http://schemas.microsoft.com/office/powerpoint/2010/main" val="3492288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SAY</a:t>
            </a:r>
            <a:r>
              <a:rPr lang="en-US" b="0" baseline="0" dirty="0"/>
              <a:t> This graphic represents the different thresholds procurements are placed into based on the annual contract spend. The amounts you see here are the floor of each category. Take a look at Category 2- that’s a big one!! According to F.S 287.057(1), “The competitive solicitation process…shall be used for procurement of commodities or contractual services in excess of the threshold amount provided for CATEGORY 2.” Therefore, anything under Category 2, which goes up to $35,000, does not have to be competitively procured. That does not mean that it can’t be, however.</a:t>
            </a:r>
          </a:p>
          <a:p>
            <a:pPr marL="0" indent="0">
              <a:buNone/>
            </a:pPr>
            <a:endParaRPr lang="en-US" b="0" baseline="0" dirty="0"/>
          </a:p>
          <a:p>
            <a:pPr marL="0" indent="0">
              <a:buNone/>
            </a:pPr>
            <a:r>
              <a:rPr lang="en-US" b="0" baseline="0" dirty="0"/>
              <a:t>First, let’s take a look at some of those non-competitive purchasing methods. </a:t>
            </a:r>
            <a:endParaRPr lang="en-US" b="1" dirty="0"/>
          </a:p>
        </p:txBody>
      </p:sp>
      <p:sp>
        <p:nvSpPr>
          <p:cNvPr id="4" name="Slide Number Placeholder 3"/>
          <p:cNvSpPr>
            <a:spLocks noGrp="1"/>
          </p:cNvSpPr>
          <p:nvPr>
            <p:ph type="sldNum" sz="quarter" idx="10"/>
          </p:nvPr>
        </p:nvSpPr>
        <p:spPr/>
        <p:txBody>
          <a:bodyPr/>
          <a:lstStyle/>
          <a:p>
            <a:fld id="{B6AEA1A0-6827-4391-BD63-52383F000E7D}" type="slidenum">
              <a:rPr lang="en-US" smtClean="0"/>
              <a:pPr/>
              <a:t>17</a:t>
            </a:fld>
            <a:endParaRPr lang="en-US"/>
          </a:p>
        </p:txBody>
      </p:sp>
    </p:spTree>
    <p:extLst>
      <p:ext uri="{BB962C8B-B14F-4D97-AF65-F5344CB8AC3E}">
        <p14:creationId xmlns:p14="http://schemas.microsoft.com/office/powerpoint/2010/main" val="3240495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SAY</a:t>
            </a:r>
            <a:r>
              <a:rPr lang="en-US" b="0" baseline="0" dirty="0"/>
              <a:t> These are the categories into which non-competitive solicitations can be further organized. They are emergency purchases, exceptional purchases, and purchases that are below Category 2 ($35,000). We are going to dig just a bit further into each of these categories.</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 </a:t>
            </a:r>
            <a:r>
              <a:rPr lang="en-US" dirty="0"/>
              <a:t>Let’s start with </a:t>
            </a:r>
            <a:r>
              <a:rPr lang="en-US" b="1" dirty="0"/>
              <a:t>emergency</a:t>
            </a:r>
            <a:r>
              <a:rPr lang="en-US" b="1" baseline="0" dirty="0"/>
              <a:t> purchases</a:t>
            </a:r>
            <a:r>
              <a:rPr lang="en-US" baseline="0" dirty="0"/>
              <a:t>.</a:t>
            </a:r>
            <a:r>
              <a:rPr lang="en-US" sz="1200" baseline="0" dirty="0"/>
              <a:t> According to statute, a</a:t>
            </a:r>
            <a:r>
              <a:rPr lang="en-US" sz="1200" dirty="0"/>
              <a:t>n </a:t>
            </a:r>
            <a:r>
              <a:rPr lang="en-US" sz="1200" dirty="0">
                <a:solidFill>
                  <a:srgbClr val="009444"/>
                </a:solidFill>
              </a:rPr>
              <a:t>Emergency Purchase </a:t>
            </a:r>
            <a:r>
              <a:rPr lang="en-US" sz="1200" dirty="0"/>
              <a:t>is made as a result of “…an immediate danger to the public health, safety, or welfare or other substantial loss to the state…” A state of emergency can be declared by an executive order from the Governor or by an agency head.  Both must be in writing. </a:t>
            </a:r>
            <a:r>
              <a:rPr lang="en-US" b="1" dirty="0"/>
              <a:t>PROCUREMENT TRAINER EXAMPLES </a:t>
            </a:r>
            <a:r>
              <a:rPr lang="en-US" b="0" baseline="0" dirty="0"/>
              <a:t>of emergency purchases and situations when this type of purchasing method would be used.</a:t>
            </a:r>
            <a:endParaRPr lang="en-US" sz="12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p>
          <a:p>
            <a:r>
              <a:rPr lang="en-US" sz="1200" b="1" baseline="0" dirty="0"/>
              <a:t>SAY </a:t>
            </a:r>
            <a:r>
              <a:rPr lang="en-US" sz="1200" dirty="0"/>
              <a:t>An </a:t>
            </a:r>
            <a:r>
              <a:rPr lang="en-US" sz="1200" b="1" dirty="0">
                <a:solidFill>
                  <a:srgbClr val="009444"/>
                </a:solidFill>
              </a:rPr>
              <a:t>Exceptional Purchase </a:t>
            </a:r>
            <a:r>
              <a:rPr lang="en-US" sz="1200" dirty="0"/>
              <a:t>is a purchase made under specifically defined conditions in Florida Statutes that supersede the requirements for competitive solicitations in </a:t>
            </a:r>
            <a:r>
              <a:rPr lang="en-US" sz="1200" i="1" dirty="0"/>
              <a:t>section 287.057</a:t>
            </a:r>
            <a:r>
              <a:rPr lang="en-US" sz="1200" dirty="0"/>
              <a:t>, Florida Statutes. </a:t>
            </a:r>
            <a:r>
              <a:rPr lang="en-US" b="0" baseline="0" dirty="0"/>
              <a:t>The first category of exceptional purchases are mandatory</a:t>
            </a:r>
            <a:r>
              <a:rPr lang="en-US" b="0" strike="noStrike" baseline="0" dirty="0"/>
              <a:t>. </a:t>
            </a:r>
            <a:r>
              <a:rPr lang="en-US" b="0" baseline="0" dirty="0"/>
              <a:t>At times, the Florida Legislature or United States Congress may mandate which vendor an agency (or the state) may do business with or the rate of payment to a specific vendor. This is the defining criteria for statutorily mandated purchases.</a:t>
            </a:r>
            <a:r>
              <a:rPr lang="en-US" b="0" u="none" strike="noStrike" baseline="0" dirty="0"/>
              <a:t> Also, a</a:t>
            </a:r>
            <a:r>
              <a:rPr lang="en-US" b="0" baseline="0" dirty="0"/>
              <a:t>ccording to statute, all agencies must fill procurement needs with commodities or contractual services offered under state term contracts. These contracts are strategically procured by the DMS. </a:t>
            </a:r>
            <a:r>
              <a:rPr lang="en-US" b="0" u="none" strike="noStrike" baseline="0" dirty="0"/>
              <a:t>There are only a couple of reasons that a state agency would not use these contracts for items within them and these are stated in statute and the agency must document them.</a:t>
            </a:r>
          </a:p>
          <a:p>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 </a:t>
            </a:r>
            <a:r>
              <a:rPr lang="en-US" b="0" baseline="0" dirty="0"/>
              <a:t>There are some instances where exceptional purchases are not mandatory but are great to use to save time and resources. RESPECT and PRIDE are programs facilitated by the State of Florida to produce items made by individuals with disabilities or inmates. While not required, it is recommended to review PRIDE and RESPECT offerings prior to developing a full solicitation. Another piece of optional exceptional purchases are ACS- Alternative Contract Source. </a:t>
            </a:r>
            <a:r>
              <a:rPr lang="en-US" sz="1200" dirty="0"/>
              <a:t>Initially, an alternative contract was competitively procured. However, when you purchase from the contract, it is a non-competitive purchase. This is more commonly referred to as “piggybacking.” A</a:t>
            </a:r>
            <a:r>
              <a:rPr lang="en-US" u="none" dirty="0"/>
              <a:t>gencies must request permission from DMS to use contracts competitively established by other agencies, or contracts led by the federal government, another state, or a political subdivision.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dirty="0"/>
              <a:t> Another category</a:t>
            </a:r>
            <a:r>
              <a:rPr lang="en-US" b="0" baseline="0" dirty="0"/>
              <a:t> of exceptional purchases are those considered exempt. This includes commodities and purchases that are particularly challenging to assign a competitive value to. A few examples are lectures by individuals, legal services, and health services, but a complete list can be found in </a:t>
            </a:r>
            <a:r>
              <a:rPr lang="en-US" b="0" u="none" baseline="0" dirty="0"/>
              <a:t>Florida Statutes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baseline="0" dirty="0"/>
              <a:t> A single source is an exceptional, non-competitive purchase based solely on the fact that a vendor has no one to compete with. Because the state is concerned with getting the best deal through competitive procedures, single source contracts </a:t>
            </a:r>
            <a:r>
              <a:rPr lang="en-US" b="0" u="none" baseline="0" dirty="0"/>
              <a:t>may not be renewed and should only be executed for a year at a time. </a:t>
            </a:r>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1" baseline="0" dirty="0"/>
              <a:t> </a:t>
            </a:r>
            <a:r>
              <a:rPr lang="en-US" b="0" baseline="0" dirty="0"/>
              <a:t>Our final category of non-competitive purchases are those that fall below the category 2 threshold of $35,000. This includes discretionary purchases, informal quotes, and </a:t>
            </a:r>
            <a:r>
              <a:rPr lang="en-US" sz="1200" dirty="0"/>
              <a:t>Collaborative Requisition. Discretionary purchases are cover anything valued at less than $2,500. </a:t>
            </a:r>
            <a:r>
              <a:rPr lang="en-US" b="0" baseline="0" dirty="0"/>
              <a:t>Informal quotations can be classified as any purchase under the category two ($35,000) threshold. These purchases </a:t>
            </a:r>
            <a:r>
              <a:rPr lang="en-US" sz="1200" dirty="0"/>
              <a:t>may be made using written quotations, written records of telephone quotations, or informal bids to be opened upon receipt, whenever practical. Finally, </a:t>
            </a:r>
            <a:r>
              <a:rPr lang="en-US" dirty="0"/>
              <a:t>Collaborative Requisition</a:t>
            </a:r>
            <a:r>
              <a:rPr lang="en-US" sz="1200" dirty="0"/>
              <a:t> is an online service provided by MFMP that allows Florida buyers to specify the products that they want to purchase and the vendors that they want to receive quotes from. MFMP notifies selected vendors by email, who then have the option to respond.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strike="no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b="1" dirty="0"/>
          </a:p>
        </p:txBody>
      </p:sp>
      <p:sp>
        <p:nvSpPr>
          <p:cNvPr id="4" name="Slide Number Placeholder 3"/>
          <p:cNvSpPr>
            <a:spLocks noGrp="1"/>
          </p:cNvSpPr>
          <p:nvPr>
            <p:ph type="sldNum" sz="quarter" idx="10"/>
          </p:nvPr>
        </p:nvSpPr>
        <p:spPr/>
        <p:txBody>
          <a:bodyPr/>
          <a:lstStyle/>
          <a:p>
            <a:fld id="{B6AEA1A0-6827-4391-BD63-52383F000E7D}" type="slidenum">
              <a:rPr lang="en-US" smtClean="0"/>
              <a:pPr/>
              <a:t>18</a:t>
            </a:fld>
            <a:endParaRPr lang="en-US"/>
          </a:p>
        </p:txBody>
      </p:sp>
    </p:spTree>
    <p:extLst>
      <p:ext uri="{BB962C8B-B14F-4D97-AF65-F5344CB8AC3E}">
        <p14:creationId xmlns:p14="http://schemas.microsoft.com/office/powerpoint/2010/main" val="1029212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 </a:t>
            </a:r>
            <a:r>
              <a:rPr lang="en-US" dirty="0"/>
              <a:t>We covered all of the non-competitive purchasing methods, and we are going to move on to competitive methods. </a:t>
            </a:r>
            <a:r>
              <a:rPr lang="en-US" i="0" dirty="0">
                <a:solidFill>
                  <a:schemeClr val="tx2"/>
                </a:solidFill>
              </a:rPr>
              <a:t>Remember Florida statute states “t</a:t>
            </a:r>
            <a:r>
              <a:rPr lang="en-US" dirty="0"/>
              <a:t>he competitive solicitation processes authorized in this section shall be used for procurement of commodities or contractual services in excess of the threshold amount provided for CATEGORY TWO ($35,00 and above).” </a:t>
            </a:r>
            <a:r>
              <a:rPr lang="en-US" b="0" baseline="0" dirty="0"/>
              <a:t>Fair and open procurement methods are the bottom line at the State. This is not only to give every vendor an equal opportunity and be transparent for the taxpayers; it also helps the state in obtaining the best deal for the purchase of commodities and services.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dirty="0"/>
              <a:t> These are the</a:t>
            </a:r>
            <a:r>
              <a:rPr lang="en-US" b="0" baseline="0" dirty="0"/>
              <a:t> competitive procurement methods used in the State of Florida; they’re used for purchases that do not meet the exceptional criteria we just discussed and are over the Category Two threshold of $35,000 annual spend. An Invitation to Bid (ITB) is more common than a Request for Proposal (RFP). Both of these procurement methods are more common than an Invitation to Negotiate (ITN). We are going talk about each of these purchasing methods.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dirty="0"/>
              <a:t> Let’s start with the</a:t>
            </a:r>
            <a:r>
              <a:rPr lang="en-US" b="0" baseline="0" dirty="0"/>
              <a:t> Invitation to Bid (ITB). A</a:t>
            </a:r>
            <a:r>
              <a:rPr lang="en-US" b="0" dirty="0"/>
              <a:t>n ITB is used when the agency knows </a:t>
            </a:r>
            <a:r>
              <a:rPr lang="en-US" b="0" u="sng" dirty="0"/>
              <a:t>exactly</a:t>
            </a:r>
            <a:r>
              <a:rPr lang="en-US" b="0" u="none" baseline="0" dirty="0"/>
              <a:t> what they want in a procurement. The agency should be aware of the current market conditions and the specifications of what they would need from a vendor. The only uncertainty here is price, so that is all the agency uses to determine which vendor will fulfill the commodity or service need. The contract will be awarded to the lowest “</a:t>
            </a:r>
            <a:r>
              <a:rPr lang="en-US" b="0" u="sng" baseline="0" dirty="0"/>
              <a:t>responsive and responsible</a:t>
            </a:r>
            <a:r>
              <a:rPr lang="en-US" b="0" u="none" baseline="0" dirty="0"/>
              <a:t>” bidder.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r>
              <a:rPr lang="en-US" b="1" dirty="0"/>
              <a:t>SAY</a:t>
            </a:r>
            <a:r>
              <a:rPr lang="en-US" b="0" dirty="0"/>
              <a:t> Let’s move</a:t>
            </a:r>
            <a:r>
              <a:rPr lang="en-US" b="0" baseline="0" dirty="0"/>
              <a:t> on to the Request for Proposal (RFP). A</a:t>
            </a:r>
            <a:r>
              <a:rPr lang="en-US" b="0" dirty="0"/>
              <a:t> Request for Proposal</a:t>
            </a:r>
            <a:r>
              <a:rPr lang="en-US" b="0" baseline="0" dirty="0"/>
              <a:t> (RFP) should be used when the agency can identify the scope of the procurement need, much like an ITB. However, there is more to consider when evaluating an RFP, and instead of awarding a contract solely on price, factors like </a:t>
            </a:r>
            <a:r>
              <a:rPr lang="en-US" b="0" u="sng" baseline="0" dirty="0"/>
              <a:t>quality and prior relevant experience of the vendor</a:t>
            </a:r>
            <a:r>
              <a:rPr lang="en-US" b="0" baseline="0" dirty="0"/>
              <a:t> also come into play.</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0" baseline="0" dirty="0"/>
              <a:t> Finally, let’s look at the Invitation to Negotiate (ITN). </a:t>
            </a:r>
            <a:r>
              <a:rPr lang="en-US" b="0" dirty="0"/>
              <a:t>ITNs</a:t>
            </a:r>
            <a:r>
              <a:rPr lang="en-US" b="0" baseline="0" dirty="0"/>
              <a:t> have the broadest scope of any competitive procurement method. Generally, agencies have identified a broad need, but not an exact solution to filling that need. Because of this, the vendor that provides the best value to the state will be awarded the contract. </a:t>
            </a:r>
            <a:r>
              <a:rPr lang="en-US" dirty="0"/>
              <a:t>Typically, negotiations occur after responses have been received and evaluated.  </a:t>
            </a:r>
            <a:endParaRPr lang="en-US" b="0" baseline="0" dirty="0"/>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b="1" dirty="0"/>
          </a:p>
        </p:txBody>
      </p:sp>
      <p:sp>
        <p:nvSpPr>
          <p:cNvPr id="4" name="Slide Number Placeholder 3"/>
          <p:cNvSpPr>
            <a:spLocks noGrp="1"/>
          </p:cNvSpPr>
          <p:nvPr>
            <p:ph type="sldNum" sz="quarter" idx="10"/>
          </p:nvPr>
        </p:nvSpPr>
        <p:spPr/>
        <p:txBody>
          <a:bodyPr/>
          <a:lstStyle/>
          <a:p>
            <a:fld id="{B6AEA1A0-6827-4391-BD63-52383F000E7D}" type="slidenum">
              <a:rPr lang="en-US" smtClean="0"/>
              <a:pPr/>
              <a:t>19</a:t>
            </a:fld>
            <a:endParaRPr lang="en-US"/>
          </a:p>
        </p:txBody>
      </p:sp>
    </p:spTree>
    <p:extLst>
      <p:ext uri="{BB962C8B-B14F-4D97-AF65-F5344CB8AC3E}">
        <p14:creationId xmlns:p14="http://schemas.microsoft.com/office/powerpoint/2010/main" val="1335491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am _________________ and I work for the Department of Management Services. With me today is ____________, also with DMS. We are both happy to be here with you today! At DMS, we serve those who serve Florida- which is you! </a:t>
            </a:r>
            <a:r>
              <a:rPr lang="en-US" b="0" dirty="0"/>
              <a:t>We are here for you, and we are always happy to help! </a:t>
            </a:r>
            <a:endParaRPr lang="en-US" dirty="0"/>
          </a:p>
        </p:txBody>
      </p:sp>
      <p:sp>
        <p:nvSpPr>
          <p:cNvPr id="4" name="Slide Number Placeholder 3"/>
          <p:cNvSpPr>
            <a:spLocks noGrp="1"/>
          </p:cNvSpPr>
          <p:nvPr>
            <p:ph type="sldNum" sz="quarter" idx="5"/>
          </p:nvPr>
        </p:nvSpPr>
        <p:spPr/>
        <p:txBody>
          <a:bodyPr/>
          <a:lstStyle/>
          <a:p>
            <a:fld id="{D96F973D-D586-4A49-A206-12608025C11B}" type="slidenum">
              <a:rPr lang="en-US" smtClean="0"/>
              <a:t>2</a:t>
            </a:fld>
            <a:endParaRPr lang="en-US"/>
          </a:p>
        </p:txBody>
      </p:sp>
    </p:spTree>
    <p:extLst>
      <p:ext uri="{BB962C8B-B14F-4D97-AF65-F5344CB8AC3E}">
        <p14:creationId xmlns:p14="http://schemas.microsoft.com/office/powerpoint/2010/main" val="4195884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a:t>
            </a:r>
          </a:p>
        </p:txBody>
      </p:sp>
      <p:sp>
        <p:nvSpPr>
          <p:cNvPr id="4" name="Slide Number Placeholder 3"/>
          <p:cNvSpPr>
            <a:spLocks noGrp="1"/>
          </p:cNvSpPr>
          <p:nvPr>
            <p:ph type="sldNum" sz="quarter" idx="5"/>
          </p:nvPr>
        </p:nvSpPr>
        <p:spPr/>
        <p:txBody>
          <a:bodyPr/>
          <a:lstStyle/>
          <a:p>
            <a:fld id="{7929B346-F8C2-5D49-8ADA-BE7CEBD1FA04}" type="slidenum">
              <a:rPr lang="en-US" smtClean="0"/>
              <a:t>20</a:t>
            </a:fld>
            <a:endParaRPr lang="en-US"/>
          </a:p>
        </p:txBody>
      </p:sp>
    </p:spTree>
    <p:extLst>
      <p:ext uri="{BB962C8B-B14F-4D97-AF65-F5344CB8AC3E}">
        <p14:creationId xmlns:p14="http://schemas.microsoft.com/office/powerpoint/2010/main" val="2648491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a:t>Read slide. </a:t>
            </a:r>
          </a:p>
          <a:p>
            <a:endParaRPr lang="en-US" b="1" baseline="0" dirty="0"/>
          </a:p>
          <a:p>
            <a:r>
              <a:rPr lang="en-US" b="0" baseline="0" dirty="0"/>
              <a:t>Any questions about non-competitive or competitive purchases, or procurement roles? Ricky is now going to talk about elements of the contract. </a:t>
            </a:r>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0632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next topic is the elements of the contract. </a:t>
            </a:r>
          </a:p>
        </p:txBody>
      </p:sp>
      <p:sp>
        <p:nvSpPr>
          <p:cNvPr id="4" name="Slide Number Placeholder 3"/>
          <p:cNvSpPr>
            <a:spLocks noGrp="1"/>
          </p:cNvSpPr>
          <p:nvPr>
            <p:ph type="sldNum" sz="quarter" idx="5"/>
          </p:nvPr>
        </p:nvSpPr>
        <p:spPr/>
        <p:txBody>
          <a:bodyPr/>
          <a:lstStyle/>
          <a:p>
            <a:fld id="{7929B346-F8C2-5D49-8ADA-BE7CEBD1FA04}" type="slidenum">
              <a:rPr lang="en-US" smtClean="0"/>
              <a:t>22</a:t>
            </a:fld>
            <a:endParaRPr lang="en-US"/>
          </a:p>
        </p:txBody>
      </p:sp>
    </p:spTree>
    <p:extLst>
      <p:ext uri="{BB962C8B-B14F-4D97-AF65-F5344CB8AC3E}">
        <p14:creationId xmlns:p14="http://schemas.microsoft.com/office/powerpoint/2010/main" val="8671581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baseline="0" dirty="0"/>
              <a:t>Read slide. </a:t>
            </a:r>
            <a:endParaRPr lang="en-US" b="0" baseline="0" dirty="0"/>
          </a:p>
          <a:p>
            <a:endParaRPr lang="en-US" b="1" baseline="0" dirty="0"/>
          </a:p>
          <a:p>
            <a:r>
              <a:rPr lang="en-US" b="1" baseline="0" dirty="0"/>
              <a:t>SAY:</a:t>
            </a:r>
            <a:r>
              <a:rPr lang="en-US" b="0" baseline="0" dirty="0"/>
              <a:t> Scope of Work, </a:t>
            </a:r>
            <a:r>
              <a:rPr lang="en-US" b="0" dirty="0"/>
              <a:t>Deliverables</a:t>
            </a:r>
            <a:r>
              <a:rPr lang="en-US" b="0" baseline="0" dirty="0"/>
              <a:t> and Performance Measures, and Financial Consequences are required. These are often called the “Big 3. </a:t>
            </a:r>
          </a:p>
          <a:p>
            <a:endParaRPr lang="en-US" b="0" baseline="0" dirty="0"/>
          </a:p>
          <a:p>
            <a:r>
              <a:rPr lang="en-US" b="1" baseline="0" dirty="0"/>
              <a:t>SAY</a:t>
            </a:r>
            <a:r>
              <a:rPr lang="en-US" b="0" baseline="0" dirty="0"/>
              <a:t> Let’s examine scope of work, deliverables and financial consequences a little more in depth.</a:t>
            </a:r>
          </a:p>
        </p:txBody>
      </p:sp>
      <p:sp>
        <p:nvSpPr>
          <p:cNvPr id="4" name="Slide Number Placeholder 3"/>
          <p:cNvSpPr>
            <a:spLocks noGrp="1"/>
          </p:cNvSpPr>
          <p:nvPr>
            <p:ph type="sldNum" sz="quarter" idx="10"/>
          </p:nvPr>
        </p:nvSpPr>
        <p:spPr/>
        <p:txBody>
          <a:bodyPr/>
          <a:lstStyle/>
          <a:p>
            <a:fld id="{B6AEA1A0-6827-4391-BD63-52383F000E7D}" type="slidenum">
              <a:rPr lang="en-US" smtClean="0"/>
              <a:pPr/>
              <a:t>23</a:t>
            </a:fld>
            <a:endParaRPr lang="en-US"/>
          </a:p>
        </p:txBody>
      </p:sp>
    </p:spTree>
    <p:extLst>
      <p:ext uri="{BB962C8B-B14F-4D97-AF65-F5344CB8AC3E}">
        <p14:creationId xmlns:p14="http://schemas.microsoft.com/office/powerpoint/2010/main" val="13948896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a:t>SAY:</a:t>
            </a:r>
            <a:r>
              <a:rPr lang="en-US" b="0"/>
              <a:t> We will start with Scope of Work, whi</a:t>
            </a:r>
            <a:r>
              <a:rPr lang="en-US" b="0" baseline="0"/>
              <a:t>ch we can shorten to SOW</a:t>
            </a:r>
            <a:r>
              <a:rPr lang="en-US" b="0"/>
              <a:t>.  A SOW </a:t>
            </a:r>
            <a:r>
              <a:rPr lang="en-US" b="0" baseline="0"/>
              <a:t>should clearly define what is needed from the contractor.  These need to be put into measurable deliverables that specify variables like time, place, quantity, and quality.</a:t>
            </a:r>
          </a:p>
          <a:p>
            <a:endParaRPr lang="en-US" b="0" baseline="0"/>
          </a:p>
          <a:p>
            <a:r>
              <a:rPr lang="en-US" b="1" baseline="0"/>
              <a:t>READ</a:t>
            </a:r>
            <a:r>
              <a:rPr lang="en-US" b="0" baseline="0"/>
              <a:t> the list of variables to consider for a scope of work.</a:t>
            </a:r>
          </a:p>
        </p:txBody>
      </p:sp>
      <p:sp>
        <p:nvSpPr>
          <p:cNvPr id="4" name="Slide Number Placeholder 3"/>
          <p:cNvSpPr>
            <a:spLocks noGrp="1"/>
          </p:cNvSpPr>
          <p:nvPr>
            <p:ph type="sldNum" sz="quarter" idx="10"/>
          </p:nvPr>
        </p:nvSpPr>
        <p:spPr/>
        <p:txBody>
          <a:bodyPr/>
          <a:lstStyle/>
          <a:p>
            <a:fld id="{B6AEA1A0-6827-4391-BD63-52383F000E7D}" type="slidenum">
              <a:rPr lang="en-US" smtClean="0"/>
              <a:pPr/>
              <a:t>24</a:t>
            </a:fld>
            <a:endParaRPr lang="en-US"/>
          </a:p>
        </p:txBody>
      </p:sp>
    </p:spTree>
    <p:extLst>
      <p:ext uri="{BB962C8B-B14F-4D97-AF65-F5344CB8AC3E}">
        <p14:creationId xmlns:p14="http://schemas.microsoft.com/office/powerpoint/2010/main" val="3861316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a:t>SAY:</a:t>
            </a:r>
            <a:r>
              <a:rPr lang="en-US" b="0" baseline="0"/>
              <a:t> There are two sets of standards we can identify in a specific Scope of Work: qualitative and quantitative.</a:t>
            </a:r>
          </a:p>
          <a:p>
            <a:endParaRPr lang="en-US" b="0" baseline="0"/>
          </a:p>
          <a:p>
            <a:r>
              <a:rPr lang="en-US" b="1" baseline="0"/>
              <a:t>READ</a:t>
            </a:r>
            <a:r>
              <a:rPr lang="en-US" b="0" baseline="0"/>
              <a:t> each of the sets of standards.</a:t>
            </a:r>
          </a:p>
        </p:txBody>
      </p:sp>
      <p:sp>
        <p:nvSpPr>
          <p:cNvPr id="4" name="Slide Number Placeholder 3"/>
          <p:cNvSpPr>
            <a:spLocks noGrp="1"/>
          </p:cNvSpPr>
          <p:nvPr>
            <p:ph type="sldNum" sz="quarter" idx="10"/>
          </p:nvPr>
        </p:nvSpPr>
        <p:spPr/>
        <p:txBody>
          <a:bodyPr/>
          <a:lstStyle/>
          <a:p>
            <a:fld id="{B6AEA1A0-6827-4391-BD63-52383F000E7D}" type="slidenum">
              <a:rPr lang="en-US" smtClean="0"/>
              <a:pPr/>
              <a:t>25</a:t>
            </a:fld>
            <a:endParaRPr lang="en-US"/>
          </a:p>
        </p:txBody>
      </p:sp>
    </p:spTree>
    <p:extLst>
      <p:ext uri="{BB962C8B-B14F-4D97-AF65-F5344CB8AC3E}">
        <p14:creationId xmlns:p14="http://schemas.microsoft.com/office/powerpoint/2010/main" val="2518024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a:t>READ</a:t>
            </a:r>
            <a:r>
              <a:rPr lang="en-US" b="0" baseline="0"/>
              <a:t> the definition for deliverables from section 287.058(1)(e), F.S. This checklist can be very helpful in making sure any deliverables and performance measures that are being written are hitting the mark.</a:t>
            </a:r>
          </a:p>
          <a:p>
            <a:endParaRPr lang="en-US" b="1"/>
          </a:p>
          <a:p>
            <a:r>
              <a:rPr lang="en-US" b="1"/>
              <a:t>EXPLAIN</a:t>
            </a:r>
            <a:r>
              <a:rPr lang="en-US" b="0"/>
              <a:t> the “-</a:t>
            </a:r>
            <a:r>
              <a:rPr lang="en-US" b="0" err="1"/>
              <a:t>ables</a:t>
            </a:r>
            <a:r>
              <a:rPr lang="en-US" b="0"/>
              <a:t>” to learners as a way</a:t>
            </a:r>
            <a:r>
              <a:rPr lang="en-US" b="0" baseline="0"/>
              <a:t> to remember </a:t>
            </a:r>
            <a:r>
              <a:rPr lang="en-US" b="0" baseline="0" err="1"/>
              <a:t>deliver</a:t>
            </a:r>
            <a:r>
              <a:rPr lang="en-US" b="1" baseline="0" err="1"/>
              <a:t>ABLES</a:t>
            </a:r>
            <a:r>
              <a:rPr lang="en-US" b="0" baseline="0"/>
              <a:t> and performance measures: </a:t>
            </a:r>
            <a:r>
              <a:rPr lang="en-US" b="0" baseline="0" err="1"/>
              <a:t>quantifi</a:t>
            </a:r>
            <a:r>
              <a:rPr lang="en-US" b="1" baseline="0" err="1"/>
              <a:t>ABLE</a:t>
            </a:r>
            <a:r>
              <a:rPr lang="en-US" b="0" baseline="0"/>
              <a:t>, </a:t>
            </a:r>
            <a:r>
              <a:rPr lang="en-US" b="0" baseline="0" err="1"/>
              <a:t>measur</a:t>
            </a:r>
            <a:r>
              <a:rPr lang="en-US" b="1" baseline="0" err="1"/>
              <a:t>ABLE</a:t>
            </a:r>
            <a:r>
              <a:rPr lang="en-US" b="0" baseline="0"/>
              <a:t>, and </a:t>
            </a:r>
            <a:r>
              <a:rPr lang="en-US" b="0" baseline="0" err="1"/>
              <a:t>verifi</a:t>
            </a:r>
            <a:r>
              <a:rPr lang="en-US" b="1" baseline="0" err="1"/>
              <a:t>ABLE</a:t>
            </a:r>
            <a:r>
              <a:rPr lang="en-US" b="0" baseline="0"/>
              <a:t>.</a:t>
            </a:r>
          </a:p>
          <a:p>
            <a:endParaRPr lang="en-US" b="0" baseline="0"/>
          </a:p>
          <a:p>
            <a:r>
              <a:rPr lang="en-US" b="1" baseline="0"/>
              <a:t>EXPLAIN</a:t>
            </a:r>
            <a:r>
              <a:rPr lang="en-US" b="0" baseline="0"/>
              <a:t> that deliverables don’t always have to be something that can physically be delivered. A deliverable can be something like the delivery of a product or providing a service at a specified time. As long as it is quantifiable, measurable, and verifiable it fits the bill of a deliverable.</a:t>
            </a:r>
          </a:p>
          <a:p>
            <a:endParaRPr lang="en-US" b="0" baseline="0"/>
          </a:p>
          <a:p>
            <a:r>
              <a:rPr lang="en-US" b="1" baseline="0"/>
              <a:t>EXPLAIN </a:t>
            </a:r>
            <a:r>
              <a:rPr lang="en-US" b="0" baseline="0"/>
              <a:t>that the term “performance measure” means the required minimum acceptable level of service to be performed and criteria for evaluating the successful completion of each deliverable.</a:t>
            </a:r>
          </a:p>
          <a:p>
            <a:endParaRPr lang="en-US" b="0" baseline="0"/>
          </a:p>
        </p:txBody>
      </p:sp>
      <p:sp>
        <p:nvSpPr>
          <p:cNvPr id="4" name="Slide Number Placeholder 3"/>
          <p:cNvSpPr>
            <a:spLocks noGrp="1"/>
          </p:cNvSpPr>
          <p:nvPr>
            <p:ph type="sldNum" sz="quarter" idx="10"/>
          </p:nvPr>
        </p:nvSpPr>
        <p:spPr/>
        <p:txBody>
          <a:bodyPr/>
          <a:lstStyle/>
          <a:p>
            <a:fld id="{B6AEA1A0-6827-4391-BD63-52383F000E7D}" type="slidenum">
              <a:rPr lang="en-US" smtClean="0"/>
              <a:pPr/>
              <a:t>26</a:t>
            </a:fld>
            <a:endParaRPr lang="en-US"/>
          </a:p>
        </p:txBody>
      </p:sp>
    </p:spTree>
    <p:extLst>
      <p:ext uri="{BB962C8B-B14F-4D97-AF65-F5344CB8AC3E}">
        <p14:creationId xmlns:p14="http://schemas.microsoft.com/office/powerpoint/2010/main" val="875109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SAY:</a:t>
            </a:r>
            <a:r>
              <a:rPr lang="en-US" b="0" baseline="0" dirty="0"/>
              <a:t> </a:t>
            </a:r>
            <a:r>
              <a:rPr lang="en-US" dirty="0"/>
              <a:t> Read slide. Financial consequences are monetary damages that are taken from what a contractor would normally receive as payment, when the contractor does not fulfill their end of the deal, according to the executed contract.  Using financial consequences makes sure contractors are only paid for the work they do.  </a:t>
            </a:r>
          </a:p>
          <a:p>
            <a:endParaRPr lang="en-US" dirty="0"/>
          </a:p>
          <a:p>
            <a:r>
              <a:rPr lang="en-US" dirty="0"/>
              <a:t>Financial consequences are </a:t>
            </a:r>
            <a:r>
              <a:rPr lang="en-US" u="sng" dirty="0"/>
              <a:t>not</a:t>
            </a:r>
            <a:r>
              <a:rPr lang="en-US" dirty="0"/>
              <a:t> fines, penalties, or liquidated damages and the contractor can never wind up owing the agency or state more than the contract was worth.</a:t>
            </a:r>
          </a:p>
          <a:p>
            <a:endParaRPr lang="en-US" b="1" baseline="0" dirty="0"/>
          </a:p>
          <a:p>
            <a:r>
              <a:rPr lang="en-US" b="0" baseline="0" dirty="0"/>
              <a:t>Financial consequences need to be fair. This means fair to both the agency and the contractor; therefore, they need to have teeth but cannot exceed the amount of the contract. Remember, the contractor should get paid for exactly the amount of commodities or contractual services they provide. </a:t>
            </a:r>
          </a:p>
          <a:p>
            <a:endParaRPr lang="en-US" b="0" baseline="0" dirty="0"/>
          </a:p>
          <a:p>
            <a:r>
              <a:rPr lang="en-US" b="0" baseline="0" dirty="0"/>
              <a:t>Any questions about the big 3- SOW, Deliverables and FCs? I am going to turn this back over to Alison to take us through our last topic, roles and responsibilities.</a:t>
            </a:r>
            <a:endParaRPr lang="en-US" b="1" dirty="0"/>
          </a:p>
        </p:txBody>
      </p:sp>
      <p:sp>
        <p:nvSpPr>
          <p:cNvPr id="4" name="Slide Number Placeholder 3"/>
          <p:cNvSpPr>
            <a:spLocks noGrp="1"/>
          </p:cNvSpPr>
          <p:nvPr>
            <p:ph type="sldNum" sz="quarter" idx="10"/>
          </p:nvPr>
        </p:nvSpPr>
        <p:spPr/>
        <p:txBody>
          <a:bodyPr/>
          <a:lstStyle/>
          <a:p>
            <a:fld id="{B6AEA1A0-6827-4391-BD63-52383F000E7D}" type="slidenum">
              <a:rPr lang="en-US" smtClean="0"/>
              <a:pPr/>
              <a:t>27</a:t>
            </a:fld>
            <a:endParaRPr lang="en-US"/>
          </a:p>
        </p:txBody>
      </p:sp>
    </p:spTree>
    <p:extLst>
      <p:ext uri="{BB962C8B-B14F-4D97-AF65-F5344CB8AC3E}">
        <p14:creationId xmlns:p14="http://schemas.microsoft.com/office/powerpoint/2010/main" val="2113988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final topic for today is roles and responsibilities of the contract administrator, contract manager and the oversight team. </a:t>
            </a:r>
          </a:p>
        </p:txBody>
      </p:sp>
      <p:sp>
        <p:nvSpPr>
          <p:cNvPr id="4" name="Slide Number Placeholder 3"/>
          <p:cNvSpPr>
            <a:spLocks noGrp="1"/>
          </p:cNvSpPr>
          <p:nvPr>
            <p:ph type="sldNum" sz="quarter" idx="5"/>
          </p:nvPr>
        </p:nvSpPr>
        <p:spPr/>
        <p:txBody>
          <a:bodyPr/>
          <a:lstStyle/>
          <a:p>
            <a:fld id="{7929B346-F8C2-5D49-8ADA-BE7CEBD1FA04}" type="slidenum">
              <a:rPr lang="en-US" smtClean="0"/>
              <a:t>28</a:t>
            </a:fld>
            <a:endParaRPr lang="en-US"/>
          </a:p>
        </p:txBody>
      </p:sp>
    </p:spTree>
    <p:extLst>
      <p:ext uri="{BB962C8B-B14F-4D97-AF65-F5344CB8AC3E}">
        <p14:creationId xmlns:p14="http://schemas.microsoft.com/office/powerpoint/2010/main" val="34017795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a:t>The contract administrator is responsible for creating and maintaining the contract file. This will include all documents from the beginning to the end of the contract, from solicitation to closeout. They also ensure these documents are kept in an organized fashion. The file may be hard copy, or it may be digital. </a:t>
            </a:r>
          </a:p>
          <a:p>
            <a:endParaRPr lang="en-US"/>
          </a:p>
          <a:p>
            <a:r>
              <a:rPr lang="en-US"/>
              <a:t>They will also maintain all the financial information. Finally, they serve as the liaison between the contract manager and the department (meaning your agency). They are the internal communication within the agency. They DO NOT handle the day-to-day activities of the contract. Read statute citation. </a:t>
            </a:r>
          </a:p>
          <a:p>
            <a:endParaRPr lang="en-US"/>
          </a:p>
          <a:p>
            <a:r>
              <a:rPr lang="en-US"/>
              <a:t>The contract administrator is usually a supervisor at most agencies. Their responsibilities may vary from agency to agency, but these are the main ones covered in statute.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07994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are going to cover ethics of procurement and contract management, basic procurement “lingo”, the elements of a contract, and roles and responsibilities of the contract administrator, contract manager, and oversight teams with you. To start us off today, Ricky is going to speak with you about Ethics. </a:t>
            </a:r>
          </a:p>
        </p:txBody>
      </p:sp>
      <p:sp>
        <p:nvSpPr>
          <p:cNvPr id="4" name="Slide Number Placeholder 3"/>
          <p:cNvSpPr>
            <a:spLocks noGrp="1"/>
          </p:cNvSpPr>
          <p:nvPr>
            <p:ph type="sldNum" sz="quarter" idx="5"/>
          </p:nvPr>
        </p:nvSpPr>
        <p:spPr/>
        <p:txBody>
          <a:bodyPr/>
          <a:lstStyle/>
          <a:p>
            <a:fld id="{D96F973D-D586-4A49-A206-12608025C11B}" type="slidenum">
              <a:rPr lang="en-US" smtClean="0"/>
              <a:t>3</a:t>
            </a:fld>
            <a:endParaRPr lang="en-US"/>
          </a:p>
        </p:txBody>
      </p:sp>
    </p:spTree>
    <p:extLst>
      <p:ext uri="{BB962C8B-B14F-4D97-AF65-F5344CB8AC3E}">
        <p14:creationId xmlns:p14="http://schemas.microsoft.com/office/powerpoint/2010/main" val="221214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What about the contract manager? What are their roles? Contract managers are responsible for: (Read from top to bottom and move left to right)</a:t>
            </a:r>
          </a:p>
          <a:p>
            <a:r>
              <a:rPr lang="en-US" dirty="0"/>
              <a:t>-Box #1: A liaison is a go between. They are the external communication- the main point of contact for provider</a:t>
            </a:r>
          </a:p>
          <a:p>
            <a:r>
              <a:rPr lang="en-US" dirty="0"/>
              <a:t>-Box #2: Essentially “being in the know” about the contract from the beginning- understanding the expectations, how financial consequences will be enacted, giving you better knowledge about the contract you will be managing.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-Box #3: This is that attestation that services were completed prior to being paid.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-Box #4: Making sure we get what we paid for.</a:t>
            </a:r>
          </a:p>
          <a:p>
            <a:r>
              <a:rPr lang="en-US" dirty="0"/>
              <a:t>-Box #5: This is that documentation that the providers are (or are not) doing what they are supposed to do.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-Box #6: Ensuring the provider/vendor does what they say they will do, that we are getting what we paid for, and that the services/tasks are being completed according to the agreement.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-Box #7: Keeping track of the budget and spending. We don’t want to have a 5-year contract that runs out of money in year 2 or year 3. We want to be good stewards of state money!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-Box #8: Ensuring that the money was spent how it was agreed to be spent.</a:t>
            </a:r>
          </a:p>
          <a:p>
            <a:r>
              <a:rPr lang="en-US" dirty="0"/>
              <a:t>-Box #9: We may need to employ remedies if we need to fix poor performance. This could be through conversations, meetings, termination, financial consequences, liquidated damages, settlement agreements, or corrective action plans (CAP).</a:t>
            </a:r>
          </a:p>
          <a:p>
            <a:r>
              <a:rPr lang="en-US" dirty="0"/>
              <a:t>-Box #10: Pursuant to CFO memos. This may be the same file as the CA is maintaining depending on the agency’s protocol. It may be 2 different files, or the same one. </a:t>
            </a:r>
          </a:p>
          <a:p>
            <a:r>
              <a:rPr lang="en-US" dirty="0"/>
              <a:t>-Box #11: This is the amendment process which can be time consuming with the routing/review process!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88690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chart provides a summary of all the oversight team requirement/information in one location. As you can see, this starts with $5 million contractual services contracts. For contracts of $10 million or greater, the $5 million requirements apply in addition to the $10 million requirements. For contracts of $20 million or greater, the $10 million and $5 million requirements apply in addition to the $20 million requirements. **Start at the bottom and go up. Summarize requirements of each section.**</a:t>
            </a:r>
          </a:p>
          <a:p>
            <a:endParaRPr lang="en-US" dirty="0"/>
          </a:p>
          <a:p>
            <a:r>
              <a:rPr lang="en-US" dirty="0"/>
              <a:t>Are there any questions about CA or CM roles and responsibilities? Or oversight teams? </a:t>
            </a:r>
          </a:p>
        </p:txBody>
      </p:sp>
      <p:sp>
        <p:nvSpPr>
          <p:cNvPr id="4" name="Slide Number Placeholder 3"/>
          <p:cNvSpPr>
            <a:spLocks noGrp="1"/>
          </p:cNvSpPr>
          <p:nvPr>
            <p:ph type="sldNum" sz="quarter" idx="5"/>
          </p:nvPr>
        </p:nvSpPr>
        <p:spPr/>
        <p:txBody>
          <a:bodyPr/>
          <a:lstStyle/>
          <a:p>
            <a:fld id="{B6AEA1A0-6827-4391-BD63-52383F000E7D}" type="slidenum">
              <a:rPr lang="en-US" smtClean="0"/>
              <a:pPr/>
              <a:t>31</a:t>
            </a:fld>
            <a:endParaRPr lang="en-US"/>
          </a:p>
        </p:txBody>
      </p:sp>
    </p:spTree>
    <p:extLst>
      <p:ext uri="{BB962C8B-B14F-4D97-AF65-F5344CB8AC3E}">
        <p14:creationId xmlns:p14="http://schemas.microsoft.com/office/powerpoint/2010/main" val="36586410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questions about the content presented today, please feel free to type them in the chat. You can also reach out to the Division of State Purchasing at any time and we will be happy to answer any questions you may have or point you in the correct direction to get your needs resolved.  </a:t>
            </a:r>
          </a:p>
        </p:txBody>
      </p:sp>
      <p:sp>
        <p:nvSpPr>
          <p:cNvPr id="4" name="Slide Number Placeholder 3"/>
          <p:cNvSpPr>
            <a:spLocks noGrp="1"/>
          </p:cNvSpPr>
          <p:nvPr>
            <p:ph type="sldNum" sz="quarter" idx="5"/>
          </p:nvPr>
        </p:nvSpPr>
        <p:spPr/>
        <p:txBody>
          <a:bodyPr/>
          <a:lstStyle/>
          <a:p>
            <a:fld id="{B6AEA1A0-6827-4391-BD63-52383F000E7D}" type="slidenum">
              <a:rPr lang="en-US" smtClean="0"/>
              <a:pPr/>
              <a:t>32</a:t>
            </a:fld>
            <a:endParaRPr lang="en-US"/>
          </a:p>
        </p:txBody>
      </p:sp>
    </p:spTree>
    <p:extLst>
      <p:ext uri="{BB962C8B-B14F-4D97-AF65-F5344CB8AC3E}">
        <p14:creationId xmlns:p14="http://schemas.microsoft.com/office/powerpoint/2010/main" val="37578541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is our contact information one more time if you want to reach out to us. We are always happy to help. Additionally, your agency’s leadership and general counsel are great resources for clarification on specific policies and procedures within your agency. </a:t>
            </a:r>
            <a:r>
              <a:rPr lang="en-US" dirty="0" err="1"/>
              <a:t>ProDev</a:t>
            </a:r>
            <a:r>
              <a:rPr lang="en-US" dirty="0"/>
              <a:t> webpage for additional course information. PUR training inbox for an additional way to obtain answers to your questions. Thank you so much for being here today. It was an absolute pleasure to be here with you today! </a:t>
            </a:r>
          </a:p>
        </p:txBody>
      </p:sp>
      <p:sp>
        <p:nvSpPr>
          <p:cNvPr id="4" name="Slide Number Placeholder 3"/>
          <p:cNvSpPr>
            <a:spLocks noGrp="1"/>
          </p:cNvSpPr>
          <p:nvPr>
            <p:ph type="sldNum" sz="quarter" idx="5"/>
          </p:nvPr>
        </p:nvSpPr>
        <p:spPr/>
        <p:txBody>
          <a:bodyPr/>
          <a:lstStyle/>
          <a:p>
            <a:fld id="{D96F973D-D586-4A49-A206-12608025C11B}" type="slidenum">
              <a:rPr lang="en-US" smtClean="0"/>
              <a:t>33</a:t>
            </a:fld>
            <a:endParaRPr lang="en-US"/>
          </a:p>
        </p:txBody>
      </p:sp>
    </p:spTree>
    <p:extLst>
      <p:ext uri="{BB962C8B-B14F-4D97-AF65-F5344CB8AC3E}">
        <p14:creationId xmlns:p14="http://schemas.microsoft.com/office/powerpoint/2010/main" val="3997574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 </a:t>
            </a:r>
            <a:r>
              <a:rPr lang="en-US" b="0" dirty="0"/>
              <a:t>As</a:t>
            </a:r>
            <a:r>
              <a:rPr lang="en-US" b="0" baseline="0" dirty="0"/>
              <a:t> we talk about Ethics, Conflict of Interest, and the Sunshine Law, we want you to keep in mind that there is a lot of information that could be included within these topics, but we only want to provide you with an overview. It is also important to understand that these ethical </a:t>
            </a:r>
            <a:r>
              <a:rPr lang="en-US" baseline="0" dirty="0"/>
              <a:t>obligations are required of procurement professionals, negotiators, contract managers, and evaluators, or as an SME serving as a technical advisor. The reach of standards includes some instances in which ethical obligations apply to immediate family members, such as parents, spouse, and children. This can also extend beyond employment, depending on the circumstances. </a:t>
            </a:r>
          </a:p>
          <a:p>
            <a:endParaRPr lang="en-US" b="0" baseline="0" dirty="0"/>
          </a:p>
          <a:p>
            <a:endParaRPr lang="en-US" b="1" u="none"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8005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aseline="0" dirty="0"/>
              <a:t>Read slide. Provide examples and clarification in layman’s terms, as needed. </a:t>
            </a:r>
          </a:p>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240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Read slide. Provide examples and clarification in layman’s terms, as needed.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cs typeface="Arial" panose="020B0604020202020204" pitchFamily="34" charset="0"/>
              </a:rPr>
              <a:t>SAY</a:t>
            </a:r>
            <a:r>
              <a:rPr lang="en-US" dirty="0">
                <a:cs typeface="Arial" panose="020B0604020202020204" pitchFamily="34" charset="0"/>
              </a:rPr>
              <a:t> It is critical that every state employee be aware of their agency’s internal policy when considering an ethics question.  Agency internal ethical policies may be more stringent than statute. Each agency has appointed an Ethics Officer. </a:t>
            </a:r>
            <a:r>
              <a:rPr lang="en-US" baseline="0" dirty="0"/>
              <a:t>If you have any concerns, you should contact your agency’s OGC, Chief Ethics Officer, and/or the Commission on Ethics.</a:t>
            </a:r>
            <a:r>
              <a:rPr lang="en-US" dirty="0">
                <a:cs typeface="Arial" panose="020B0604020202020204" pitchFamily="34" charset="0"/>
              </a:rPr>
              <a:t>		</a:t>
            </a:r>
            <a:endParaRPr lang="en-US" b="1" dirty="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3621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SAY</a:t>
            </a:r>
            <a:r>
              <a:rPr lang="en-US" b="0" baseline="0" dirty="0"/>
              <a:t> In regard to conflict of interest, </a:t>
            </a:r>
            <a:r>
              <a:rPr lang="en-US" b="0" baseline="0" dirty="0">
                <a:cs typeface="Arial" panose="020B0604020202020204" pitchFamily="34" charset="0"/>
              </a:rPr>
              <a:t>a</a:t>
            </a:r>
            <a:r>
              <a:rPr lang="en-US" dirty="0">
                <a:cs typeface="Arial" panose="020B0604020202020204" pitchFamily="34" charset="0"/>
              </a:rPr>
              <a:t>n agency employee must have </a:t>
            </a:r>
            <a:r>
              <a:rPr lang="en-US" b="1" dirty="0">
                <a:cs typeface="Arial" panose="020B0604020202020204" pitchFamily="34" charset="0"/>
              </a:rPr>
              <a:t>NO</a:t>
            </a:r>
            <a:r>
              <a:rPr lang="en-US" dirty="0">
                <a:cs typeface="Arial" panose="020B0604020202020204" pitchFamily="34" charset="0"/>
              </a:rPr>
              <a:t> direct or indirect conflict of interest and must act independent of the vendors selected for evaluation and/or negotiation when taking part in a procurement.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Arial" panose="020B0604020202020204" pitchFamily="34" charset="0"/>
              </a:rPr>
              <a:t>Read points on slide.</a:t>
            </a:r>
          </a:p>
          <a:p>
            <a:endParaRPr lang="en-US" b="0" baseline="0"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8608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a:t>SAY:</a:t>
            </a:r>
            <a:r>
              <a:rPr lang="en-US" b="1" baseline="0"/>
              <a:t> </a:t>
            </a:r>
            <a:r>
              <a:rPr lang="en-US"/>
              <a:t>Records and meetings are both effected by requirements of Florida’s Sunshine Laws, and we are going to learn more about what that means.  First, we’ll discuss right of access to both records and meetings and then talk about items specific to records and those specific to meetings. </a:t>
            </a:r>
          </a:p>
          <a:p>
            <a:endParaRPr lang="en-US" b="0" baseline="0"/>
          </a:p>
          <a:p>
            <a:pPr defTabSz="931774">
              <a:defRPr/>
            </a:pPr>
            <a:r>
              <a:rPr lang="en-US" b="0" baseline="0"/>
              <a:t>Public records include documentation, both formal and informal, and even notes that are taken if the intent is for the notes to be shared. Different General Counsels view intention to share differently, so you will need to check with them but understand that if you take notes during a procurement process there is a very good chance the notes would be considered a public record. Audio recordings made during meetings are also covered under the Sunshine Laws. Meetings that are covered under the Sunshine Law include strategy sessions, negotiation sessions, and other public meetings such as evaluators confirming scores, and opening of bids, proposals, or replies. </a:t>
            </a:r>
          </a:p>
          <a:p>
            <a:endParaRPr lang="en-US" b="1" i="1" baseline="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7521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i="0"/>
              <a:t>SAY: </a:t>
            </a:r>
            <a:r>
              <a:rPr lang="en-US"/>
              <a:t>Article I, Section 24 of the Florida Constitution establishes the basic right of access to most governmental proceedings and records. Chapters 119 and 286, Florida Statutes, set forth requirements and statutory exemptions in Florida’s Sunshine Law.</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Read slide. Discuss in layman’s terms and provide examples as needed.</a:t>
            </a:r>
            <a:endParaRPr lang="en-US" b="1" i="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B6AEA1A0-6827-4391-BD63-52383F000E7D}"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224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220815"/>
            <a:ext cx="10363200" cy="824060"/>
          </a:xfrm>
          <a:prstGeom prst="rect">
            <a:avLst/>
          </a:prstGeom>
        </p:spPr>
        <p:txBody>
          <a:bodyPr anchor="b"/>
          <a:lstStyle>
            <a:lvl1pPr algn="ctr">
              <a:defRPr sz="4000" b="1" baseline="0">
                <a:latin typeface="Source Sans Pro" panose="020B0503030403020204" pitchFamily="34" charset="0"/>
              </a:defRPr>
            </a:lvl1pPr>
          </a:lstStyle>
          <a:p>
            <a:r>
              <a:rPr lang="en-US" dirty="0"/>
              <a:t>Click to edit Master title style</a:t>
            </a:r>
          </a:p>
        </p:txBody>
      </p:sp>
      <p:sp>
        <p:nvSpPr>
          <p:cNvPr id="3" name="Subtitle 2"/>
          <p:cNvSpPr>
            <a:spLocks noGrp="1"/>
          </p:cNvSpPr>
          <p:nvPr>
            <p:ph type="subTitle" idx="1"/>
          </p:nvPr>
        </p:nvSpPr>
        <p:spPr>
          <a:xfrm>
            <a:off x="1447800" y="4441304"/>
            <a:ext cx="9144000" cy="399638"/>
          </a:xfrm>
          <a:prstGeom prst="rect">
            <a:avLst/>
          </a:prstGeom>
        </p:spPr>
        <p:txBody>
          <a:bodyPr/>
          <a:lstStyle>
            <a:lvl1pPr marL="0" indent="0" algn="ctr">
              <a:buNone/>
              <a:defRPr sz="2400">
                <a:latin typeface="Source Sans Pro" panose="020B0503030403020204" pitchFamily="34" charset="0"/>
                <a:ea typeface="Source Sans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838200" y="6492876"/>
            <a:ext cx="2743200" cy="365125"/>
          </a:xfrm>
          <a:prstGeom prst="rect">
            <a:avLst/>
          </a:prstGeom>
        </p:spPr>
        <p:txBody>
          <a:bodyPr/>
          <a:lstStyle>
            <a:lvl1pPr>
              <a:defRPr sz="1000" baseline="0">
                <a:latin typeface="Source Sans Pro" panose="020B0503030403020204" pitchFamily="34" charset="0"/>
                <a:ea typeface="Source Sans Pro" panose="020B0503030403020204" pitchFamily="34" charset="0"/>
              </a:defRPr>
            </a:lvl1pPr>
          </a:lstStyle>
          <a:p>
            <a:fld id="{DA3EA19E-A9A5-D84B-8ACE-404CB793EA04}" type="datetimeFigureOut">
              <a:rPr lang="en-US" smtClean="0"/>
              <a:pPr/>
              <a:t>9/5/2024</a:t>
            </a:fld>
            <a:endParaRPr lang="en-US" dirty="0"/>
          </a:p>
        </p:txBody>
      </p:sp>
      <p:sp>
        <p:nvSpPr>
          <p:cNvPr id="5" name="Footer Placeholder 4"/>
          <p:cNvSpPr>
            <a:spLocks noGrp="1"/>
          </p:cNvSpPr>
          <p:nvPr>
            <p:ph type="ftr" sz="quarter" idx="11"/>
          </p:nvPr>
        </p:nvSpPr>
        <p:spPr>
          <a:xfrm>
            <a:off x="4038600" y="6502215"/>
            <a:ext cx="4114800" cy="365125"/>
          </a:xfrm>
          <a:prstGeom prst="rect">
            <a:avLst/>
          </a:prstGeom>
        </p:spPr>
        <p:txBody>
          <a:bodyPr/>
          <a:lstStyle>
            <a:lvl1pPr>
              <a:defRPr sz="1000" baseline="0">
                <a:latin typeface="Source Sans Pro" panose="020B0503030403020204" pitchFamily="34" charset="0"/>
                <a:ea typeface="Source Sans Pro" panose="020B0503030403020204" pitchFamily="34" charset="0"/>
              </a:defRPr>
            </a:lvl1pPr>
          </a:lstStyle>
          <a:p>
            <a:endParaRPr lang="en-US" dirty="0"/>
          </a:p>
        </p:txBody>
      </p:sp>
      <p:sp>
        <p:nvSpPr>
          <p:cNvPr id="6" name="Slide Number Placeholder 5"/>
          <p:cNvSpPr>
            <a:spLocks noGrp="1"/>
          </p:cNvSpPr>
          <p:nvPr>
            <p:ph type="sldNum" sz="quarter" idx="12"/>
          </p:nvPr>
        </p:nvSpPr>
        <p:spPr>
          <a:xfrm>
            <a:off x="8610600" y="6502215"/>
            <a:ext cx="2743200" cy="365125"/>
          </a:xfrm>
          <a:prstGeom prst="rect">
            <a:avLst/>
          </a:prstGeom>
        </p:spPr>
        <p:txBody>
          <a:bodyPr/>
          <a:lstStyle>
            <a:lvl1pPr>
              <a:defRPr sz="1000" baseline="0">
                <a:latin typeface="Source Sans Pro" panose="020B0503030403020204" pitchFamily="34" charset="0"/>
                <a:ea typeface="Source Sans Pro" panose="020B0503030403020204" pitchFamily="34" charset="0"/>
              </a:defRPr>
            </a:lvl1pPr>
          </a:lstStyle>
          <a:p>
            <a:fld id="{B0B6838F-CFC8-8A44-AEFB-56FEE8BA6ACF}" type="slidenum">
              <a:rPr lang="en-US" smtClean="0"/>
              <a:pPr/>
              <a:t>‹#›</a:t>
            </a:fld>
            <a:endParaRPr lang="en-US" dirty="0"/>
          </a:p>
        </p:txBody>
      </p:sp>
    </p:spTree>
    <p:extLst>
      <p:ext uri="{BB962C8B-B14F-4D97-AF65-F5344CB8AC3E}">
        <p14:creationId xmlns:p14="http://schemas.microsoft.com/office/powerpoint/2010/main" val="27637282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7797F-4F41-3549-9F02-7E0E7BC35FB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44C0632-C4C2-7C42-9FFD-D88AC451345C}"/>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9838C28C-1811-9F4E-92F4-3975F03FC426}"/>
              </a:ext>
            </a:extLst>
          </p:cNvPr>
          <p:cNvSpPr>
            <a:spLocks noGrp="1"/>
          </p:cNvSpPr>
          <p:nvPr>
            <p:ph type="sldNum" sz="quarter" idx="10"/>
          </p:nvPr>
        </p:nvSpPr>
        <p:spPr/>
        <p:txBody>
          <a:bodyPr/>
          <a:lstStyle/>
          <a:p>
            <a:fld id="{33BA6CDD-4CD5-B64D-8DAD-3DBCE20932C6}" type="slidenum">
              <a:rPr lang="en-US" smtClean="0"/>
              <a:pPr/>
              <a:t>‹#›</a:t>
            </a:fld>
            <a:endParaRPr lang="en-US"/>
          </a:p>
        </p:txBody>
      </p:sp>
    </p:spTree>
    <p:extLst>
      <p:ext uri="{BB962C8B-B14F-4D97-AF65-F5344CB8AC3E}">
        <p14:creationId xmlns:p14="http://schemas.microsoft.com/office/powerpoint/2010/main" val="181709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669324D-0AA0-8F4A-96DE-E86CABAB9583}"/>
              </a:ext>
            </a:extLst>
          </p:cNvPr>
          <p:cNvSpPr>
            <a:spLocks noGrp="1"/>
          </p:cNvSpPr>
          <p:nvPr>
            <p:ph type="subTitle" idx="1"/>
          </p:nvPr>
        </p:nvSpPr>
        <p:spPr>
          <a:xfrm>
            <a:off x="838200" y="1558085"/>
            <a:ext cx="10880464" cy="1884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41D7F7B-4561-5E43-948B-D32510299420}"/>
              </a:ext>
            </a:extLst>
          </p:cNvPr>
          <p:cNvSpPr>
            <a:spLocks noGrp="1"/>
          </p:cNvSpPr>
          <p:nvPr>
            <p:ph type="dt" sz="half" idx="10"/>
          </p:nvPr>
        </p:nvSpPr>
        <p:spPr/>
        <p:txBody>
          <a:bodyPr/>
          <a:lstStyle/>
          <a:p>
            <a:fld id="{C0388F49-B315-6E49-8B35-C566E7CD4C2A}" type="datetimeFigureOut">
              <a:rPr lang="en-US" smtClean="0"/>
              <a:t>9/5/2024</a:t>
            </a:fld>
            <a:endParaRPr lang="en-US"/>
          </a:p>
        </p:txBody>
      </p:sp>
      <p:sp>
        <p:nvSpPr>
          <p:cNvPr id="5" name="Footer Placeholder 4">
            <a:extLst>
              <a:ext uri="{FF2B5EF4-FFF2-40B4-BE49-F238E27FC236}">
                <a16:creationId xmlns:a16="http://schemas.microsoft.com/office/drawing/2014/main" id="{09D122FB-D705-CA4D-92A3-54E224690A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4C7F8C-059C-A24D-BB4A-7CC05CACA1C8}"/>
              </a:ext>
            </a:extLst>
          </p:cNvPr>
          <p:cNvSpPr>
            <a:spLocks noGrp="1"/>
          </p:cNvSpPr>
          <p:nvPr>
            <p:ph type="sldNum" sz="quarter" idx="12"/>
          </p:nvPr>
        </p:nvSpPr>
        <p:spPr/>
        <p:txBody>
          <a:bodyPr/>
          <a:lstStyle/>
          <a:p>
            <a:fld id="{1E707733-B24B-AD42-A8F8-E368C2AB0657}" type="slidenum">
              <a:rPr lang="en-US" smtClean="0"/>
              <a:t>‹#›</a:t>
            </a:fld>
            <a:endParaRPr lang="en-US"/>
          </a:p>
        </p:txBody>
      </p:sp>
      <p:sp>
        <p:nvSpPr>
          <p:cNvPr id="11" name="Title Placeholder 8">
            <a:extLst>
              <a:ext uri="{FF2B5EF4-FFF2-40B4-BE49-F238E27FC236}">
                <a16:creationId xmlns:a16="http://schemas.microsoft.com/office/drawing/2014/main" id="{DC65116B-D34A-F64B-8A31-E3895F93B0D1}"/>
              </a:ext>
            </a:extLst>
          </p:cNvPr>
          <p:cNvSpPr>
            <a:spLocks noGrp="1"/>
          </p:cNvSpPr>
          <p:nvPr>
            <p:ph type="title"/>
          </p:nvPr>
        </p:nvSpPr>
        <p:spPr>
          <a:xfrm>
            <a:off x="3219225" y="351915"/>
            <a:ext cx="8610600" cy="50124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80204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7" name="Title Placeholder 8">
            <a:extLst>
              <a:ext uri="{FF2B5EF4-FFF2-40B4-BE49-F238E27FC236}">
                <a16:creationId xmlns:a16="http://schemas.microsoft.com/office/drawing/2014/main" id="{5DC21F9E-544C-40DD-A5AA-5177F0220B13}"/>
              </a:ext>
            </a:extLst>
          </p:cNvPr>
          <p:cNvSpPr>
            <a:spLocks noGrp="1"/>
          </p:cNvSpPr>
          <p:nvPr>
            <p:ph type="title"/>
          </p:nvPr>
        </p:nvSpPr>
        <p:spPr>
          <a:xfrm>
            <a:off x="2498785" y="291534"/>
            <a:ext cx="8018255" cy="501249"/>
          </a:xfrm>
          <a:prstGeom prst="rect">
            <a:avLst/>
          </a:prstGeom>
        </p:spPr>
        <p:txBody>
          <a:bodyPr vert="horz" lIns="91440" tIns="45720" rIns="91440" bIns="45720" rtlCol="0" anchor="ctr">
            <a:noAutofit/>
          </a:bodyPr>
          <a:lstStyle>
            <a:lvl1pPr>
              <a:defRPr sz="4000"/>
            </a:lvl1pPr>
          </a:lstStyle>
          <a:p>
            <a:r>
              <a:rPr lang="en-US"/>
              <a:t>Click to edit Master title style</a:t>
            </a:r>
          </a:p>
        </p:txBody>
      </p:sp>
      <p:sp>
        <p:nvSpPr>
          <p:cNvPr id="4" name="Slide Number Placeholder 5">
            <a:extLst>
              <a:ext uri="{FF2B5EF4-FFF2-40B4-BE49-F238E27FC236}">
                <a16:creationId xmlns:a16="http://schemas.microsoft.com/office/drawing/2014/main" id="{6B243D36-FC38-49C1-8FBB-205C2F2390C0}"/>
              </a:ext>
            </a:extLst>
          </p:cNvPr>
          <p:cNvSpPr>
            <a:spLocks noGrp="1"/>
          </p:cNvSpPr>
          <p:nvPr>
            <p:ph type="sldNum" sz="quarter" idx="4"/>
          </p:nvPr>
        </p:nvSpPr>
        <p:spPr>
          <a:xfrm>
            <a:off x="5892800" y="6409781"/>
            <a:ext cx="548640" cy="365125"/>
          </a:xfrm>
          <a:prstGeom prst="rect">
            <a:avLst/>
          </a:prstGeom>
        </p:spPr>
        <p:txBody>
          <a:bodyPr anchor="b"/>
          <a:lstStyle>
            <a:lvl1pPr algn="l">
              <a:defRPr sz="1400" b="1"/>
            </a:lvl1pPr>
          </a:lstStyle>
          <a:p>
            <a:fld id="{1E707733-B24B-AD42-A8F8-E368C2AB0657}" type="slidenum">
              <a:rPr lang="en-US" smtClean="0"/>
              <a:pPr/>
              <a:t>‹#›</a:t>
            </a:fld>
            <a:endParaRPr lang="en-US"/>
          </a:p>
        </p:txBody>
      </p:sp>
    </p:spTree>
    <p:custDataLst>
      <p:tags r:id="rId1"/>
    </p:custDataLst>
    <p:extLst>
      <p:ext uri="{BB962C8B-B14F-4D97-AF65-F5344CB8AC3E}">
        <p14:creationId xmlns:p14="http://schemas.microsoft.com/office/powerpoint/2010/main" val="335297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D6D6C6-A496-7942-9A2C-0C6196FFC21C}"/>
              </a:ext>
            </a:extLst>
          </p:cNvPr>
          <p:cNvSpPr>
            <a:spLocks noGrp="1"/>
          </p:cNvSpPr>
          <p:nvPr>
            <p:ph idx="1"/>
          </p:nvPr>
        </p:nvSpPr>
        <p:spPr>
          <a:xfrm>
            <a:off x="1083366" y="1559862"/>
            <a:ext cx="10270434" cy="4625278"/>
          </a:xfrm>
          <a:prstGeom prst="rect">
            <a:avLst/>
          </a:prstGeom>
          <a:ln>
            <a:noFill/>
          </a:ln>
        </p:spPr>
        <p:txBody>
          <a:bodyPr/>
          <a:lstStyle>
            <a:lvl1pPr>
              <a:defRPr sz="2800"/>
            </a:lvl1pPr>
            <a:lvl2pPr>
              <a:defRPr sz="2000"/>
            </a:lvl2pPr>
            <a:lvl3pPr>
              <a:defRPr sz="1600"/>
            </a:lvl3pPr>
            <a:lvl4pPr>
              <a:defRPr sz="16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Placeholder 8">
            <a:extLst>
              <a:ext uri="{FF2B5EF4-FFF2-40B4-BE49-F238E27FC236}">
                <a16:creationId xmlns:a16="http://schemas.microsoft.com/office/drawing/2014/main" id="{FDE76B5B-595F-4453-9800-B17AD83486F4}"/>
              </a:ext>
            </a:extLst>
          </p:cNvPr>
          <p:cNvSpPr>
            <a:spLocks noGrp="1"/>
          </p:cNvSpPr>
          <p:nvPr>
            <p:ph type="title"/>
          </p:nvPr>
        </p:nvSpPr>
        <p:spPr>
          <a:xfrm>
            <a:off x="2498785" y="291534"/>
            <a:ext cx="8018255" cy="501249"/>
          </a:xfrm>
          <a:prstGeom prst="rect">
            <a:avLst/>
          </a:prstGeom>
        </p:spPr>
        <p:txBody>
          <a:bodyPr vert="horz" lIns="91440" tIns="45720" rIns="91440" bIns="45720" rtlCol="0" anchor="ctr">
            <a:noAutofit/>
          </a:bodyPr>
          <a:lstStyle>
            <a:lvl1pPr>
              <a:defRPr sz="4400"/>
            </a:lvl1pPr>
          </a:lstStyle>
          <a:p>
            <a:r>
              <a:rPr lang="en-US"/>
              <a:t>Click to edit Master title style</a:t>
            </a:r>
          </a:p>
        </p:txBody>
      </p:sp>
      <p:sp>
        <p:nvSpPr>
          <p:cNvPr id="8" name="Slide Number Placeholder 5">
            <a:extLst>
              <a:ext uri="{FF2B5EF4-FFF2-40B4-BE49-F238E27FC236}">
                <a16:creationId xmlns:a16="http://schemas.microsoft.com/office/drawing/2014/main" id="{FDE8B323-D707-4094-B849-5D6FA9BED254}"/>
              </a:ext>
            </a:extLst>
          </p:cNvPr>
          <p:cNvSpPr>
            <a:spLocks noGrp="1"/>
          </p:cNvSpPr>
          <p:nvPr>
            <p:ph type="sldNum" sz="quarter" idx="4"/>
          </p:nvPr>
        </p:nvSpPr>
        <p:spPr>
          <a:xfrm>
            <a:off x="5892800" y="6409781"/>
            <a:ext cx="548640" cy="365125"/>
          </a:xfrm>
          <a:prstGeom prst="rect">
            <a:avLst/>
          </a:prstGeom>
        </p:spPr>
        <p:txBody>
          <a:bodyPr anchor="b"/>
          <a:lstStyle>
            <a:lvl1pPr algn="l">
              <a:defRPr sz="1400" b="1"/>
            </a:lvl1pPr>
          </a:lstStyle>
          <a:p>
            <a:fld id="{33BA6CDD-4CD5-B64D-8DAD-3DBCE20932C6}" type="slidenum">
              <a:rPr lang="en-US" smtClean="0"/>
              <a:pPr/>
              <a:t>‹#›</a:t>
            </a:fld>
            <a:endParaRPr lang="en-US"/>
          </a:p>
        </p:txBody>
      </p:sp>
    </p:spTree>
    <p:custDataLst>
      <p:tags r:id="rId1"/>
    </p:custDataLst>
    <p:extLst>
      <p:ext uri="{BB962C8B-B14F-4D97-AF65-F5344CB8AC3E}">
        <p14:creationId xmlns:p14="http://schemas.microsoft.com/office/powerpoint/2010/main" val="287627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40A0C2-A32C-474D-87C8-37A057015C0D}"/>
              </a:ext>
            </a:extLst>
          </p:cNvPr>
          <p:cNvSpPr>
            <a:spLocks noGrp="1"/>
          </p:cNvSpPr>
          <p:nvPr>
            <p:ph sz="half" idx="2"/>
          </p:nvPr>
        </p:nvSpPr>
        <p:spPr>
          <a:xfrm>
            <a:off x="6197600" y="1535506"/>
            <a:ext cx="5156200" cy="4408097"/>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8982A787-2B11-FB41-8934-285FEE53B142}"/>
              </a:ext>
            </a:extLst>
          </p:cNvPr>
          <p:cNvSpPr>
            <a:spLocks noGrp="1"/>
          </p:cNvSpPr>
          <p:nvPr>
            <p:ph type="sldNum" sz="quarter" idx="12"/>
          </p:nvPr>
        </p:nvSpPr>
        <p:spPr/>
        <p:txBody>
          <a:bodyPr/>
          <a:lstStyle/>
          <a:p>
            <a:fld id="{33BA6CDD-4CD5-B64D-8DAD-3DBCE20932C6}" type="slidenum">
              <a:rPr lang="en-US" smtClean="0"/>
              <a:t>‹#›</a:t>
            </a:fld>
            <a:endParaRPr lang="en-US"/>
          </a:p>
        </p:txBody>
      </p:sp>
      <p:sp>
        <p:nvSpPr>
          <p:cNvPr id="8" name="Title 1">
            <a:extLst>
              <a:ext uri="{FF2B5EF4-FFF2-40B4-BE49-F238E27FC236}">
                <a16:creationId xmlns:a16="http://schemas.microsoft.com/office/drawing/2014/main" id="{3BDE004A-8462-477E-8D6F-BC13E45E72CF}"/>
              </a:ext>
            </a:extLst>
          </p:cNvPr>
          <p:cNvSpPr>
            <a:spLocks noGrp="1"/>
          </p:cNvSpPr>
          <p:nvPr>
            <p:ph type="title"/>
          </p:nvPr>
        </p:nvSpPr>
        <p:spPr>
          <a:xfrm>
            <a:off x="838200" y="365127"/>
            <a:ext cx="10515600" cy="730431"/>
          </a:xfrm>
          <a:prstGeom prst="rect">
            <a:avLst/>
          </a:prstGeom>
        </p:spPr>
        <p:txBody>
          <a:bodyPr/>
          <a:lstStyle>
            <a:lvl1pPr>
              <a:defRPr sz="4400"/>
            </a:lvl1pPr>
          </a:lstStyle>
          <a:p>
            <a:r>
              <a:rPr lang="en-US"/>
              <a:t>Click to edit Master title style</a:t>
            </a:r>
          </a:p>
        </p:txBody>
      </p:sp>
      <p:sp>
        <p:nvSpPr>
          <p:cNvPr id="9" name="Content Placeholder 3">
            <a:extLst>
              <a:ext uri="{FF2B5EF4-FFF2-40B4-BE49-F238E27FC236}">
                <a16:creationId xmlns:a16="http://schemas.microsoft.com/office/drawing/2014/main" id="{9771FD09-C7B7-44B9-9372-BC1814E45BCE}"/>
              </a:ext>
            </a:extLst>
          </p:cNvPr>
          <p:cNvSpPr>
            <a:spLocks noGrp="1"/>
          </p:cNvSpPr>
          <p:nvPr>
            <p:ph sz="half" idx="13"/>
          </p:nvPr>
        </p:nvSpPr>
        <p:spPr>
          <a:xfrm>
            <a:off x="840319" y="1535506"/>
            <a:ext cx="5158316" cy="4408097"/>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379896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831659-0F3F-5E48-88F0-25F1AF52900D}"/>
              </a:ext>
            </a:extLst>
          </p:cNvPr>
          <p:cNvSpPr>
            <a:spLocks noGrp="1"/>
          </p:cNvSpPr>
          <p:nvPr>
            <p:ph type="body" idx="1"/>
          </p:nvPr>
        </p:nvSpPr>
        <p:spPr>
          <a:xfrm>
            <a:off x="840319" y="1546395"/>
            <a:ext cx="5158316" cy="459609"/>
          </a:xfrm>
          <a:prstGeom prst="rect">
            <a:avLst/>
          </a:prstGeom>
        </p:spPr>
        <p:txBody>
          <a:bodyPr anchor="b"/>
          <a:lstStyle>
            <a:lvl1pPr marL="0" indent="0">
              <a:buNone/>
              <a:defRPr sz="1800" b="1" i="0"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735C561-E490-7747-8564-DE23309A7394}"/>
              </a:ext>
            </a:extLst>
          </p:cNvPr>
          <p:cNvSpPr>
            <a:spLocks noGrp="1"/>
          </p:cNvSpPr>
          <p:nvPr>
            <p:ph sz="half" idx="2"/>
          </p:nvPr>
        </p:nvSpPr>
        <p:spPr>
          <a:xfrm>
            <a:off x="840319" y="2216989"/>
            <a:ext cx="5158316" cy="397267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2A1512-D348-3C40-A40E-5BC1C1A02394}"/>
              </a:ext>
            </a:extLst>
          </p:cNvPr>
          <p:cNvSpPr>
            <a:spLocks noGrp="1"/>
          </p:cNvSpPr>
          <p:nvPr>
            <p:ph type="body" sz="quarter" idx="3"/>
          </p:nvPr>
        </p:nvSpPr>
        <p:spPr>
          <a:xfrm>
            <a:off x="6167967" y="1546395"/>
            <a:ext cx="5183717" cy="459609"/>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61DBB2F-E464-484E-B393-4FBA99FAD6F4}"/>
              </a:ext>
            </a:extLst>
          </p:cNvPr>
          <p:cNvSpPr>
            <a:spLocks noGrp="1"/>
          </p:cNvSpPr>
          <p:nvPr>
            <p:ph sz="quarter" idx="4"/>
          </p:nvPr>
        </p:nvSpPr>
        <p:spPr>
          <a:xfrm>
            <a:off x="6172200" y="2216989"/>
            <a:ext cx="5183717" cy="397267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Placeholder 8">
            <a:extLst>
              <a:ext uri="{FF2B5EF4-FFF2-40B4-BE49-F238E27FC236}">
                <a16:creationId xmlns:a16="http://schemas.microsoft.com/office/drawing/2014/main" id="{398EC459-12CA-4478-903A-13FF0F14979B}"/>
              </a:ext>
            </a:extLst>
          </p:cNvPr>
          <p:cNvSpPr>
            <a:spLocks noGrp="1"/>
          </p:cNvSpPr>
          <p:nvPr>
            <p:ph type="title"/>
          </p:nvPr>
        </p:nvSpPr>
        <p:spPr>
          <a:xfrm>
            <a:off x="3335548" y="265655"/>
            <a:ext cx="8016137" cy="501249"/>
          </a:xfrm>
          <a:prstGeom prst="rect">
            <a:avLst/>
          </a:prstGeom>
        </p:spPr>
        <p:txBody>
          <a:bodyPr vert="horz" lIns="91440" tIns="45720" rIns="91440" bIns="45720" rtlCol="0" anchor="ctr">
            <a:normAutofit/>
          </a:bodyPr>
          <a:lstStyle/>
          <a:p>
            <a:r>
              <a:rPr lang="en-US"/>
              <a:t>Click to edit Master title style</a:t>
            </a:r>
          </a:p>
        </p:txBody>
      </p:sp>
      <p:sp>
        <p:nvSpPr>
          <p:cNvPr id="8" name="Slide Number Placeholder 5">
            <a:extLst>
              <a:ext uri="{FF2B5EF4-FFF2-40B4-BE49-F238E27FC236}">
                <a16:creationId xmlns:a16="http://schemas.microsoft.com/office/drawing/2014/main" id="{DD8571F5-9ED4-4EBC-9062-C799758631B1}"/>
              </a:ext>
            </a:extLst>
          </p:cNvPr>
          <p:cNvSpPr txBox="1">
            <a:spLocks/>
          </p:cNvSpPr>
          <p:nvPr userDrawn="1"/>
        </p:nvSpPr>
        <p:spPr>
          <a:xfrm>
            <a:off x="5094514" y="6343003"/>
            <a:ext cx="2002972" cy="573206"/>
          </a:xfrm>
          <a:prstGeom prst="rect">
            <a:avLst/>
          </a:prstGeom>
        </p:spPr>
        <p:txBody>
          <a:bodyPr rIns="0" anchor="b"/>
          <a:lstStyle>
            <a:defPPr>
              <a:defRPr lang="en-US"/>
            </a:defPPr>
            <a:lvl1pPr marL="0" algn="ct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5F58B07-5FBF-0A4D-884E-A35E52B35DDD}" type="slidenum">
              <a:rPr lang="en-US" smtClean="0"/>
              <a:pPr/>
              <a:t>‹#›</a:t>
            </a:fld>
            <a:endParaRPr lang="en-US"/>
          </a:p>
        </p:txBody>
      </p:sp>
    </p:spTree>
    <p:custDataLst>
      <p:tags r:id="rId1"/>
    </p:custDataLst>
    <p:extLst>
      <p:ext uri="{BB962C8B-B14F-4D97-AF65-F5344CB8AC3E}">
        <p14:creationId xmlns:p14="http://schemas.microsoft.com/office/powerpoint/2010/main" val="3610266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8" name="Title Placeholder 8">
            <a:extLst>
              <a:ext uri="{FF2B5EF4-FFF2-40B4-BE49-F238E27FC236}">
                <a16:creationId xmlns:a16="http://schemas.microsoft.com/office/drawing/2014/main" id="{0ECFF92B-9A28-4E5F-B07A-0D8276D2914E}"/>
              </a:ext>
            </a:extLst>
          </p:cNvPr>
          <p:cNvSpPr>
            <a:spLocks noGrp="1"/>
          </p:cNvSpPr>
          <p:nvPr>
            <p:ph type="title"/>
          </p:nvPr>
        </p:nvSpPr>
        <p:spPr>
          <a:xfrm>
            <a:off x="2498785" y="291534"/>
            <a:ext cx="8018255" cy="501249"/>
          </a:xfrm>
          <a:prstGeom prst="rect">
            <a:avLst/>
          </a:prstGeom>
        </p:spPr>
        <p:txBody>
          <a:bodyPr vert="horz" lIns="91440" tIns="45720" rIns="91440" bIns="45720" rtlCol="0" anchor="ctr">
            <a:noAutofit/>
          </a:bodyPr>
          <a:lstStyle>
            <a:lvl1pPr>
              <a:defRPr sz="4400"/>
            </a:lvl1pPr>
          </a:lstStyle>
          <a:p>
            <a:r>
              <a:rPr lang="en-US"/>
              <a:t>Click to edit Master title style</a:t>
            </a:r>
          </a:p>
        </p:txBody>
      </p:sp>
      <p:sp>
        <p:nvSpPr>
          <p:cNvPr id="4" name="Slide Number Placeholder 5">
            <a:extLst>
              <a:ext uri="{FF2B5EF4-FFF2-40B4-BE49-F238E27FC236}">
                <a16:creationId xmlns:a16="http://schemas.microsoft.com/office/drawing/2014/main" id="{D1CB69E1-75BE-4B15-82E9-9E17BB054E0B}"/>
              </a:ext>
            </a:extLst>
          </p:cNvPr>
          <p:cNvSpPr>
            <a:spLocks noGrp="1"/>
          </p:cNvSpPr>
          <p:nvPr>
            <p:ph type="sldNum" sz="quarter" idx="4"/>
          </p:nvPr>
        </p:nvSpPr>
        <p:spPr>
          <a:xfrm>
            <a:off x="5892800" y="6409781"/>
            <a:ext cx="548640" cy="365125"/>
          </a:xfrm>
          <a:prstGeom prst="rect">
            <a:avLst/>
          </a:prstGeom>
        </p:spPr>
        <p:txBody>
          <a:bodyPr anchor="b"/>
          <a:lstStyle>
            <a:lvl1pPr algn="l">
              <a:defRPr sz="1400" b="1"/>
            </a:lvl1pPr>
          </a:lstStyle>
          <a:p>
            <a:fld id="{33BA6CDD-4CD5-B64D-8DAD-3DBCE20932C6}" type="slidenum">
              <a:rPr lang="en-US" smtClean="0"/>
              <a:t>‹#›</a:t>
            </a:fld>
            <a:endParaRPr lang="en-US"/>
          </a:p>
        </p:txBody>
      </p:sp>
      <p:sp>
        <p:nvSpPr>
          <p:cNvPr id="5" name="Content Placeholder 2">
            <a:extLst>
              <a:ext uri="{FF2B5EF4-FFF2-40B4-BE49-F238E27FC236}">
                <a16:creationId xmlns:a16="http://schemas.microsoft.com/office/drawing/2014/main" id="{B2405A27-595D-48F6-8E71-62D9A8BCAF19}"/>
              </a:ext>
            </a:extLst>
          </p:cNvPr>
          <p:cNvSpPr>
            <a:spLocks noGrp="1"/>
          </p:cNvSpPr>
          <p:nvPr>
            <p:ph sz="half" idx="1"/>
          </p:nvPr>
        </p:nvSpPr>
        <p:spPr>
          <a:xfrm>
            <a:off x="838200" y="1302026"/>
            <a:ext cx="5181600" cy="4874937"/>
          </a:xfrm>
          <a:prstGeom prst="rect">
            <a:avLst/>
          </a:prstGeom>
        </p:spPr>
        <p:txBody>
          <a:bodyPr/>
          <a:lstStyle>
            <a:lvl1pPr>
              <a:defRPr sz="2800"/>
            </a:lvl1pPr>
            <a:lvl2pPr>
              <a:defRPr sz="2000"/>
            </a:lvl2pPr>
            <a:lvl3pPr>
              <a:defRPr sz="1600"/>
            </a:lvl3pPr>
            <a:lvl4pPr>
              <a:defRPr sz="16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5AEBE3F2-8D34-4225-BDF3-32FD5A41C578}"/>
              </a:ext>
            </a:extLst>
          </p:cNvPr>
          <p:cNvSpPr>
            <a:spLocks noGrp="1"/>
          </p:cNvSpPr>
          <p:nvPr>
            <p:ph sz="half" idx="2"/>
          </p:nvPr>
        </p:nvSpPr>
        <p:spPr>
          <a:xfrm>
            <a:off x="6172200" y="1302026"/>
            <a:ext cx="5181600" cy="4874937"/>
          </a:xfrm>
          <a:prstGeom prst="rect">
            <a:avLst/>
          </a:prstGeom>
        </p:spPr>
        <p:txBody>
          <a:bodyPr/>
          <a:lstStyle>
            <a:lvl1pPr>
              <a:defRPr sz="2800"/>
            </a:lvl1pPr>
            <a:lvl2pPr>
              <a:defRPr sz="2000"/>
            </a:lvl2pPr>
            <a:lvl3pPr>
              <a:defRPr sz="1600"/>
            </a:lvl3pPr>
            <a:lvl4pPr>
              <a:defRPr sz="16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543C7DB6-E466-4297-AFA1-AE4DCE27F1E7}"/>
              </a:ext>
            </a:extLst>
          </p:cNvPr>
          <p:cNvSpPr txBox="1">
            <a:spLocks/>
          </p:cNvSpPr>
          <p:nvPr userDrawn="1"/>
        </p:nvSpPr>
        <p:spPr>
          <a:xfrm>
            <a:off x="1575371" y="6374280"/>
            <a:ext cx="7102464" cy="464217"/>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a:solidFill>
                  <a:schemeClr val="bg1"/>
                </a:solidFill>
              </a:rPr>
              <a:t>Florida Certified Contract Negotiator Course</a:t>
            </a:r>
          </a:p>
        </p:txBody>
      </p:sp>
    </p:spTree>
    <p:custDataLst>
      <p:tags r:id="rId1"/>
    </p:custDataLst>
    <p:extLst>
      <p:ext uri="{BB962C8B-B14F-4D97-AF65-F5344CB8AC3E}">
        <p14:creationId xmlns:p14="http://schemas.microsoft.com/office/powerpoint/2010/main" val="2211024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DMS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144013"/>
            <a:ext cx="8488908" cy="565672"/>
          </a:xfrm>
        </p:spPr>
        <p:txBody>
          <a:bodyPr>
            <a:norm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09600" y="846161"/>
            <a:ext cx="10972800" cy="5227093"/>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a:xfrm>
            <a:off x="5094514" y="6343003"/>
            <a:ext cx="2002972" cy="573206"/>
          </a:xfrm>
        </p:spPr>
        <p:txBody>
          <a:bodyPr rIns="0"/>
          <a:lstStyle>
            <a:lvl1pPr algn="ctr">
              <a:defRPr b="1"/>
            </a:lvl1pPr>
          </a:lstStyle>
          <a:p>
            <a:fld id="{35F58B07-5FBF-0A4D-884E-A35E52B35DDD}" type="slidenum">
              <a:rPr lang="en-US" smtClean="0"/>
              <a:pPr/>
              <a:t>‹#›</a:t>
            </a:fld>
            <a:endParaRPr lang="en-US"/>
          </a:p>
        </p:txBody>
      </p:sp>
    </p:spTree>
    <p:custDataLst>
      <p:tags r:id="rId1"/>
    </p:custDataLst>
    <p:extLst>
      <p:ext uri="{BB962C8B-B14F-4D97-AF65-F5344CB8AC3E}">
        <p14:creationId xmlns:p14="http://schemas.microsoft.com/office/powerpoint/2010/main" val="266405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282A9-7D18-1548-94B5-AEEB561550A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0AB6D8CD-2AA6-E840-8A16-80DEC54EA3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Slide Number Placeholder 6">
            <a:extLst>
              <a:ext uri="{FF2B5EF4-FFF2-40B4-BE49-F238E27FC236}">
                <a16:creationId xmlns:a16="http://schemas.microsoft.com/office/drawing/2014/main" id="{EAF49BB4-6BC5-964A-99E0-A98AA3FA54DE}"/>
              </a:ext>
            </a:extLst>
          </p:cNvPr>
          <p:cNvSpPr>
            <a:spLocks noGrp="1"/>
          </p:cNvSpPr>
          <p:nvPr>
            <p:ph type="sldNum" sz="quarter" idx="10"/>
          </p:nvPr>
        </p:nvSpPr>
        <p:spPr/>
        <p:txBody>
          <a:bodyPr/>
          <a:lstStyle/>
          <a:p>
            <a:fld id="{33BA6CDD-4CD5-B64D-8DAD-3DBCE20932C6}" type="slidenum">
              <a:rPr lang="en-US" smtClean="0"/>
              <a:pPr/>
              <a:t>‹#›</a:t>
            </a:fld>
            <a:endParaRPr lang="en-US"/>
          </a:p>
        </p:txBody>
      </p:sp>
    </p:spTree>
    <p:extLst>
      <p:ext uri="{BB962C8B-B14F-4D97-AF65-F5344CB8AC3E}">
        <p14:creationId xmlns:p14="http://schemas.microsoft.com/office/powerpoint/2010/main" val="33284545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3.png"/><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B485A934-1442-A747-A8AF-F1061AC6F507}"/>
              </a:ext>
            </a:extLst>
          </p:cNvPr>
          <p:cNvPicPr>
            <a:picLocks noChangeAspect="1"/>
          </p:cNvPicPr>
          <p:nvPr userDrawn="1"/>
        </p:nvPicPr>
        <p:blipFill>
          <a:blip r:embed="rId3"/>
          <a:stretch>
            <a:fillRect/>
          </a:stretch>
        </p:blipFill>
        <p:spPr>
          <a:xfrm>
            <a:off x="-98312" y="1679221"/>
            <a:ext cx="2760133" cy="1219200"/>
          </a:xfrm>
          <a:prstGeom prst="rect">
            <a:avLst/>
          </a:prstGeom>
        </p:spPr>
      </p:pic>
      <p:pic>
        <p:nvPicPr>
          <p:cNvPr id="6" name="Picture 5">
            <a:extLst>
              <a:ext uri="{FF2B5EF4-FFF2-40B4-BE49-F238E27FC236}">
                <a16:creationId xmlns:a16="http://schemas.microsoft.com/office/drawing/2014/main" id="{AB7DF8BE-68DE-BC44-A222-8EAD9B2C106D}"/>
              </a:ext>
            </a:extLst>
          </p:cNvPr>
          <p:cNvPicPr>
            <a:picLocks noChangeAspect="1"/>
          </p:cNvPicPr>
          <p:nvPr userDrawn="1"/>
        </p:nvPicPr>
        <p:blipFill>
          <a:blip r:embed="rId4"/>
          <a:stretch>
            <a:fillRect/>
          </a:stretch>
        </p:blipFill>
        <p:spPr>
          <a:xfrm>
            <a:off x="5120443" y="1679221"/>
            <a:ext cx="7128933" cy="1206500"/>
          </a:xfrm>
          <a:prstGeom prst="rect">
            <a:avLst/>
          </a:prstGeom>
        </p:spPr>
      </p:pic>
      <p:pic>
        <p:nvPicPr>
          <p:cNvPr id="3" name="Picture 2">
            <a:extLst>
              <a:ext uri="{FF2B5EF4-FFF2-40B4-BE49-F238E27FC236}">
                <a16:creationId xmlns:a16="http://schemas.microsoft.com/office/drawing/2014/main" id="{D92D74A4-8EA9-5DC4-B4B1-C8B80F6805CD}"/>
              </a:ext>
            </a:extLst>
          </p:cNvPr>
          <p:cNvPicPr>
            <a:picLocks noChangeAspect="1"/>
          </p:cNvPicPr>
          <p:nvPr userDrawn="1"/>
        </p:nvPicPr>
        <p:blipFill>
          <a:blip r:embed="rId5"/>
          <a:srcRect/>
          <a:stretch/>
        </p:blipFill>
        <p:spPr>
          <a:xfrm>
            <a:off x="2911768" y="1542959"/>
            <a:ext cx="2208675" cy="1491723"/>
          </a:xfrm>
          <a:prstGeom prst="rect">
            <a:avLst/>
          </a:prstGeom>
        </p:spPr>
      </p:pic>
    </p:spTree>
    <p:extLst>
      <p:ext uri="{BB962C8B-B14F-4D97-AF65-F5344CB8AC3E}">
        <p14:creationId xmlns:p14="http://schemas.microsoft.com/office/powerpoint/2010/main" val="3007921930"/>
      </p:ext>
    </p:extLst>
  </p:cSld>
  <p:clrMap bg1="dk1" tx1="lt1" bg2="dk2" tx2="lt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215925-EFA4-9346-808E-4EF076EF0834}"/>
              </a:ext>
            </a:extLst>
          </p:cNvPr>
          <p:cNvSpPr>
            <a:spLocks noGrp="1"/>
          </p:cNvSpPr>
          <p:nvPr>
            <p:ph type="body" idx="1"/>
          </p:nvPr>
        </p:nvSpPr>
        <p:spPr>
          <a:xfrm>
            <a:off x="838200" y="1559860"/>
            <a:ext cx="10515600" cy="441334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p:txBody>
      </p:sp>
      <p:sp>
        <p:nvSpPr>
          <p:cNvPr id="4" name="Date Placeholder 3">
            <a:extLst>
              <a:ext uri="{FF2B5EF4-FFF2-40B4-BE49-F238E27FC236}">
                <a16:creationId xmlns:a16="http://schemas.microsoft.com/office/drawing/2014/main" id="{95FAF15D-5E19-2749-BB96-D26986F1B25C}"/>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000" baseline="0">
                <a:solidFill>
                  <a:schemeClr val="tx1">
                    <a:tint val="75000"/>
                  </a:schemeClr>
                </a:solidFill>
              </a:defRPr>
            </a:lvl1pPr>
          </a:lstStyle>
          <a:p>
            <a:fld id="{C0388F49-B315-6E49-8B35-C566E7CD4C2A}" type="datetimeFigureOut">
              <a:rPr lang="en-US" smtClean="0"/>
              <a:pPr/>
              <a:t>9/5/2024</a:t>
            </a:fld>
            <a:endParaRPr lang="en-US"/>
          </a:p>
        </p:txBody>
      </p:sp>
      <p:sp>
        <p:nvSpPr>
          <p:cNvPr id="5" name="Footer Placeholder 4">
            <a:extLst>
              <a:ext uri="{FF2B5EF4-FFF2-40B4-BE49-F238E27FC236}">
                <a16:creationId xmlns:a16="http://schemas.microsoft.com/office/drawing/2014/main" id="{0D258346-2B31-C04D-8101-0404A1B74DD1}"/>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DEBA89-67B5-3D4A-B39C-1C1F5E8AC569}"/>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000" baseline="0">
                <a:solidFill>
                  <a:schemeClr val="bg2">
                    <a:lumMod val="50000"/>
                  </a:schemeClr>
                </a:solidFill>
                <a:latin typeface="+mj-lt"/>
              </a:defRPr>
            </a:lvl1pPr>
          </a:lstStyle>
          <a:p>
            <a:fld id="{1E707733-B24B-AD42-A8F8-E368C2AB0657}" type="slidenum">
              <a:rPr lang="en-US" smtClean="0"/>
              <a:pPr/>
              <a:t>‹#›</a:t>
            </a:fld>
            <a:endParaRPr lang="en-US"/>
          </a:p>
        </p:txBody>
      </p:sp>
      <p:pic>
        <p:nvPicPr>
          <p:cNvPr id="7" name="Picture 6">
            <a:extLst>
              <a:ext uri="{FF2B5EF4-FFF2-40B4-BE49-F238E27FC236}">
                <a16:creationId xmlns:a16="http://schemas.microsoft.com/office/drawing/2014/main" id="{6C8A042C-9D40-1916-9312-012850AC4E14}"/>
              </a:ext>
            </a:extLst>
          </p:cNvPr>
          <p:cNvPicPr>
            <a:picLocks noChangeAspect="1"/>
          </p:cNvPicPr>
          <p:nvPr userDrawn="1"/>
        </p:nvPicPr>
        <p:blipFill>
          <a:blip r:embed="rId9"/>
          <a:stretch>
            <a:fillRect/>
          </a:stretch>
        </p:blipFill>
        <p:spPr>
          <a:xfrm>
            <a:off x="2286155" y="-18205"/>
            <a:ext cx="9925723" cy="1016000"/>
          </a:xfrm>
          <a:prstGeom prst="rect">
            <a:avLst/>
          </a:prstGeom>
        </p:spPr>
      </p:pic>
      <p:sp>
        <p:nvSpPr>
          <p:cNvPr id="8" name="Title Placeholder 8">
            <a:extLst>
              <a:ext uri="{FF2B5EF4-FFF2-40B4-BE49-F238E27FC236}">
                <a16:creationId xmlns:a16="http://schemas.microsoft.com/office/drawing/2014/main" id="{57660CE0-AF51-4DBA-1703-D9BAA2311B43}"/>
              </a:ext>
            </a:extLst>
          </p:cNvPr>
          <p:cNvSpPr>
            <a:spLocks noGrp="1"/>
          </p:cNvSpPr>
          <p:nvPr>
            <p:ph type="title"/>
          </p:nvPr>
        </p:nvSpPr>
        <p:spPr>
          <a:xfrm>
            <a:off x="3219225" y="351916"/>
            <a:ext cx="8610600" cy="501249"/>
          </a:xfrm>
          <a:prstGeom prst="rect">
            <a:avLst/>
          </a:prstGeom>
        </p:spPr>
        <p:txBody>
          <a:bodyPr vert="horz" lIns="91440" tIns="45720" rIns="91440" bIns="45720" rtlCol="0" anchor="ctr">
            <a:normAutofit/>
          </a:bodyPr>
          <a:lstStyle/>
          <a:p>
            <a:r>
              <a:rPr lang="en-US" dirty="0"/>
              <a:t>Click to edit Master title style</a:t>
            </a:r>
          </a:p>
        </p:txBody>
      </p:sp>
      <p:pic>
        <p:nvPicPr>
          <p:cNvPr id="2" name="Picture 1">
            <a:extLst>
              <a:ext uri="{FF2B5EF4-FFF2-40B4-BE49-F238E27FC236}">
                <a16:creationId xmlns:a16="http://schemas.microsoft.com/office/drawing/2014/main" id="{3EAE0CBC-AAC4-7395-619B-A968A8B7753E}"/>
              </a:ext>
            </a:extLst>
          </p:cNvPr>
          <p:cNvPicPr>
            <a:picLocks noChangeAspect="1"/>
          </p:cNvPicPr>
          <p:nvPr userDrawn="1"/>
        </p:nvPicPr>
        <p:blipFill>
          <a:blip r:embed="rId10"/>
          <a:srcRect/>
          <a:stretch/>
        </p:blipFill>
        <p:spPr>
          <a:xfrm>
            <a:off x="805266" y="162513"/>
            <a:ext cx="1367566" cy="923644"/>
          </a:xfrm>
          <a:prstGeom prst="rect">
            <a:avLst/>
          </a:prstGeom>
        </p:spPr>
      </p:pic>
    </p:spTree>
    <p:extLst>
      <p:ext uri="{BB962C8B-B14F-4D97-AF65-F5344CB8AC3E}">
        <p14:creationId xmlns:p14="http://schemas.microsoft.com/office/powerpoint/2010/main" val="360988247"/>
      </p:ext>
    </p:extLst>
  </p:cSld>
  <p:clrMap bg1="lt1" tx1="dk1" bg2="lt2" tx2="dk2" accent1="accent1" accent2="accent2" accent3="accent3" accent4="accent4" accent5="accent5" accent6="accent6" hlink="hlink" folHlink="folHlink"/>
  <p:sldLayoutIdLst>
    <p:sldLayoutId id="2147483668" r:id="rId1"/>
    <p:sldLayoutId id="2147483680" r:id="rId2"/>
    <p:sldLayoutId id="2147483681" r:id="rId3"/>
    <p:sldLayoutId id="2147483682" r:id="rId4"/>
    <p:sldLayoutId id="2147483683" r:id="rId5"/>
    <p:sldLayoutId id="2147483684" r:id="rId6"/>
    <p:sldLayoutId id="2147483685" r:id="rId7"/>
  </p:sldLayoutIdLst>
  <p:txStyles>
    <p:titleStyle>
      <a:lvl1pPr algn="l" defTabSz="914400" rtl="0" eaLnBrk="1" latinLnBrk="0" hangingPunct="1">
        <a:lnSpc>
          <a:spcPct val="90000"/>
        </a:lnSpc>
        <a:spcBef>
          <a:spcPct val="0"/>
        </a:spcBef>
        <a:buNone/>
        <a:defRPr sz="4000" b="1" kern="1200">
          <a:solidFill>
            <a:srgbClr val="FBD00D"/>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770" kern="1200" baseline="0">
          <a:solidFill>
            <a:srgbClr val="253673"/>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baseline="0">
          <a:solidFill>
            <a:srgbClr val="253673"/>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25367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25367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baseline="0">
          <a:solidFill>
            <a:srgbClr val="25367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4AA0B-51E0-104F-AF8A-7D7B6F7EB4E1}"/>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3605A4-3C8F-7748-B94F-308A13BEB56D}"/>
              </a:ext>
            </a:extLst>
          </p:cNvPr>
          <p:cNvSpPr>
            <a:spLocks noGrp="1"/>
          </p:cNvSpPr>
          <p:nvPr>
            <p:ph type="body" idx="1"/>
          </p:nvPr>
        </p:nvSpPr>
        <p:spPr>
          <a:xfrm>
            <a:off x="838200" y="1825625"/>
            <a:ext cx="10515600" cy="342538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4A27FDD1-EA26-084B-94B0-F3EAAEAF53EC}"/>
              </a:ext>
            </a:extLst>
          </p:cNvPr>
          <p:cNvSpPr>
            <a:spLocks noGrp="1"/>
          </p:cNvSpPr>
          <p:nvPr>
            <p:ph type="sldNum" sz="quarter" idx="4"/>
          </p:nvPr>
        </p:nvSpPr>
        <p:spPr>
          <a:xfrm>
            <a:off x="205292" y="6311901"/>
            <a:ext cx="956533" cy="464217"/>
          </a:xfrm>
          <a:prstGeom prst="rect">
            <a:avLst/>
          </a:prstGeom>
        </p:spPr>
        <p:txBody>
          <a:bodyPr vert="horz" lIns="91440" tIns="45720" rIns="91440" bIns="45720" rtlCol="0" anchor="ctr"/>
          <a:lstStyle>
            <a:lvl1pPr algn="l">
              <a:defRPr sz="1000" baseline="0">
                <a:solidFill>
                  <a:schemeClr val="bg1"/>
                </a:solidFill>
              </a:defRPr>
            </a:lvl1pPr>
          </a:lstStyle>
          <a:p>
            <a:fld id="{33BA6CDD-4CD5-B64D-8DAD-3DBCE20932C6}" type="slidenum">
              <a:rPr lang="en-US" smtClean="0"/>
              <a:pPr/>
              <a:t>‹#›</a:t>
            </a:fld>
            <a:endParaRPr lang="en-US"/>
          </a:p>
        </p:txBody>
      </p:sp>
      <p:pic>
        <p:nvPicPr>
          <p:cNvPr id="5" name="Picture 4">
            <a:extLst>
              <a:ext uri="{FF2B5EF4-FFF2-40B4-BE49-F238E27FC236}">
                <a16:creationId xmlns:a16="http://schemas.microsoft.com/office/drawing/2014/main" id="{DF5E6521-6A31-DC17-6765-27B0F604B6B5}"/>
              </a:ext>
            </a:extLst>
          </p:cNvPr>
          <p:cNvPicPr>
            <a:picLocks noChangeAspect="1"/>
          </p:cNvPicPr>
          <p:nvPr userDrawn="1"/>
        </p:nvPicPr>
        <p:blipFill>
          <a:blip r:embed="rId4"/>
          <a:stretch>
            <a:fillRect/>
          </a:stretch>
        </p:blipFill>
        <p:spPr>
          <a:xfrm>
            <a:off x="0" y="5846112"/>
            <a:ext cx="9753600" cy="661699"/>
          </a:xfrm>
          <a:prstGeom prst="rect">
            <a:avLst/>
          </a:prstGeom>
        </p:spPr>
      </p:pic>
      <p:pic>
        <p:nvPicPr>
          <p:cNvPr id="7" name="Picture 6">
            <a:extLst>
              <a:ext uri="{FF2B5EF4-FFF2-40B4-BE49-F238E27FC236}">
                <a16:creationId xmlns:a16="http://schemas.microsoft.com/office/drawing/2014/main" id="{E6EB4CEA-096C-0493-DFF4-EA369C52EF08}"/>
              </a:ext>
            </a:extLst>
          </p:cNvPr>
          <p:cNvPicPr>
            <a:picLocks noChangeAspect="1"/>
          </p:cNvPicPr>
          <p:nvPr userDrawn="1"/>
        </p:nvPicPr>
        <p:blipFill>
          <a:blip r:embed="rId5"/>
          <a:srcRect/>
          <a:stretch/>
        </p:blipFill>
        <p:spPr>
          <a:xfrm>
            <a:off x="10105418" y="5663858"/>
            <a:ext cx="1492612" cy="1008099"/>
          </a:xfrm>
          <a:prstGeom prst="rect">
            <a:avLst/>
          </a:prstGeom>
        </p:spPr>
      </p:pic>
    </p:spTree>
    <p:extLst>
      <p:ext uri="{BB962C8B-B14F-4D97-AF65-F5344CB8AC3E}">
        <p14:creationId xmlns:p14="http://schemas.microsoft.com/office/powerpoint/2010/main" val="1064383524"/>
      </p:ext>
    </p:extLst>
  </p:cSld>
  <p:clrMap bg1="lt1" tx1="dk1" bg2="lt2" tx2="dk2" accent1="accent1" accent2="accent2" accent3="accent3" accent4="accent4" accent5="accent5" accent6="accent6" hlink="hlink" folHlink="folHlink"/>
  <p:sldLayoutIdLst>
    <p:sldLayoutId id="2147483678" r:id="rId1"/>
    <p:sldLayoutId id="2147483679" r:id="rId2"/>
  </p:sldLayoutIdLst>
  <p:txStyles>
    <p:titleStyle>
      <a:lvl1pPr algn="l" defTabSz="914400" rtl="0" eaLnBrk="1" latinLnBrk="0" hangingPunct="1">
        <a:lnSpc>
          <a:spcPct val="90000"/>
        </a:lnSpc>
        <a:spcBef>
          <a:spcPct val="0"/>
        </a:spcBef>
        <a:buNone/>
        <a:defRPr sz="4400" b="1" kern="1200" baseline="0">
          <a:solidFill>
            <a:srgbClr val="253673"/>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253673"/>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253673"/>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253673"/>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253673"/>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253673"/>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7.xml"/><Relationship Id="rId7" Type="http://schemas.openxmlformats.org/officeDocument/2006/relationships/diagramColors" Target="../diagrams/colors7.xml"/><Relationship Id="rId2" Type="http://schemas.openxmlformats.org/officeDocument/2006/relationships/slideLayout" Target="../slideLayouts/slideLayout4.xml"/><Relationship Id="rId1" Type="http://schemas.openxmlformats.org/officeDocument/2006/relationships/tags" Target="../tags/tag19.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8.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18.xml"/><Relationship Id="rId7" Type="http://schemas.openxmlformats.org/officeDocument/2006/relationships/diagramColors" Target="../diagrams/colors8.xml"/><Relationship Id="rId2" Type="http://schemas.openxmlformats.org/officeDocument/2006/relationships/slideLayout" Target="../slideLayouts/slideLayout4.xml"/><Relationship Id="rId1" Type="http://schemas.openxmlformats.org/officeDocument/2006/relationships/tags" Target="../tags/tag20.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hyperlink" Target="mailto:Alison.Owens@dms.fl.gov"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mailto:Ricky.Lay@dms.fl.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23.xml"/><Relationship Id="rId4" Type="http://schemas.openxmlformats.org/officeDocument/2006/relationships/hyperlink" Target="https://www.myfloridacfo.com/Division/AA/Memos/default.htm"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25.xml"/><Relationship Id="rId7" Type="http://schemas.openxmlformats.org/officeDocument/2006/relationships/diagramColors" Target="../diagrams/colors9.xml"/><Relationship Id="rId2" Type="http://schemas.openxmlformats.org/officeDocument/2006/relationships/slideLayout" Target="../slideLayouts/slideLayout4.xml"/><Relationship Id="rId1" Type="http://schemas.openxmlformats.org/officeDocument/2006/relationships/tags" Target="../tags/tag25.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29.xml"/><Relationship Id="rId7" Type="http://schemas.openxmlformats.org/officeDocument/2006/relationships/diagramColors" Target="../diagrams/colors10.xml"/><Relationship Id="rId2" Type="http://schemas.openxmlformats.org/officeDocument/2006/relationships/slideLayout" Target="../slideLayouts/slideLayout4.xml"/><Relationship Id="rId1" Type="http://schemas.openxmlformats.org/officeDocument/2006/relationships/tags" Target="../tags/tag28.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8.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3" Type="http://schemas.openxmlformats.org/officeDocument/2006/relationships/hyperlink" Target="mailto:Alison.Owens@dms.fl.gov"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hyperlink" Target="mailto:Ricky.Lay@dms.fl.gov"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5.xml"/><Relationship Id="rId7" Type="http://schemas.openxmlformats.org/officeDocument/2006/relationships/diagramColors" Target="../diagrams/colors2.xml"/><Relationship Id="rId2" Type="http://schemas.openxmlformats.org/officeDocument/2006/relationships/slideLayout" Target="../slideLayouts/slideLayout4.xml"/><Relationship Id="rId1" Type="http://schemas.openxmlformats.org/officeDocument/2006/relationships/tags" Target="../tags/tag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6.xml"/><Relationship Id="rId7" Type="http://schemas.openxmlformats.org/officeDocument/2006/relationships/diagramColors" Target="../diagrams/colors3.xml"/><Relationship Id="rId2" Type="http://schemas.openxmlformats.org/officeDocument/2006/relationships/slideLayout" Target="../slideLayouts/slideLayout4.xml"/><Relationship Id="rId1" Type="http://schemas.openxmlformats.org/officeDocument/2006/relationships/tags" Target="../tags/tag9.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7.xml"/><Relationship Id="rId7" Type="http://schemas.openxmlformats.org/officeDocument/2006/relationships/diagramColors" Target="../diagrams/colors4.xml"/><Relationship Id="rId2" Type="http://schemas.openxmlformats.org/officeDocument/2006/relationships/slideLayout" Target="../slideLayouts/slideLayout4.xml"/><Relationship Id="rId1" Type="http://schemas.openxmlformats.org/officeDocument/2006/relationships/tags" Target="../tags/tag10.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8.xml"/><Relationship Id="rId7" Type="http://schemas.openxmlformats.org/officeDocument/2006/relationships/diagramColors" Target="../diagrams/colors5.xml"/><Relationship Id="rId2" Type="http://schemas.openxmlformats.org/officeDocument/2006/relationships/slideLayout" Target="../slideLayouts/slideLayout4.xml"/><Relationship Id="rId1" Type="http://schemas.openxmlformats.org/officeDocument/2006/relationships/tags" Target="../tags/tag1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9.xml"/><Relationship Id="rId7" Type="http://schemas.openxmlformats.org/officeDocument/2006/relationships/diagramColors" Target="../diagrams/colors6.xml"/><Relationship Id="rId2" Type="http://schemas.openxmlformats.org/officeDocument/2006/relationships/slideLayout" Target="../slideLayouts/slideLayout4.xml"/><Relationship Id="rId1" Type="http://schemas.openxmlformats.org/officeDocument/2006/relationships/tags" Target="../tags/tag1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3FC943-E413-4A00-872B-6B7B945841E2}"/>
              </a:ext>
            </a:extLst>
          </p:cNvPr>
          <p:cNvSpPr>
            <a:spLocks noGrp="1"/>
          </p:cNvSpPr>
          <p:nvPr>
            <p:ph type="ctrTitle"/>
          </p:nvPr>
        </p:nvSpPr>
        <p:spPr>
          <a:xfrm>
            <a:off x="914400" y="5198462"/>
            <a:ext cx="10363200" cy="824060"/>
          </a:xfrm>
        </p:spPr>
        <p:txBody>
          <a:bodyPr/>
          <a:lstStyle/>
          <a:p>
            <a:r>
              <a:rPr lang="en-US" sz="6000" dirty="0"/>
              <a:t>FCCM Principles</a:t>
            </a:r>
            <a:br>
              <a:rPr lang="en-US" sz="5400" dirty="0"/>
            </a:br>
            <a:br>
              <a:rPr lang="en-US" dirty="0"/>
            </a:br>
            <a:r>
              <a:rPr lang="en-US" sz="2800" dirty="0">
                <a:solidFill>
                  <a:srgbClr val="4472C4"/>
                </a:solidFill>
                <a:ea typeface="Source Sans Pro" panose="020B0503030403020204" pitchFamily="34" charset="0"/>
                <a:cs typeface="+mn-cs"/>
              </a:rPr>
              <a:t>The Association of Inspector Generals Fall Training Symposium</a:t>
            </a:r>
            <a:br>
              <a:rPr lang="en-US" sz="2800" dirty="0">
                <a:solidFill>
                  <a:srgbClr val="4472C4"/>
                </a:solidFill>
              </a:rPr>
            </a:br>
            <a:br>
              <a:rPr lang="en-US" dirty="0">
                <a:solidFill>
                  <a:srgbClr val="4472C4"/>
                </a:solidFill>
              </a:rPr>
            </a:br>
            <a:r>
              <a:rPr lang="en-US" sz="2800" dirty="0">
                <a:solidFill>
                  <a:srgbClr val="4472C4"/>
                </a:solidFill>
              </a:rPr>
              <a:t>September 5, 2024</a:t>
            </a:r>
            <a:endParaRPr lang="en-US" dirty="0">
              <a:solidFill>
                <a:srgbClr val="4472C4"/>
              </a:solidFill>
            </a:endParaRPr>
          </a:p>
        </p:txBody>
      </p:sp>
    </p:spTree>
    <p:extLst>
      <p:ext uri="{BB962C8B-B14F-4D97-AF65-F5344CB8AC3E}">
        <p14:creationId xmlns:p14="http://schemas.microsoft.com/office/powerpoint/2010/main" val="2094164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576529-0556-4370-A318-2B55F7A37B3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7A770E0E-D60F-470C-AB94-C376CE734727}"/>
              </a:ext>
            </a:extLst>
          </p:cNvPr>
          <p:cNvSpPr>
            <a:spLocks noGrp="1"/>
          </p:cNvSpPr>
          <p:nvPr>
            <p:ph type="title"/>
          </p:nvPr>
        </p:nvSpPr>
        <p:spPr>
          <a:xfrm>
            <a:off x="3076698" y="161732"/>
            <a:ext cx="10515600" cy="730431"/>
          </a:xfrm>
        </p:spPr>
        <p:txBody>
          <a:bodyPr>
            <a:normAutofit/>
          </a:bodyPr>
          <a:lstStyle/>
          <a:p>
            <a:r>
              <a:rPr lang="en-US" sz="4000" dirty="0">
                <a:solidFill>
                  <a:schemeClr val="bg1"/>
                </a:solidFill>
              </a:rPr>
              <a:t>Public Records Law</a:t>
            </a:r>
          </a:p>
        </p:txBody>
      </p:sp>
      <p:sp>
        <p:nvSpPr>
          <p:cNvPr id="11" name="TextBox 10">
            <a:extLst>
              <a:ext uri="{FF2B5EF4-FFF2-40B4-BE49-F238E27FC236}">
                <a16:creationId xmlns:a16="http://schemas.microsoft.com/office/drawing/2014/main" id="{FD638FBD-7B52-722D-2ABA-1CEF78737519}"/>
              </a:ext>
            </a:extLst>
          </p:cNvPr>
          <p:cNvSpPr txBox="1"/>
          <p:nvPr/>
        </p:nvSpPr>
        <p:spPr>
          <a:xfrm>
            <a:off x="823191" y="1278476"/>
            <a:ext cx="10545617" cy="1631216"/>
          </a:xfrm>
          <a:prstGeom prst="rect">
            <a:avLst/>
          </a:prstGeom>
          <a:noFill/>
        </p:spPr>
        <p:txBody>
          <a:bodyPr wrap="square">
            <a:spAutoFit/>
          </a:bodyPr>
          <a:lstStyle/>
          <a:p>
            <a:pPr lvl="0"/>
            <a:r>
              <a:rPr lang="en-US" sz="2000" dirty="0">
                <a:solidFill>
                  <a:srgbClr val="253673"/>
                </a:solidFill>
              </a:rPr>
              <a:t>Chapter 119, F.S., Florida’s Public Records Act, provides a right of access to records of state and local governments as well as to private entities acting on their behalf.</a:t>
            </a:r>
          </a:p>
          <a:p>
            <a:pPr lvl="0"/>
            <a:endParaRPr lang="en-US" sz="2000" dirty="0">
              <a:solidFill>
                <a:srgbClr val="253673"/>
              </a:solidFill>
            </a:endParaRPr>
          </a:p>
          <a:p>
            <a:pPr lvl="0"/>
            <a:r>
              <a:rPr lang="en-US" sz="2000" dirty="0">
                <a:solidFill>
                  <a:srgbClr val="253673"/>
                </a:solidFill>
              </a:rPr>
              <a:t>If the material falls within the definition of “public record,” it must be disclosed to the public unless there is a statutory exemption.</a:t>
            </a:r>
          </a:p>
        </p:txBody>
      </p:sp>
      <p:graphicFrame>
        <p:nvGraphicFramePr>
          <p:cNvPr id="20" name="Table 19">
            <a:extLst>
              <a:ext uri="{FF2B5EF4-FFF2-40B4-BE49-F238E27FC236}">
                <a16:creationId xmlns:a16="http://schemas.microsoft.com/office/drawing/2014/main" id="{E0333AC0-221A-0343-8C97-B9C81D078952}"/>
              </a:ext>
            </a:extLst>
          </p:cNvPr>
          <p:cNvGraphicFramePr>
            <a:graphicFrameLocks noGrp="1"/>
          </p:cNvGraphicFramePr>
          <p:nvPr>
            <p:extLst>
              <p:ext uri="{D42A27DB-BD31-4B8C-83A1-F6EECF244321}">
                <p14:modId xmlns:p14="http://schemas.microsoft.com/office/powerpoint/2010/main" val="17454006"/>
              </p:ext>
            </p:extLst>
          </p:nvPr>
        </p:nvGraphicFramePr>
        <p:xfrm>
          <a:off x="2043543" y="3456811"/>
          <a:ext cx="8104911" cy="2225040"/>
        </p:xfrm>
        <a:graphic>
          <a:graphicData uri="http://schemas.openxmlformats.org/drawingml/2006/table">
            <a:tbl>
              <a:tblPr firstRow="1" bandRow="1">
                <a:tableStyleId>{5940675A-B579-460E-94D1-54222C63F5DA}</a:tableStyleId>
              </a:tblPr>
              <a:tblGrid>
                <a:gridCol w="3259524">
                  <a:extLst>
                    <a:ext uri="{9D8B030D-6E8A-4147-A177-3AD203B41FA5}">
                      <a16:colId xmlns:a16="http://schemas.microsoft.com/office/drawing/2014/main" val="1954278737"/>
                    </a:ext>
                  </a:extLst>
                </a:gridCol>
                <a:gridCol w="4845387">
                  <a:extLst>
                    <a:ext uri="{9D8B030D-6E8A-4147-A177-3AD203B41FA5}">
                      <a16:colId xmlns:a16="http://schemas.microsoft.com/office/drawing/2014/main" val="917530952"/>
                    </a:ext>
                  </a:extLst>
                </a:gridCol>
              </a:tblGrid>
              <a:tr h="1667526">
                <a:tc>
                  <a:txBody>
                    <a:bodyPr/>
                    <a:lstStyle/>
                    <a:p>
                      <a:pPr marL="285750" indent="-285750">
                        <a:buFont typeface="Arial" panose="020B0604020202020204" pitchFamily="34" charset="0"/>
                        <a:buChar char="•"/>
                      </a:pPr>
                      <a:r>
                        <a:rPr lang="en-US" sz="2000" dirty="0">
                          <a:solidFill>
                            <a:srgbClr val="253673"/>
                          </a:solidFill>
                          <a:latin typeface="+mn-lt"/>
                        </a:rPr>
                        <a:t>documents,</a:t>
                      </a:r>
                    </a:p>
                    <a:p>
                      <a:pPr marL="285750" indent="-285750">
                        <a:buFont typeface="Arial" panose="020B0604020202020204" pitchFamily="34" charset="0"/>
                        <a:buChar char="•"/>
                      </a:pPr>
                      <a:r>
                        <a:rPr lang="en-US" sz="2000" dirty="0">
                          <a:solidFill>
                            <a:srgbClr val="253673"/>
                          </a:solidFill>
                          <a:latin typeface="+mn-lt"/>
                        </a:rPr>
                        <a:t>tapes,</a:t>
                      </a:r>
                    </a:p>
                    <a:p>
                      <a:pPr marL="285750" indent="-285750">
                        <a:buFont typeface="Arial" panose="020B0604020202020204" pitchFamily="34" charset="0"/>
                        <a:buChar char="•"/>
                      </a:pPr>
                      <a:r>
                        <a:rPr lang="en-US" sz="2000" dirty="0">
                          <a:solidFill>
                            <a:srgbClr val="253673"/>
                          </a:solidFill>
                          <a:latin typeface="+mn-lt"/>
                        </a:rPr>
                        <a:t>papers, </a:t>
                      </a:r>
                    </a:p>
                    <a:p>
                      <a:pPr marL="285750" indent="-285750">
                        <a:buFont typeface="Arial" panose="020B0604020202020204" pitchFamily="34" charset="0"/>
                        <a:buChar char="•"/>
                      </a:pPr>
                      <a:r>
                        <a:rPr lang="en-US" sz="2000" dirty="0">
                          <a:solidFill>
                            <a:srgbClr val="253673"/>
                          </a:solidFill>
                          <a:latin typeface="+mn-lt"/>
                        </a:rPr>
                        <a:t>letters, </a:t>
                      </a:r>
                    </a:p>
                    <a:p>
                      <a:pPr marL="285750" indent="-285750">
                        <a:buFont typeface="Arial" panose="020B0604020202020204" pitchFamily="34" charset="0"/>
                        <a:buChar char="•"/>
                      </a:pPr>
                      <a:r>
                        <a:rPr lang="en-US" sz="2000" dirty="0">
                          <a:solidFill>
                            <a:srgbClr val="253673"/>
                          </a:solidFill>
                          <a:latin typeface="+mn-lt"/>
                        </a:rPr>
                        <a:t>maps, </a:t>
                      </a:r>
                    </a:p>
                    <a:p>
                      <a:pPr marL="285750" indent="-285750">
                        <a:buFont typeface="Arial" panose="020B0604020202020204" pitchFamily="34" charset="0"/>
                        <a:buChar char="•"/>
                      </a:pPr>
                      <a:endParaRPr lang="en-US" sz="2000" dirty="0">
                        <a:solidFill>
                          <a:srgbClr val="253673"/>
                        </a:solidFill>
                        <a:latin typeface="+mn-lt"/>
                      </a:endParaRPr>
                    </a:p>
                    <a:p>
                      <a:pPr marL="285750" indent="-285750">
                        <a:buFont typeface="Arial" panose="020B0604020202020204" pitchFamily="34" charset="0"/>
                        <a:buChar char="•"/>
                      </a:pPr>
                      <a:endParaRPr lang="en-US" sz="2000" dirty="0">
                        <a:solidFill>
                          <a:srgbClr val="253673"/>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US" sz="2000" dirty="0">
                          <a:solidFill>
                            <a:srgbClr val="253673"/>
                          </a:solidFill>
                          <a:latin typeface="+mn-lt"/>
                        </a:rPr>
                        <a:t>books,</a:t>
                      </a:r>
                    </a:p>
                    <a:p>
                      <a:pPr marL="285750" indent="-285750">
                        <a:buFont typeface="Arial" panose="020B0604020202020204" pitchFamily="34" charset="0"/>
                        <a:buChar char="•"/>
                      </a:pPr>
                      <a:r>
                        <a:rPr lang="en-US" sz="2000" dirty="0">
                          <a:solidFill>
                            <a:srgbClr val="253673"/>
                          </a:solidFill>
                          <a:latin typeface="+mn-lt"/>
                        </a:rPr>
                        <a:t>photographs, </a:t>
                      </a:r>
                    </a:p>
                    <a:p>
                      <a:pPr marL="285750" indent="-285750">
                        <a:buFont typeface="Arial" panose="020B0604020202020204" pitchFamily="34" charset="0"/>
                        <a:buChar char="•"/>
                      </a:pPr>
                      <a:r>
                        <a:rPr lang="en-US" sz="2000" dirty="0">
                          <a:solidFill>
                            <a:srgbClr val="253673"/>
                          </a:solidFill>
                          <a:latin typeface="+mn-lt"/>
                        </a:rPr>
                        <a:t>films, </a:t>
                      </a:r>
                    </a:p>
                    <a:p>
                      <a:pPr marL="285750" indent="-285750">
                        <a:buFont typeface="Arial" panose="020B0604020202020204" pitchFamily="34" charset="0"/>
                        <a:buChar char="•"/>
                      </a:pPr>
                      <a:r>
                        <a:rPr lang="en-US" sz="2000" dirty="0">
                          <a:solidFill>
                            <a:srgbClr val="253673"/>
                          </a:solidFill>
                          <a:latin typeface="+mn-lt"/>
                        </a:rPr>
                        <a:t>sound recordings, </a:t>
                      </a:r>
                    </a:p>
                    <a:p>
                      <a:pPr marL="285750" indent="-285750">
                        <a:buFont typeface="Arial" panose="020B0604020202020204" pitchFamily="34" charset="0"/>
                        <a:buChar char="•"/>
                      </a:pPr>
                      <a:r>
                        <a:rPr lang="en-US" sz="2000" dirty="0">
                          <a:solidFill>
                            <a:srgbClr val="253673"/>
                          </a:solidFill>
                          <a:latin typeface="+mn-lt"/>
                        </a:rPr>
                        <a:t>data processing software, and</a:t>
                      </a:r>
                    </a:p>
                    <a:p>
                      <a:pPr marL="285750" indent="-285750">
                        <a:buFont typeface="Arial" panose="020B0604020202020204" pitchFamily="34" charset="0"/>
                        <a:buChar char="•"/>
                      </a:pPr>
                      <a:endParaRPr lang="en-US" sz="2000" dirty="0">
                        <a:solidFill>
                          <a:srgbClr val="253673"/>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01684527"/>
                  </a:ext>
                </a:extLst>
              </a:tr>
            </a:tbl>
          </a:graphicData>
        </a:graphic>
      </p:graphicFrame>
      <p:sp>
        <p:nvSpPr>
          <p:cNvPr id="22" name="TextBox 21">
            <a:extLst>
              <a:ext uri="{FF2B5EF4-FFF2-40B4-BE49-F238E27FC236}">
                <a16:creationId xmlns:a16="http://schemas.microsoft.com/office/drawing/2014/main" id="{A79DA21C-9B4C-E973-7F85-8AF375EEFBAA}"/>
              </a:ext>
            </a:extLst>
          </p:cNvPr>
          <p:cNvSpPr txBox="1"/>
          <p:nvPr/>
        </p:nvSpPr>
        <p:spPr>
          <a:xfrm>
            <a:off x="2043543" y="5113826"/>
            <a:ext cx="8355875" cy="1015663"/>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253673"/>
                </a:solidFill>
                <a:latin typeface="+mn-lt"/>
              </a:rPr>
              <a:t>other material (regardless of physical form, characteristics, or means of transmission) made or received pursuant to law or in connection with the transaction of official business by any agency.  </a:t>
            </a:r>
          </a:p>
        </p:txBody>
      </p:sp>
      <p:sp>
        <p:nvSpPr>
          <p:cNvPr id="24" name="TextBox 23">
            <a:extLst>
              <a:ext uri="{FF2B5EF4-FFF2-40B4-BE49-F238E27FC236}">
                <a16:creationId xmlns:a16="http://schemas.microsoft.com/office/drawing/2014/main" id="{BC1C002C-4BCA-9C3A-7FBF-E407D70A1399}"/>
              </a:ext>
            </a:extLst>
          </p:cNvPr>
          <p:cNvSpPr txBox="1"/>
          <p:nvPr/>
        </p:nvSpPr>
        <p:spPr>
          <a:xfrm>
            <a:off x="8334322" y="6166075"/>
            <a:ext cx="2140527" cy="369332"/>
          </a:xfrm>
          <a:prstGeom prst="rect">
            <a:avLst/>
          </a:prstGeom>
          <a:noFill/>
        </p:spPr>
        <p:txBody>
          <a:bodyPr wrap="square">
            <a:spAutoFit/>
          </a:bodyPr>
          <a:lstStyle/>
          <a:p>
            <a:r>
              <a:rPr lang="en-US" sz="1800" dirty="0">
                <a:latin typeface="+mn-lt"/>
              </a:rPr>
              <a:t> </a:t>
            </a:r>
            <a:r>
              <a:rPr lang="en-US" sz="1800" dirty="0">
                <a:solidFill>
                  <a:srgbClr val="253673"/>
                </a:solidFill>
                <a:latin typeface="+mn-lt"/>
              </a:rPr>
              <a:t>s. 119.011(12), F.S.</a:t>
            </a:r>
            <a:endParaRPr lang="en-US" dirty="0">
              <a:solidFill>
                <a:srgbClr val="253673"/>
              </a:solidFill>
            </a:endParaRPr>
          </a:p>
        </p:txBody>
      </p:sp>
      <p:sp>
        <p:nvSpPr>
          <p:cNvPr id="26" name="Rectangle: Rounded Corners 25">
            <a:extLst>
              <a:ext uri="{FF2B5EF4-FFF2-40B4-BE49-F238E27FC236}">
                <a16:creationId xmlns:a16="http://schemas.microsoft.com/office/drawing/2014/main" id="{44244B39-338E-BA0C-41AD-6646B5B73FCD}"/>
              </a:ext>
            </a:extLst>
          </p:cNvPr>
          <p:cNvSpPr/>
          <p:nvPr/>
        </p:nvSpPr>
        <p:spPr>
          <a:xfrm>
            <a:off x="1959624" y="3009173"/>
            <a:ext cx="8272748" cy="44763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a:solidFill>
                  <a:schemeClr val="bg1"/>
                </a:solidFill>
              </a:rPr>
              <a:t>Includes:</a:t>
            </a:r>
          </a:p>
        </p:txBody>
      </p:sp>
    </p:spTree>
    <p:custDataLst>
      <p:tags r:id="rId1"/>
    </p:custDataLst>
    <p:extLst>
      <p:ext uri="{BB962C8B-B14F-4D97-AF65-F5344CB8AC3E}">
        <p14:creationId xmlns:p14="http://schemas.microsoft.com/office/powerpoint/2010/main" val="3550808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cs typeface="Arial" panose="020B0604020202020204" pitchFamily="34" charset="0"/>
              </a:rPr>
              <a:t>E-mail created or received by agency employees in connection with official business that perpetuates, communicates, or formalizes knowledge, is subject to the public records law and open for inspection. </a:t>
            </a:r>
          </a:p>
          <a:p>
            <a:pPr marL="0" indent="0">
              <a:buNone/>
            </a:pPr>
            <a:endParaRPr lang="en-US" sz="2600" dirty="0">
              <a:cs typeface="Arial" panose="020B0604020202020204" pitchFamily="34" charset="0"/>
            </a:endParaRPr>
          </a:p>
          <a:p>
            <a:r>
              <a:rPr lang="en-US" sz="2600" dirty="0">
                <a:cs typeface="Arial" panose="020B0604020202020204" pitchFamily="34" charset="0"/>
              </a:rPr>
              <a:t>If an e-mail falls within the definition of a public record, it may not be deleted, except as provided in the record retention schedule administered by the Florida Department of State. </a:t>
            </a:r>
          </a:p>
          <a:p>
            <a:pPr marL="0" indent="0">
              <a:buNone/>
            </a:pPr>
            <a:endParaRPr lang="en-US" sz="2600" dirty="0">
              <a:cs typeface="Arial" panose="020B0604020202020204" pitchFamily="34" charset="0"/>
            </a:endParaRPr>
          </a:p>
          <a:p>
            <a:r>
              <a:rPr lang="en-US" sz="2600" dirty="0">
                <a:cs typeface="Arial" panose="020B0604020202020204" pitchFamily="34" charset="0"/>
              </a:rPr>
              <a:t>All e-mails described above must be produced to any person upon request, unless it falls within a statutory exemption.</a:t>
            </a:r>
          </a:p>
        </p:txBody>
      </p:sp>
      <p:sp>
        <p:nvSpPr>
          <p:cNvPr id="7" name="Title 6">
            <a:extLst>
              <a:ext uri="{FF2B5EF4-FFF2-40B4-BE49-F238E27FC236}">
                <a16:creationId xmlns:a16="http://schemas.microsoft.com/office/drawing/2014/main" id="{A7C102F2-ACF5-4111-8121-C5E37C15BF57}"/>
              </a:ext>
            </a:extLst>
          </p:cNvPr>
          <p:cNvSpPr>
            <a:spLocks noGrp="1"/>
          </p:cNvSpPr>
          <p:nvPr>
            <p:ph type="title"/>
          </p:nvPr>
        </p:nvSpPr>
        <p:spPr>
          <a:xfrm>
            <a:off x="3172260" y="305627"/>
            <a:ext cx="8018255" cy="501249"/>
          </a:xfrm>
        </p:spPr>
        <p:txBody>
          <a:bodyPr>
            <a:normAutofit fontScale="90000"/>
          </a:bodyPr>
          <a:lstStyle/>
          <a:p>
            <a:r>
              <a:rPr lang="en-US" dirty="0">
                <a:solidFill>
                  <a:schemeClr val="bg1"/>
                </a:solidFill>
              </a:rPr>
              <a:t>Public Records Law and Email</a:t>
            </a:r>
          </a:p>
        </p:txBody>
      </p:sp>
      <p:sp>
        <p:nvSpPr>
          <p:cNvPr id="4" name="Slide Number Placeholder 3">
            <a:extLst>
              <a:ext uri="{FF2B5EF4-FFF2-40B4-BE49-F238E27FC236}">
                <a16:creationId xmlns:a16="http://schemas.microsoft.com/office/drawing/2014/main" id="{2A0F212C-D585-4F80-8943-20B922DC1B52}"/>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240926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5213" y="1590285"/>
            <a:ext cx="10923814" cy="4625278"/>
          </a:xfrm>
        </p:spPr>
        <p:txBody>
          <a:bodyPr>
            <a:normAutofit/>
          </a:bodyPr>
          <a:lstStyle/>
          <a:p>
            <a:pPr marL="0" indent="0">
              <a:buNone/>
            </a:pPr>
            <a:r>
              <a:rPr lang="en-US" sz="3200" dirty="0"/>
              <a:t>The three basic things to remember about public meetings are: </a:t>
            </a:r>
            <a:r>
              <a:rPr lang="en-US" sz="3600" dirty="0"/>
              <a:t>	   </a:t>
            </a:r>
          </a:p>
          <a:p>
            <a:pPr marL="0" indent="0">
              <a:buNone/>
            </a:pPr>
            <a:endParaRPr lang="en-US" dirty="0">
              <a:cs typeface="Arial" panose="020B0604020202020204" pitchFamily="34" charset="0"/>
            </a:endParaRPr>
          </a:p>
          <a:p>
            <a:pPr marL="0" indent="0">
              <a:buNone/>
            </a:pPr>
            <a:endParaRPr lang="en-US" dirty="0"/>
          </a:p>
          <a:p>
            <a:endParaRPr lang="en-US" dirty="0"/>
          </a:p>
        </p:txBody>
      </p:sp>
      <p:sp>
        <p:nvSpPr>
          <p:cNvPr id="2" name="Title 1"/>
          <p:cNvSpPr>
            <a:spLocks noGrp="1"/>
          </p:cNvSpPr>
          <p:nvPr>
            <p:ph type="title"/>
          </p:nvPr>
        </p:nvSpPr>
        <p:spPr>
          <a:xfrm>
            <a:off x="3135600" y="280509"/>
            <a:ext cx="8018255" cy="501249"/>
          </a:xfrm>
        </p:spPr>
        <p:txBody>
          <a:bodyPr>
            <a:normAutofit fontScale="90000"/>
          </a:bodyPr>
          <a:lstStyle/>
          <a:p>
            <a:r>
              <a:rPr lang="en-US" dirty="0">
                <a:solidFill>
                  <a:schemeClr val="bg1"/>
                </a:solidFill>
              </a:rPr>
              <a:t>Public Meetings</a:t>
            </a:r>
          </a:p>
        </p:txBody>
      </p:sp>
      <p:sp>
        <p:nvSpPr>
          <p:cNvPr id="4" name="Slide Number Placeholder 3">
            <a:extLst>
              <a:ext uri="{FF2B5EF4-FFF2-40B4-BE49-F238E27FC236}">
                <a16:creationId xmlns:a16="http://schemas.microsoft.com/office/drawing/2014/main" id="{38E46B5C-36DF-44F5-B853-73C3804A4BE2}"/>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Hexagon 11">
            <a:extLst>
              <a:ext uri="{FF2B5EF4-FFF2-40B4-BE49-F238E27FC236}">
                <a16:creationId xmlns:a16="http://schemas.microsoft.com/office/drawing/2014/main" id="{3565C57B-6C2A-FDB3-49A7-D70ABC3A9406}"/>
              </a:ext>
            </a:extLst>
          </p:cNvPr>
          <p:cNvSpPr/>
          <p:nvPr/>
        </p:nvSpPr>
        <p:spPr>
          <a:xfrm>
            <a:off x="909320" y="2730020"/>
            <a:ext cx="3116415" cy="2345808"/>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Public meetings should be open to the public at all times</a:t>
            </a:r>
          </a:p>
        </p:txBody>
      </p:sp>
      <p:sp>
        <p:nvSpPr>
          <p:cNvPr id="13" name="Hexagon 12">
            <a:extLst>
              <a:ext uri="{FF2B5EF4-FFF2-40B4-BE49-F238E27FC236}">
                <a16:creationId xmlns:a16="http://schemas.microsoft.com/office/drawing/2014/main" id="{1BEE72CB-2E99-A018-86C2-F6624D36498A}"/>
              </a:ext>
            </a:extLst>
          </p:cNvPr>
          <p:cNvSpPr/>
          <p:nvPr/>
        </p:nvSpPr>
        <p:spPr>
          <a:xfrm>
            <a:off x="4537793" y="2730020"/>
            <a:ext cx="3116414" cy="2345808"/>
          </a:xfrm>
          <a:prstGeom prst="hexagon">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Reasonable notice of the meeting is required</a:t>
            </a:r>
          </a:p>
        </p:txBody>
      </p:sp>
      <p:sp>
        <p:nvSpPr>
          <p:cNvPr id="14" name="Hexagon 13">
            <a:extLst>
              <a:ext uri="{FF2B5EF4-FFF2-40B4-BE49-F238E27FC236}">
                <a16:creationId xmlns:a16="http://schemas.microsoft.com/office/drawing/2014/main" id="{F4497026-BA06-37CA-9153-9E3336B5D33C}"/>
              </a:ext>
            </a:extLst>
          </p:cNvPr>
          <p:cNvSpPr/>
          <p:nvPr/>
        </p:nvSpPr>
        <p:spPr>
          <a:xfrm>
            <a:off x="8166265" y="2730020"/>
            <a:ext cx="3116415" cy="2345808"/>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a:t>Minutes of meeting must be promptly recorded</a:t>
            </a:r>
          </a:p>
        </p:txBody>
      </p:sp>
    </p:spTree>
    <p:custDataLst>
      <p:tags r:id="rId1"/>
    </p:custDataLst>
    <p:extLst>
      <p:ext uri="{BB962C8B-B14F-4D97-AF65-F5344CB8AC3E}">
        <p14:creationId xmlns:p14="http://schemas.microsoft.com/office/powerpoint/2010/main" val="1664034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9333"/>
            <a:ext cx="10515600" cy="4069160"/>
          </a:xfrm>
        </p:spPr>
        <p:txBody>
          <a:bodyPr>
            <a:normAutofit lnSpcReduction="10000"/>
          </a:bodyPr>
          <a:lstStyle/>
          <a:p>
            <a:pPr marL="0" indent="0">
              <a:buNone/>
            </a:pPr>
            <a:r>
              <a:rPr lang="en-US" sz="3200" b="1" dirty="0"/>
              <a:t>Communication During Solicitations</a:t>
            </a:r>
          </a:p>
          <a:p>
            <a:pPr marL="0" indent="0">
              <a:buNone/>
            </a:pPr>
            <a:endParaRPr lang="en-US" dirty="0"/>
          </a:p>
          <a:p>
            <a:r>
              <a:rPr lang="en-US" dirty="0"/>
              <a:t>After a competitive solicitation is issued, evaluators or members of a negotiation team </a:t>
            </a:r>
            <a:r>
              <a:rPr lang="en-US" u="sng" dirty="0"/>
              <a:t>cannot</a:t>
            </a:r>
            <a:r>
              <a:rPr lang="en-US" dirty="0"/>
              <a:t> discuss proposals or replies with other team members outside of public meetings.</a:t>
            </a:r>
          </a:p>
          <a:p>
            <a:pPr marL="0" indent="0">
              <a:buNone/>
            </a:pPr>
            <a:endParaRPr lang="en-US" dirty="0"/>
          </a:p>
          <a:p>
            <a:r>
              <a:rPr lang="en-US" dirty="0"/>
              <a:t>After a competitive solicitation has been issued, all phone calls and emails concerning the solicitation must be directed to the designated Procurement Officer, the sole point of contact.</a:t>
            </a:r>
          </a:p>
          <a:p>
            <a:pPr marL="0" indent="0">
              <a:buNone/>
            </a:pPr>
            <a:endParaRPr lang="en-US" dirty="0">
              <a:solidFill>
                <a:srgbClr val="1F497D"/>
              </a:solidFill>
              <a:latin typeface="Arial"/>
            </a:endParaRPr>
          </a:p>
        </p:txBody>
      </p:sp>
      <p:sp>
        <p:nvSpPr>
          <p:cNvPr id="7" name="Title 6">
            <a:extLst>
              <a:ext uri="{FF2B5EF4-FFF2-40B4-BE49-F238E27FC236}">
                <a16:creationId xmlns:a16="http://schemas.microsoft.com/office/drawing/2014/main" id="{67C82BBE-3634-4401-BE57-50CAC54A4A7D}"/>
              </a:ext>
            </a:extLst>
          </p:cNvPr>
          <p:cNvSpPr>
            <a:spLocks noGrp="1"/>
          </p:cNvSpPr>
          <p:nvPr>
            <p:ph type="title"/>
          </p:nvPr>
        </p:nvSpPr>
        <p:spPr>
          <a:xfrm>
            <a:off x="3254829" y="296797"/>
            <a:ext cx="9982200" cy="501249"/>
          </a:xfrm>
        </p:spPr>
        <p:txBody>
          <a:bodyPr>
            <a:noAutofit/>
          </a:bodyPr>
          <a:lstStyle/>
          <a:p>
            <a:r>
              <a:rPr lang="en-US" sz="4000" dirty="0">
                <a:solidFill>
                  <a:schemeClr val="bg1"/>
                </a:solidFill>
              </a:rPr>
              <a:t>Public Meetings </a:t>
            </a:r>
          </a:p>
        </p:txBody>
      </p:sp>
      <p:sp>
        <p:nvSpPr>
          <p:cNvPr id="4" name="Slide Number Placeholder 3">
            <a:extLst>
              <a:ext uri="{FF2B5EF4-FFF2-40B4-BE49-F238E27FC236}">
                <a16:creationId xmlns:a16="http://schemas.microsoft.com/office/drawing/2014/main" id="{953ABDEE-1DF5-4B68-9509-DB5160D278F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45097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576529-0556-4370-A318-2B55F7A37B3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7A770E0E-D60F-470C-AB94-C376CE734727}"/>
              </a:ext>
            </a:extLst>
          </p:cNvPr>
          <p:cNvSpPr>
            <a:spLocks noGrp="1"/>
          </p:cNvSpPr>
          <p:nvPr>
            <p:ph type="title"/>
          </p:nvPr>
        </p:nvSpPr>
        <p:spPr>
          <a:xfrm>
            <a:off x="3044041" y="225533"/>
            <a:ext cx="10515600" cy="730431"/>
          </a:xfrm>
        </p:spPr>
        <p:txBody>
          <a:bodyPr>
            <a:normAutofit/>
          </a:bodyPr>
          <a:lstStyle/>
          <a:p>
            <a:r>
              <a:rPr lang="en-US" sz="4000" dirty="0">
                <a:solidFill>
                  <a:schemeClr val="bg1"/>
                </a:solidFill>
              </a:rPr>
              <a:t>Public Meetings - Temporary Delay</a:t>
            </a:r>
          </a:p>
        </p:txBody>
      </p:sp>
      <p:sp>
        <p:nvSpPr>
          <p:cNvPr id="11" name="TextBox 10">
            <a:extLst>
              <a:ext uri="{FF2B5EF4-FFF2-40B4-BE49-F238E27FC236}">
                <a16:creationId xmlns:a16="http://schemas.microsoft.com/office/drawing/2014/main" id="{FD638FBD-7B52-722D-2ABA-1CEF78737519}"/>
              </a:ext>
            </a:extLst>
          </p:cNvPr>
          <p:cNvSpPr txBox="1"/>
          <p:nvPr/>
        </p:nvSpPr>
        <p:spPr>
          <a:xfrm>
            <a:off x="735445" y="1312257"/>
            <a:ext cx="10721109" cy="830997"/>
          </a:xfrm>
          <a:prstGeom prst="rect">
            <a:avLst/>
          </a:prstGeom>
          <a:noFill/>
        </p:spPr>
        <p:txBody>
          <a:bodyPr wrap="square">
            <a:spAutoFit/>
          </a:bodyPr>
          <a:lstStyle/>
          <a:p>
            <a:pPr marL="0" indent="0">
              <a:buNone/>
            </a:pPr>
            <a:r>
              <a:rPr lang="en-US" sz="2400" dirty="0">
                <a:solidFill>
                  <a:srgbClr val="253673"/>
                </a:solidFill>
              </a:rPr>
              <a:t>Certain activities during a competitive solicitation have been provided a temporary exemption from, or delay from compliance with, requirements of the Sunshine Laws</a:t>
            </a:r>
            <a:r>
              <a:rPr lang="en-US" sz="2400" dirty="0"/>
              <a:t>.</a:t>
            </a:r>
          </a:p>
        </p:txBody>
      </p:sp>
      <p:graphicFrame>
        <p:nvGraphicFramePr>
          <p:cNvPr id="20" name="Table 19">
            <a:extLst>
              <a:ext uri="{FF2B5EF4-FFF2-40B4-BE49-F238E27FC236}">
                <a16:creationId xmlns:a16="http://schemas.microsoft.com/office/drawing/2014/main" id="{E0333AC0-221A-0343-8C97-B9C81D078952}"/>
              </a:ext>
            </a:extLst>
          </p:cNvPr>
          <p:cNvGraphicFramePr>
            <a:graphicFrameLocks noGrp="1"/>
          </p:cNvGraphicFramePr>
          <p:nvPr/>
        </p:nvGraphicFramePr>
        <p:xfrm>
          <a:off x="823190" y="3579944"/>
          <a:ext cx="4894285" cy="2606122"/>
        </p:xfrm>
        <a:graphic>
          <a:graphicData uri="http://schemas.openxmlformats.org/drawingml/2006/table">
            <a:tbl>
              <a:tblPr firstRow="1" bandRow="1">
                <a:tableStyleId>{5940675A-B579-460E-94D1-54222C63F5DA}</a:tableStyleId>
              </a:tblPr>
              <a:tblGrid>
                <a:gridCol w="4894285">
                  <a:extLst>
                    <a:ext uri="{9D8B030D-6E8A-4147-A177-3AD203B41FA5}">
                      <a16:colId xmlns:a16="http://schemas.microsoft.com/office/drawing/2014/main" val="1954278737"/>
                    </a:ext>
                  </a:extLst>
                </a:gridCol>
              </a:tblGrid>
              <a:tr h="2606122">
                <a:tc>
                  <a:txBody>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Vendor negotiation meetings, </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Vendor oral presentations, </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Vendor question and answer sessions, and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Agency negotiation strategy sessions.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01684527"/>
                  </a:ext>
                </a:extLst>
              </a:tr>
            </a:tbl>
          </a:graphicData>
        </a:graphic>
      </p:graphicFrame>
      <p:sp>
        <p:nvSpPr>
          <p:cNvPr id="24" name="TextBox 23">
            <a:extLst>
              <a:ext uri="{FF2B5EF4-FFF2-40B4-BE49-F238E27FC236}">
                <a16:creationId xmlns:a16="http://schemas.microsoft.com/office/drawing/2014/main" id="{BC1C002C-4BCA-9C3A-7FBF-E407D70A1399}"/>
              </a:ext>
            </a:extLst>
          </p:cNvPr>
          <p:cNvSpPr txBox="1"/>
          <p:nvPr/>
        </p:nvSpPr>
        <p:spPr>
          <a:xfrm>
            <a:off x="8419606" y="5763450"/>
            <a:ext cx="3289466" cy="646331"/>
          </a:xfrm>
          <a:prstGeom prst="rect">
            <a:avLst/>
          </a:prstGeom>
          <a:noFill/>
        </p:spPr>
        <p:txBody>
          <a:bodyPr wrap="square">
            <a:spAutoFit/>
          </a:bodyPr>
          <a:lstStyle/>
          <a:p>
            <a:r>
              <a:rPr lang="en-US" sz="1800" dirty="0"/>
              <a:t>		</a:t>
            </a:r>
          </a:p>
          <a:p>
            <a:r>
              <a:rPr lang="en-US" sz="1800" dirty="0">
                <a:solidFill>
                  <a:srgbClr val="253673"/>
                </a:solidFill>
              </a:rPr>
              <a:t>s. 286.0113(2)(b) &amp; (c) 2 &amp; 3, F.S.</a:t>
            </a:r>
          </a:p>
        </p:txBody>
      </p:sp>
      <p:sp>
        <p:nvSpPr>
          <p:cNvPr id="26" name="Rectangle: Rounded Corners 25">
            <a:extLst>
              <a:ext uri="{FF2B5EF4-FFF2-40B4-BE49-F238E27FC236}">
                <a16:creationId xmlns:a16="http://schemas.microsoft.com/office/drawing/2014/main" id="{44244B39-338E-BA0C-41AD-6646B5B73FCD}"/>
              </a:ext>
            </a:extLst>
          </p:cNvPr>
          <p:cNvSpPr/>
          <p:nvPr/>
        </p:nvSpPr>
        <p:spPr>
          <a:xfrm>
            <a:off x="823190" y="2478805"/>
            <a:ext cx="5069610" cy="95019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n-US" sz="2400" dirty="0"/>
              <a:t>The following meetings or portions of meetings fall under this exemption: </a:t>
            </a:r>
          </a:p>
        </p:txBody>
      </p:sp>
      <p:sp>
        <p:nvSpPr>
          <p:cNvPr id="2" name="Rectangle: Rounded Corners 1">
            <a:extLst>
              <a:ext uri="{FF2B5EF4-FFF2-40B4-BE49-F238E27FC236}">
                <a16:creationId xmlns:a16="http://schemas.microsoft.com/office/drawing/2014/main" id="{D1BF7B77-74BA-1AB2-5499-7E4CA8838774}"/>
              </a:ext>
            </a:extLst>
          </p:cNvPr>
          <p:cNvSpPr/>
          <p:nvPr/>
        </p:nvSpPr>
        <p:spPr>
          <a:xfrm>
            <a:off x="6299198" y="2476302"/>
            <a:ext cx="5069610" cy="95019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n-US" sz="2400" dirty="0"/>
              <a:t>This time limited exemption is in effect until: </a:t>
            </a:r>
          </a:p>
        </p:txBody>
      </p:sp>
      <p:graphicFrame>
        <p:nvGraphicFramePr>
          <p:cNvPr id="6" name="Table 5">
            <a:extLst>
              <a:ext uri="{FF2B5EF4-FFF2-40B4-BE49-F238E27FC236}">
                <a16:creationId xmlns:a16="http://schemas.microsoft.com/office/drawing/2014/main" id="{864599AE-0224-D56A-34E8-CC5E5CB9C88A}"/>
              </a:ext>
            </a:extLst>
          </p:cNvPr>
          <p:cNvGraphicFramePr>
            <a:graphicFrameLocks noGrp="1"/>
          </p:cNvGraphicFramePr>
          <p:nvPr/>
        </p:nvGraphicFramePr>
        <p:xfrm>
          <a:off x="6299199" y="3579944"/>
          <a:ext cx="5409872" cy="2322092"/>
        </p:xfrm>
        <a:graphic>
          <a:graphicData uri="http://schemas.openxmlformats.org/drawingml/2006/table">
            <a:tbl>
              <a:tblPr firstRow="1" bandRow="1">
                <a:tableStyleId>{5940675A-B579-460E-94D1-54222C63F5DA}</a:tableStyleId>
              </a:tblPr>
              <a:tblGrid>
                <a:gridCol w="5409872">
                  <a:extLst>
                    <a:ext uri="{9D8B030D-6E8A-4147-A177-3AD203B41FA5}">
                      <a16:colId xmlns:a16="http://schemas.microsoft.com/office/drawing/2014/main" val="1954278737"/>
                    </a:ext>
                  </a:extLst>
                </a:gridCol>
              </a:tblGrid>
              <a:tr h="2322092">
                <a:tc>
                  <a:txBody>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An agency provides notice of intended decision; or 30 days after the opening of the bids, proposals, or final replies, whichever occurs earlier; OR</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253673"/>
                          </a:solidFill>
                          <a:effectLst/>
                          <a:uLnTx/>
                          <a:uFillTx/>
                          <a:latin typeface="+mn-lt"/>
                          <a:ea typeface="+mn-ea"/>
                          <a:cs typeface="+mn-cs"/>
                        </a:rPr>
                        <a:t>Up to 12 months following a “reject all” with the intention of re-soliciting.</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01684527"/>
                  </a:ext>
                </a:extLst>
              </a:tr>
            </a:tbl>
          </a:graphicData>
        </a:graphic>
      </p:graphicFrame>
    </p:spTree>
    <p:custDataLst>
      <p:tags r:id="rId1"/>
    </p:custDataLst>
    <p:extLst>
      <p:ext uri="{BB962C8B-B14F-4D97-AF65-F5344CB8AC3E}">
        <p14:creationId xmlns:p14="http://schemas.microsoft.com/office/powerpoint/2010/main" val="2354663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6406-0D35-62E9-A919-E66126867F81}"/>
              </a:ext>
            </a:extLst>
          </p:cNvPr>
          <p:cNvSpPr>
            <a:spLocks noGrp="1"/>
          </p:cNvSpPr>
          <p:nvPr>
            <p:ph type="title"/>
          </p:nvPr>
        </p:nvSpPr>
        <p:spPr>
          <a:xfrm>
            <a:off x="3053957" y="291534"/>
            <a:ext cx="8018255" cy="501249"/>
          </a:xfrm>
        </p:spPr>
        <p:txBody>
          <a:bodyPr>
            <a:normAutofit fontScale="90000"/>
          </a:bodyPr>
          <a:lstStyle/>
          <a:p>
            <a:r>
              <a:rPr lang="en-US" dirty="0">
                <a:solidFill>
                  <a:schemeClr val="bg1"/>
                </a:solidFill>
              </a:rPr>
              <a:t>Procurement Lingo</a:t>
            </a:r>
          </a:p>
        </p:txBody>
      </p:sp>
      <p:sp>
        <p:nvSpPr>
          <p:cNvPr id="4" name="Slide Number Placeholder 3">
            <a:extLst>
              <a:ext uri="{FF2B5EF4-FFF2-40B4-BE49-F238E27FC236}">
                <a16:creationId xmlns:a16="http://schemas.microsoft.com/office/drawing/2014/main" id="{849361FB-ABDB-C707-C8C0-510756347963}"/>
              </a:ext>
            </a:extLst>
          </p:cNvPr>
          <p:cNvSpPr>
            <a:spLocks noGrp="1"/>
          </p:cNvSpPr>
          <p:nvPr>
            <p:ph type="sldNum" sz="quarter" idx="4"/>
          </p:nvPr>
        </p:nvSpPr>
        <p:spPr/>
        <p:txBody>
          <a:bodyPr/>
          <a:lstStyle/>
          <a:p>
            <a:fld id="{33BA6CDD-4CD5-B64D-8DAD-3DBCE20932C6}" type="slidenum">
              <a:rPr lang="en-US" smtClean="0"/>
              <a:pPr/>
              <a:t>15</a:t>
            </a:fld>
            <a:endParaRPr lang="en-US"/>
          </a:p>
        </p:txBody>
      </p:sp>
      <p:pic>
        <p:nvPicPr>
          <p:cNvPr id="7" name="Content Placeholder 4" descr="See the source image">
            <a:extLst>
              <a:ext uri="{FF2B5EF4-FFF2-40B4-BE49-F238E27FC236}">
                <a16:creationId xmlns:a16="http://schemas.microsoft.com/office/drawing/2014/main" id="{F6BDCC9C-6F8A-0FF8-2047-A78A930325D6}"/>
              </a:ext>
            </a:extLst>
          </p:cNvPr>
          <p:cNvPicPr>
            <a:picLocks noGrp="1" noChangeAspect="1" noChangeArrowheads="1"/>
          </p:cNvPicPr>
          <p:nvPr>
            <p:ph idx="1"/>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3262483" y="1560513"/>
            <a:ext cx="5911508" cy="4624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04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0731" y="1284001"/>
            <a:ext cx="9050537" cy="1199070"/>
          </a:xfrm>
        </p:spPr>
        <p:txBody>
          <a:bodyPr>
            <a:normAutofit/>
          </a:bodyPr>
          <a:lstStyle/>
          <a:p>
            <a:pPr marL="0" indent="0">
              <a:buNone/>
            </a:pPr>
            <a:r>
              <a:rPr lang="en-US" dirty="0"/>
              <a:t>There are two general categories for methods of purchasing in the State of Florida:</a:t>
            </a:r>
          </a:p>
          <a:p>
            <a:pPr marL="0" indent="0">
              <a:buNone/>
            </a:pPr>
            <a:endParaRPr lang="en-US" dirty="0"/>
          </a:p>
        </p:txBody>
      </p:sp>
      <p:sp>
        <p:nvSpPr>
          <p:cNvPr id="2" name="Title 1"/>
          <p:cNvSpPr>
            <a:spLocks noGrp="1"/>
          </p:cNvSpPr>
          <p:nvPr>
            <p:ph type="title"/>
          </p:nvPr>
        </p:nvSpPr>
        <p:spPr>
          <a:xfrm>
            <a:off x="3168257" y="261976"/>
            <a:ext cx="8018255" cy="501249"/>
          </a:xfrm>
        </p:spPr>
        <p:txBody>
          <a:bodyPr>
            <a:normAutofit fontScale="90000"/>
          </a:bodyPr>
          <a:lstStyle/>
          <a:p>
            <a:r>
              <a:rPr lang="en-US" dirty="0">
                <a:solidFill>
                  <a:schemeClr val="bg1"/>
                </a:solidFill>
              </a:rPr>
              <a:t>Purchasing Methods</a:t>
            </a:r>
          </a:p>
        </p:txBody>
      </p:sp>
      <p:sp>
        <p:nvSpPr>
          <p:cNvPr id="4" name="Slide Number Placeholder 3">
            <a:extLst>
              <a:ext uri="{FF2B5EF4-FFF2-40B4-BE49-F238E27FC236}">
                <a16:creationId xmlns:a16="http://schemas.microsoft.com/office/drawing/2014/main" id="{799F3866-06F8-4069-827F-6F7B0BD2E68E}"/>
              </a:ext>
            </a:extLst>
          </p:cNvPr>
          <p:cNvSpPr>
            <a:spLocks noGrp="1"/>
          </p:cNvSpPr>
          <p:nvPr>
            <p:ph type="sldNum" sz="quarter" idx="4"/>
          </p:nvPr>
        </p:nvSpPr>
        <p:spPr>
          <a:prstGeom prst="rect">
            <a:avLst/>
          </a:prstGeom>
        </p:spPr>
        <p:txBody>
          <a:bodyPr anchor="b"/>
          <a:lstStyle>
            <a:defPPr>
              <a:defRPr lang="en-US"/>
            </a:defPPr>
            <a:lvl1pPr marL="0" algn="l"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707733-B24B-AD42-A8F8-E368C2AB0657}" type="slidenum">
              <a:rPr lang="en-US" smtClean="0"/>
              <a:pPr/>
              <a:t>16</a:t>
            </a:fld>
            <a:endParaRPr lang="en-US"/>
          </a:p>
        </p:txBody>
      </p:sp>
      <p:sp>
        <p:nvSpPr>
          <p:cNvPr id="15" name="Rounded Rectangle 5">
            <a:extLst>
              <a:ext uri="{FF2B5EF4-FFF2-40B4-BE49-F238E27FC236}">
                <a16:creationId xmlns:a16="http://schemas.microsoft.com/office/drawing/2014/main" id="{6D5271B0-5A19-42F2-B405-13C86FA054E3}"/>
              </a:ext>
            </a:extLst>
          </p:cNvPr>
          <p:cNvSpPr/>
          <p:nvPr/>
        </p:nvSpPr>
        <p:spPr>
          <a:xfrm>
            <a:off x="6250884" y="2506962"/>
            <a:ext cx="3794760" cy="3153729"/>
          </a:xfrm>
          <a:prstGeom prst="roundRect">
            <a:avLst>
              <a:gd name="adj" fmla="val 10000"/>
            </a:avLst>
          </a:prstGeom>
          <a:solidFill>
            <a:schemeClr val="accent3"/>
          </a:solidFill>
          <a:ln>
            <a:solidFill>
              <a:schemeClr val="bg2"/>
            </a:solidFill>
          </a:ln>
        </p:spPr>
        <p:style>
          <a:lnRef idx="1">
            <a:schemeClr val="accent2"/>
          </a:lnRef>
          <a:fillRef idx="2">
            <a:schemeClr val="accent2"/>
          </a:fillRef>
          <a:effectRef idx="1">
            <a:schemeClr val="accent2"/>
          </a:effectRef>
          <a:fontRef idx="minor">
            <a:schemeClr val="dk1"/>
          </a:fontRef>
        </p:style>
        <p:txBody>
          <a:bodyPr/>
          <a:lstStyle/>
          <a:p>
            <a:endParaRPr lang="en-US"/>
          </a:p>
        </p:txBody>
      </p:sp>
      <p:grpSp>
        <p:nvGrpSpPr>
          <p:cNvPr id="16" name="Group 15">
            <a:extLst>
              <a:ext uri="{FF2B5EF4-FFF2-40B4-BE49-F238E27FC236}">
                <a16:creationId xmlns:a16="http://schemas.microsoft.com/office/drawing/2014/main" id="{8F10A6EB-E22B-458B-8F3F-4B5FA8FF5706}"/>
              </a:ext>
            </a:extLst>
          </p:cNvPr>
          <p:cNvGrpSpPr/>
          <p:nvPr/>
        </p:nvGrpSpPr>
        <p:grpSpPr>
          <a:xfrm>
            <a:off x="2098040" y="2506962"/>
            <a:ext cx="3794760" cy="3153729"/>
            <a:chOff x="2829" y="0"/>
            <a:chExt cx="4593474" cy="4083838"/>
          </a:xfrm>
          <a:solidFill>
            <a:schemeClr val="accent1"/>
          </a:solidFill>
          <a:effectLst/>
        </p:grpSpPr>
        <p:sp>
          <p:nvSpPr>
            <p:cNvPr id="17" name="Rounded Rectangle 8">
              <a:extLst>
                <a:ext uri="{FF2B5EF4-FFF2-40B4-BE49-F238E27FC236}">
                  <a16:creationId xmlns:a16="http://schemas.microsoft.com/office/drawing/2014/main" id="{05E891E2-5FCD-4F89-8F2A-02833A7AACB9}"/>
                </a:ext>
              </a:extLst>
            </p:cNvPr>
            <p:cNvSpPr/>
            <p:nvPr/>
          </p:nvSpPr>
          <p:spPr>
            <a:xfrm>
              <a:off x="2829" y="0"/>
              <a:ext cx="4593474" cy="4083838"/>
            </a:xfrm>
            <a:prstGeom prst="roundRect">
              <a:avLst>
                <a:gd name="adj" fmla="val 10000"/>
              </a:avLst>
            </a:prstGeom>
            <a:grp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a:lstStyle/>
            <a:p>
              <a:endParaRPr lang="en-US"/>
            </a:p>
          </p:txBody>
        </p:sp>
        <p:sp>
          <p:nvSpPr>
            <p:cNvPr id="18" name="Rounded Rectangle 4">
              <a:extLst>
                <a:ext uri="{FF2B5EF4-FFF2-40B4-BE49-F238E27FC236}">
                  <a16:creationId xmlns:a16="http://schemas.microsoft.com/office/drawing/2014/main" id="{187A26A1-FBB2-4809-82D4-3BC5D9FD5711}"/>
                </a:ext>
              </a:extLst>
            </p:cNvPr>
            <p:cNvSpPr txBox="1"/>
            <p:nvPr/>
          </p:nvSpPr>
          <p:spPr>
            <a:xfrm>
              <a:off x="221325" y="96455"/>
              <a:ext cx="4156481" cy="1085947"/>
            </a:xfrm>
            <a:prstGeom prst="rect">
              <a:avLst/>
            </a:prstGeom>
            <a:grp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spcFirstLastPara="0" vert="horz" wrap="square" lIns="114300" tIns="114300" rIns="114300" bIns="114300" numCol="1" spcCol="1270" anchor="ctr" anchorCtr="0">
              <a:noAutofit/>
            </a:bodyPr>
            <a:lstStyle/>
            <a:p>
              <a:pPr algn="ctr" defTabSz="1333500">
                <a:lnSpc>
                  <a:spcPct val="90000"/>
                </a:lnSpc>
                <a:spcBef>
                  <a:spcPct val="0"/>
                </a:spcBef>
                <a:spcAft>
                  <a:spcPct val="35000"/>
                </a:spcAft>
              </a:pPr>
              <a:r>
                <a:rPr lang="en-US" sz="3000" b="1" dirty="0">
                  <a:solidFill>
                    <a:schemeClr val="bg1"/>
                  </a:solidFill>
                </a:rPr>
                <a:t>Non-Competitive</a:t>
              </a:r>
            </a:p>
          </p:txBody>
        </p:sp>
      </p:grpSp>
      <p:sp>
        <p:nvSpPr>
          <p:cNvPr id="19" name="TextBox 18">
            <a:extLst>
              <a:ext uri="{FF2B5EF4-FFF2-40B4-BE49-F238E27FC236}">
                <a16:creationId xmlns:a16="http://schemas.microsoft.com/office/drawing/2014/main" id="{F94A7EDE-65C1-457D-BF8F-1EA1A8DE4461}"/>
              </a:ext>
            </a:extLst>
          </p:cNvPr>
          <p:cNvSpPr txBox="1"/>
          <p:nvPr/>
        </p:nvSpPr>
        <p:spPr>
          <a:xfrm>
            <a:off x="2310756" y="3420067"/>
            <a:ext cx="3369326" cy="1631216"/>
          </a:xfrm>
          <a:prstGeom prst="rect">
            <a:avLst/>
          </a:prstGeom>
          <a:noFill/>
        </p:spPr>
        <p:txBody>
          <a:bodyPr wrap="square" rtlCol="0">
            <a:spAutoFit/>
          </a:bodyPr>
          <a:lstStyle/>
          <a:p>
            <a:pPr lvl="0" algn="ctr"/>
            <a:r>
              <a:rPr lang="en-US" sz="2000" dirty="0">
                <a:solidFill>
                  <a:schemeClr val="bg1"/>
                </a:solidFill>
              </a:rPr>
              <a:t>- Emergency Purchases</a:t>
            </a:r>
          </a:p>
          <a:p>
            <a:pPr lvl="0" algn="ctr"/>
            <a:endParaRPr lang="en-US" sz="2000" dirty="0">
              <a:solidFill>
                <a:schemeClr val="bg1"/>
              </a:solidFill>
            </a:endParaRPr>
          </a:p>
          <a:p>
            <a:pPr lvl="0" algn="ctr"/>
            <a:r>
              <a:rPr lang="en-US" sz="2000" dirty="0">
                <a:solidFill>
                  <a:schemeClr val="bg1"/>
                </a:solidFill>
              </a:rPr>
              <a:t>- Exceptional Purchases</a:t>
            </a:r>
          </a:p>
          <a:p>
            <a:pPr lvl="0" algn="ctr"/>
            <a:endParaRPr lang="en-US" sz="2000" dirty="0">
              <a:solidFill>
                <a:schemeClr val="bg1"/>
              </a:solidFill>
            </a:endParaRPr>
          </a:p>
          <a:p>
            <a:pPr lvl="0" algn="ctr"/>
            <a:r>
              <a:rPr lang="en-US" sz="2000" dirty="0">
                <a:solidFill>
                  <a:schemeClr val="bg1"/>
                </a:solidFill>
              </a:rPr>
              <a:t>- Purchases Below Category 2</a:t>
            </a:r>
          </a:p>
        </p:txBody>
      </p:sp>
      <p:sp>
        <p:nvSpPr>
          <p:cNvPr id="20" name="TextBox 19">
            <a:extLst>
              <a:ext uri="{FF2B5EF4-FFF2-40B4-BE49-F238E27FC236}">
                <a16:creationId xmlns:a16="http://schemas.microsoft.com/office/drawing/2014/main" id="{661CDFDB-BD7A-431A-9A50-BC573DCFFEED}"/>
              </a:ext>
            </a:extLst>
          </p:cNvPr>
          <p:cNvSpPr txBox="1"/>
          <p:nvPr/>
        </p:nvSpPr>
        <p:spPr>
          <a:xfrm>
            <a:off x="6554613" y="3420067"/>
            <a:ext cx="3181611" cy="1631216"/>
          </a:xfrm>
          <a:prstGeom prst="rect">
            <a:avLst/>
          </a:prstGeom>
          <a:noFill/>
        </p:spPr>
        <p:txBody>
          <a:bodyPr wrap="square" rtlCol="0">
            <a:spAutoFit/>
          </a:bodyPr>
          <a:lstStyle/>
          <a:p>
            <a:pPr lvl="0" algn="ctr"/>
            <a:r>
              <a:rPr lang="en-US" sz="2000" dirty="0">
                <a:solidFill>
                  <a:schemeClr val="bg1"/>
                </a:solidFill>
              </a:rPr>
              <a:t>- Invitation to Bid</a:t>
            </a:r>
          </a:p>
          <a:p>
            <a:pPr lvl="0" algn="ctr"/>
            <a:endParaRPr lang="en-US" sz="2000" dirty="0">
              <a:solidFill>
                <a:schemeClr val="bg1"/>
              </a:solidFill>
            </a:endParaRPr>
          </a:p>
          <a:p>
            <a:pPr lvl="0" algn="ctr"/>
            <a:r>
              <a:rPr lang="en-US" sz="2000" dirty="0">
                <a:solidFill>
                  <a:schemeClr val="bg1"/>
                </a:solidFill>
              </a:rPr>
              <a:t>- Request for Proposal</a:t>
            </a:r>
          </a:p>
          <a:p>
            <a:pPr lvl="0" algn="ctr"/>
            <a:endParaRPr lang="en-US" sz="2000" dirty="0">
              <a:solidFill>
                <a:schemeClr val="bg1"/>
              </a:solidFill>
            </a:endParaRPr>
          </a:p>
          <a:p>
            <a:pPr lvl="0" algn="ctr"/>
            <a:r>
              <a:rPr lang="en-US" sz="2000" dirty="0">
                <a:solidFill>
                  <a:schemeClr val="bg1"/>
                </a:solidFill>
              </a:rPr>
              <a:t>- Invitation to Negotiate</a:t>
            </a:r>
          </a:p>
        </p:txBody>
      </p:sp>
      <p:sp>
        <p:nvSpPr>
          <p:cNvPr id="21" name="Rounded Rectangle 4">
            <a:extLst>
              <a:ext uri="{FF2B5EF4-FFF2-40B4-BE49-F238E27FC236}">
                <a16:creationId xmlns:a16="http://schemas.microsoft.com/office/drawing/2014/main" id="{E0220A49-58A7-4353-AB89-5AF733466665}"/>
              </a:ext>
            </a:extLst>
          </p:cNvPr>
          <p:cNvSpPr txBox="1"/>
          <p:nvPr/>
        </p:nvSpPr>
        <p:spPr>
          <a:xfrm>
            <a:off x="6688419" y="2653679"/>
            <a:ext cx="2913998" cy="69815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spcFirstLastPara="0" vert="horz" wrap="square" lIns="114300" tIns="114300" rIns="114300" bIns="114300" numCol="1" spcCol="1270" anchor="ctr" anchorCtr="0">
            <a:noAutofit/>
          </a:bodyPr>
          <a:lstStyle/>
          <a:p>
            <a:pPr algn="ctr" defTabSz="1333500">
              <a:lnSpc>
                <a:spcPct val="90000"/>
              </a:lnSpc>
              <a:spcBef>
                <a:spcPct val="0"/>
              </a:spcBef>
              <a:spcAft>
                <a:spcPct val="35000"/>
              </a:spcAft>
            </a:pPr>
            <a:r>
              <a:rPr lang="en-US" sz="3000" b="1" dirty="0">
                <a:solidFill>
                  <a:schemeClr val="bg1"/>
                </a:solidFill>
              </a:rPr>
              <a:t>Competitive</a:t>
            </a:r>
          </a:p>
        </p:txBody>
      </p:sp>
    </p:spTree>
    <p:custDataLst>
      <p:tags r:id="rId1"/>
    </p:custDataLst>
    <p:extLst>
      <p:ext uri="{BB962C8B-B14F-4D97-AF65-F5344CB8AC3E}">
        <p14:creationId xmlns:p14="http://schemas.microsoft.com/office/powerpoint/2010/main" val="778779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5D34519-9FEE-495C-B6D9-F147C3A06C90}"/>
              </a:ext>
            </a:extLst>
          </p:cNvPr>
          <p:cNvSpPr>
            <a:spLocks noGrp="1"/>
          </p:cNvSpPr>
          <p:nvPr>
            <p:ph idx="1"/>
          </p:nvPr>
        </p:nvSpPr>
        <p:spPr/>
        <p:txBody>
          <a:bodyPr/>
          <a:lstStyle/>
          <a:p>
            <a:pPr marL="0" indent="0">
              <a:buNone/>
            </a:pPr>
            <a:endParaRPr lang="en-US"/>
          </a:p>
          <a:p>
            <a:pPr marL="0" indent="0">
              <a:buNone/>
            </a:pPr>
            <a:endParaRPr lang="en-US"/>
          </a:p>
          <a:p>
            <a:pPr marL="0" indent="0">
              <a:buNone/>
            </a:pPr>
            <a:endParaRPr lang="en-US"/>
          </a:p>
          <a:p>
            <a:pPr marL="0" indent="0">
              <a:buNone/>
            </a:pPr>
            <a:endParaRPr lang="en-US"/>
          </a:p>
          <a:p>
            <a:endParaRPr lang="en-US"/>
          </a:p>
        </p:txBody>
      </p:sp>
      <p:sp>
        <p:nvSpPr>
          <p:cNvPr id="2" name="Title 1"/>
          <p:cNvSpPr>
            <a:spLocks noGrp="1"/>
          </p:cNvSpPr>
          <p:nvPr>
            <p:ph type="title"/>
          </p:nvPr>
        </p:nvSpPr>
        <p:spPr>
          <a:xfrm>
            <a:off x="3124200" y="291534"/>
            <a:ext cx="8018255" cy="501249"/>
          </a:xfrm>
        </p:spPr>
        <p:txBody>
          <a:bodyPr>
            <a:normAutofit fontScale="90000"/>
          </a:bodyPr>
          <a:lstStyle/>
          <a:p>
            <a:r>
              <a:rPr lang="en-US" dirty="0">
                <a:solidFill>
                  <a:schemeClr val="bg1"/>
                </a:solidFill>
              </a:rPr>
              <a:t>Statutory Purchasing Thresholds</a:t>
            </a:r>
          </a:p>
        </p:txBody>
      </p:sp>
      <p:sp>
        <p:nvSpPr>
          <p:cNvPr id="4" name="Slide Number Placeholder 3">
            <a:extLst>
              <a:ext uri="{FF2B5EF4-FFF2-40B4-BE49-F238E27FC236}">
                <a16:creationId xmlns:a16="http://schemas.microsoft.com/office/drawing/2014/main" id="{2B2A700B-BBA4-4AD6-87C2-B4A0201B1644}"/>
              </a:ext>
            </a:extLst>
          </p:cNvPr>
          <p:cNvSpPr>
            <a:spLocks noGrp="1"/>
          </p:cNvSpPr>
          <p:nvPr>
            <p:ph type="sldNum" sz="quarter" idx="4"/>
          </p:nvPr>
        </p:nvSpPr>
        <p:spPr/>
        <p:txBody>
          <a:bodyPr/>
          <a:lstStyle/>
          <a:p>
            <a:fld id="{1E707733-B24B-AD42-A8F8-E368C2AB0657}" type="slidenum">
              <a:rPr lang="en-US" smtClean="0"/>
              <a:t>17</a:t>
            </a:fld>
            <a:endParaRPr lang="en-US"/>
          </a:p>
        </p:txBody>
      </p:sp>
      <p:graphicFrame>
        <p:nvGraphicFramePr>
          <p:cNvPr id="9" name="Diagram 8"/>
          <p:cNvGraphicFramePr/>
          <p:nvPr>
            <p:extLst>
              <p:ext uri="{D42A27DB-BD31-4B8C-83A1-F6EECF244321}">
                <p14:modId xmlns:p14="http://schemas.microsoft.com/office/powerpoint/2010/main" val="919141574"/>
              </p:ext>
            </p:extLst>
          </p:nvPr>
        </p:nvGraphicFramePr>
        <p:xfrm>
          <a:off x="3124200" y="1950106"/>
          <a:ext cx="5943599" cy="38447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394461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799332730"/>
              </p:ext>
            </p:extLst>
          </p:nvPr>
        </p:nvGraphicFramePr>
        <p:xfrm>
          <a:off x="816428" y="1240971"/>
          <a:ext cx="10798629" cy="48512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a:xfrm>
            <a:off x="3119271" y="291534"/>
            <a:ext cx="8018255" cy="501249"/>
          </a:xfrm>
        </p:spPr>
        <p:txBody>
          <a:bodyPr>
            <a:normAutofit fontScale="90000"/>
          </a:bodyPr>
          <a:lstStyle/>
          <a:p>
            <a:r>
              <a:rPr lang="en-US" dirty="0">
                <a:solidFill>
                  <a:schemeClr val="bg1"/>
                </a:solidFill>
              </a:rPr>
              <a:t>Non-Competitive Categories</a:t>
            </a:r>
          </a:p>
        </p:txBody>
      </p:sp>
      <p:sp>
        <p:nvSpPr>
          <p:cNvPr id="3" name="Slide Number Placeholder 2">
            <a:extLst>
              <a:ext uri="{FF2B5EF4-FFF2-40B4-BE49-F238E27FC236}">
                <a16:creationId xmlns:a16="http://schemas.microsoft.com/office/drawing/2014/main" id="{9C0C284F-2C47-43CA-915A-626506BCA449}"/>
              </a:ext>
            </a:extLst>
          </p:cNvPr>
          <p:cNvSpPr>
            <a:spLocks noGrp="1"/>
          </p:cNvSpPr>
          <p:nvPr>
            <p:ph type="sldNum" sz="quarter" idx="4"/>
          </p:nvPr>
        </p:nvSpPr>
        <p:spPr/>
        <p:txBody>
          <a:bodyPr/>
          <a:lstStyle/>
          <a:p>
            <a:fld id="{1E707733-B24B-AD42-A8F8-E368C2AB0657}" type="slidenum">
              <a:rPr lang="en-US" smtClean="0"/>
              <a:t>18</a:t>
            </a:fld>
            <a:endParaRPr lang="en-US"/>
          </a:p>
        </p:txBody>
      </p:sp>
    </p:spTree>
    <p:custDataLst>
      <p:tags r:id="rId1"/>
    </p:custDataLst>
    <p:extLst>
      <p:ext uri="{BB962C8B-B14F-4D97-AF65-F5344CB8AC3E}">
        <p14:creationId xmlns:p14="http://schemas.microsoft.com/office/powerpoint/2010/main" val="3271208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116" y="339681"/>
            <a:ext cx="8018255" cy="501249"/>
          </a:xfrm>
        </p:spPr>
        <p:txBody>
          <a:bodyPr>
            <a:normAutofit fontScale="90000"/>
          </a:bodyPr>
          <a:lstStyle/>
          <a:p>
            <a:r>
              <a:rPr lang="en-US" dirty="0">
                <a:solidFill>
                  <a:schemeClr val="bg1"/>
                </a:solidFill>
              </a:rPr>
              <a:t>Competitive Purchasing Methods</a:t>
            </a:r>
          </a:p>
        </p:txBody>
      </p:sp>
      <p:sp>
        <p:nvSpPr>
          <p:cNvPr id="3" name="Slide Number Placeholder 2">
            <a:extLst>
              <a:ext uri="{FF2B5EF4-FFF2-40B4-BE49-F238E27FC236}">
                <a16:creationId xmlns:a16="http://schemas.microsoft.com/office/drawing/2014/main" id="{26E53172-4A20-4E30-868B-18BFB016803B}"/>
              </a:ext>
            </a:extLst>
          </p:cNvPr>
          <p:cNvSpPr>
            <a:spLocks noGrp="1"/>
          </p:cNvSpPr>
          <p:nvPr>
            <p:ph type="sldNum" sz="quarter" idx="4"/>
          </p:nvPr>
        </p:nvSpPr>
        <p:spPr>
          <a:prstGeom prst="rect">
            <a:avLst/>
          </a:prstGeom>
        </p:spPr>
        <p:txBody>
          <a:bodyPr/>
          <a:lstStyle/>
          <a:p>
            <a:fld id="{1E707733-B24B-AD42-A8F8-E368C2AB0657}" type="slidenum">
              <a:rPr lang="en-US" smtClean="0"/>
              <a:t>19</a:t>
            </a:fld>
            <a:endParaRPr lang="en-US"/>
          </a:p>
        </p:txBody>
      </p:sp>
      <p:grpSp>
        <p:nvGrpSpPr>
          <p:cNvPr id="4" name="Group 3">
            <a:extLst>
              <a:ext uri="{FF2B5EF4-FFF2-40B4-BE49-F238E27FC236}">
                <a16:creationId xmlns:a16="http://schemas.microsoft.com/office/drawing/2014/main" id="{BA5E3538-800C-55FA-8F0B-7DD44E8D0167}"/>
              </a:ext>
            </a:extLst>
          </p:cNvPr>
          <p:cNvGrpSpPr/>
          <p:nvPr/>
        </p:nvGrpSpPr>
        <p:grpSpPr>
          <a:xfrm>
            <a:off x="8392307" y="1976583"/>
            <a:ext cx="2973934" cy="1112670"/>
            <a:chOff x="6484613" y="486881"/>
            <a:chExt cx="1634548" cy="595274"/>
          </a:xfrm>
          <a:solidFill>
            <a:schemeClr val="accent1"/>
          </a:solidFill>
        </p:grpSpPr>
        <p:sp>
          <p:nvSpPr>
            <p:cNvPr id="12" name="Rectangle: Rounded Corners 11">
              <a:extLst>
                <a:ext uri="{FF2B5EF4-FFF2-40B4-BE49-F238E27FC236}">
                  <a16:creationId xmlns:a16="http://schemas.microsoft.com/office/drawing/2014/main" id="{82D61A2C-A5B8-58FC-232D-39810CD45513}"/>
                </a:ext>
              </a:extLst>
            </p:cNvPr>
            <p:cNvSpPr/>
            <p:nvPr/>
          </p:nvSpPr>
          <p:spPr>
            <a:xfrm>
              <a:off x="6484613" y="486881"/>
              <a:ext cx="1634548" cy="595274"/>
            </a:xfrm>
            <a:prstGeom prst="roundRect">
              <a:avLst/>
            </a:prstGeom>
            <a:grpFill/>
            <a:ln>
              <a:solidFill>
                <a:schemeClr val="accent1"/>
              </a:solidFill>
            </a:ln>
          </p:spPr>
          <p:style>
            <a:lnRef idx="1">
              <a:schemeClr val="accent2"/>
            </a:lnRef>
            <a:fillRef idx="2">
              <a:schemeClr val="accent2"/>
            </a:fillRef>
            <a:effectRef idx="1">
              <a:schemeClr val="accent2"/>
            </a:effectRef>
            <a:fontRef idx="minor">
              <a:schemeClr val="dk1">
                <a:hueOff val="0"/>
                <a:satOff val="0"/>
                <a:lumOff val="0"/>
                <a:alphaOff val="0"/>
              </a:schemeClr>
            </a:fontRef>
          </p:style>
          <p:txBody>
            <a:bodyPr/>
            <a:lstStyle/>
            <a:p>
              <a:endParaRPr lang="en-US"/>
            </a:p>
          </p:txBody>
        </p:sp>
        <p:sp>
          <p:nvSpPr>
            <p:cNvPr id="13" name="Rectangle: Rounded Corners 4">
              <a:extLst>
                <a:ext uri="{FF2B5EF4-FFF2-40B4-BE49-F238E27FC236}">
                  <a16:creationId xmlns:a16="http://schemas.microsoft.com/office/drawing/2014/main" id="{E828C501-5DC8-EC4D-050A-43BF73868B1B}"/>
                </a:ext>
              </a:extLst>
            </p:cNvPr>
            <p:cNvSpPr txBox="1"/>
            <p:nvPr/>
          </p:nvSpPr>
          <p:spPr>
            <a:xfrm>
              <a:off x="6513672" y="515940"/>
              <a:ext cx="1576430" cy="537156"/>
            </a:xfrm>
            <a:prstGeom prst="rect">
              <a:avLst/>
            </a:prstGeom>
            <a:grpFill/>
            <a:ln>
              <a:solidFill>
                <a:schemeClr val="accent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2800" kern="1200" dirty="0">
                  <a:solidFill>
                    <a:schemeClr val="bg1"/>
                  </a:solidFill>
                </a:rPr>
                <a:t>Invitation to Negotiate (ITN)</a:t>
              </a:r>
              <a:endParaRPr lang="en-US" sz="2800" kern="1200" dirty="0">
                <a:solidFill>
                  <a:schemeClr val="tx1"/>
                </a:solidFill>
              </a:endParaRPr>
            </a:p>
          </p:txBody>
        </p:sp>
      </p:grpSp>
      <p:grpSp>
        <p:nvGrpSpPr>
          <p:cNvPr id="6" name="Group 5">
            <a:extLst>
              <a:ext uri="{FF2B5EF4-FFF2-40B4-BE49-F238E27FC236}">
                <a16:creationId xmlns:a16="http://schemas.microsoft.com/office/drawing/2014/main" id="{A1261886-4058-77F7-CAF6-25A9AAB98C48}"/>
              </a:ext>
            </a:extLst>
          </p:cNvPr>
          <p:cNvGrpSpPr/>
          <p:nvPr/>
        </p:nvGrpSpPr>
        <p:grpSpPr>
          <a:xfrm>
            <a:off x="4579211" y="1976583"/>
            <a:ext cx="3175818" cy="1112670"/>
            <a:chOff x="4600485" y="492500"/>
            <a:chExt cx="1634548" cy="595274"/>
          </a:xfrm>
          <a:solidFill>
            <a:schemeClr val="accent1"/>
          </a:solidFill>
        </p:grpSpPr>
        <p:sp>
          <p:nvSpPr>
            <p:cNvPr id="10" name="Rectangle: Rounded Corners 9">
              <a:extLst>
                <a:ext uri="{FF2B5EF4-FFF2-40B4-BE49-F238E27FC236}">
                  <a16:creationId xmlns:a16="http://schemas.microsoft.com/office/drawing/2014/main" id="{27874E52-BEE6-AB98-98D1-7EF254D47E37}"/>
                </a:ext>
              </a:extLst>
            </p:cNvPr>
            <p:cNvSpPr/>
            <p:nvPr/>
          </p:nvSpPr>
          <p:spPr>
            <a:xfrm>
              <a:off x="4600485" y="492500"/>
              <a:ext cx="1634548" cy="595274"/>
            </a:xfrm>
            <a:prstGeom prst="roundRect">
              <a:avLst/>
            </a:prstGeom>
            <a:grpFill/>
            <a:ln>
              <a:solidFill>
                <a:schemeClr val="accent1"/>
              </a:solidFill>
            </a:ln>
          </p:spPr>
          <p:style>
            <a:lnRef idx="2">
              <a:schemeClr val="dk1"/>
            </a:lnRef>
            <a:fillRef idx="1">
              <a:schemeClr val="lt1"/>
            </a:fillRef>
            <a:effectRef idx="0">
              <a:schemeClr val="dk1"/>
            </a:effectRef>
            <a:fontRef idx="minor">
              <a:schemeClr val="dk1">
                <a:hueOff val="0"/>
                <a:satOff val="0"/>
                <a:lumOff val="0"/>
                <a:alphaOff val="0"/>
              </a:schemeClr>
            </a:fontRef>
          </p:style>
          <p:txBody>
            <a:bodyPr/>
            <a:lstStyle/>
            <a:p>
              <a:endParaRPr lang="en-US"/>
            </a:p>
          </p:txBody>
        </p:sp>
        <p:sp>
          <p:nvSpPr>
            <p:cNvPr id="11" name="Rectangle: Rounded Corners 6">
              <a:extLst>
                <a:ext uri="{FF2B5EF4-FFF2-40B4-BE49-F238E27FC236}">
                  <a16:creationId xmlns:a16="http://schemas.microsoft.com/office/drawing/2014/main" id="{FDA52D88-9F09-BD4F-A77F-E3425EE53303}"/>
                </a:ext>
              </a:extLst>
            </p:cNvPr>
            <p:cNvSpPr txBox="1"/>
            <p:nvPr/>
          </p:nvSpPr>
          <p:spPr>
            <a:xfrm>
              <a:off x="4629544" y="521559"/>
              <a:ext cx="1576430" cy="537156"/>
            </a:xfrm>
            <a:prstGeom prst="rect">
              <a:avLst/>
            </a:prstGeom>
            <a:grpFill/>
            <a:ln>
              <a:solidFill>
                <a:schemeClr val="accent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2800" kern="1200" dirty="0">
                  <a:solidFill>
                    <a:schemeClr val="bg1"/>
                  </a:solidFill>
                </a:rPr>
                <a:t>Request for Proposals (RFP)</a:t>
              </a:r>
            </a:p>
          </p:txBody>
        </p:sp>
      </p:grpSp>
      <p:grpSp>
        <p:nvGrpSpPr>
          <p:cNvPr id="7" name="Group 6">
            <a:extLst>
              <a:ext uri="{FF2B5EF4-FFF2-40B4-BE49-F238E27FC236}">
                <a16:creationId xmlns:a16="http://schemas.microsoft.com/office/drawing/2014/main" id="{AD939E29-FD1E-BD15-0FC5-2B911F4F5644}"/>
              </a:ext>
            </a:extLst>
          </p:cNvPr>
          <p:cNvGrpSpPr/>
          <p:nvPr/>
        </p:nvGrpSpPr>
        <p:grpSpPr>
          <a:xfrm>
            <a:off x="883990" y="1984740"/>
            <a:ext cx="2924610" cy="1112671"/>
            <a:chOff x="2738195" y="474178"/>
            <a:chExt cx="1634548" cy="595274"/>
          </a:xfrm>
          <a:solidFill>
            <a:schemeClr val="accent1"/>
          </a:solidFill>
        </p:grpSpPr>
        <p:sp>
          <p:nvSpPr>
            <p:cNvPr id="8" name="Rectangle: Rounded Corners 7">
              <a:extLst>
                <a:ext uri="{FF2B5EF4-FFF2-40B4-BE49-F238E27FC236}">
                  <a16:creationId xmlns:a16="http://schemas.microsoft.com/office/drawing/2014/main" id="{1AB65A38-6A98-662C-5371-5B8ACCE5E139}"/>
                </a:ext>
              </a:extLst>
            </p:cNvPr>
            <p:cNvSpPr/>
            <p:nvPr/>
          </p:nvSpPr>
          <p:spPr>
            <a:xfrm>
              <a:off x="2738195" y="474178"/>
              <a:ext cx="1634548" cy="595274"/>
            </a:xfrm>
            <a:prstGeom prst="roundRect">
              <a:avLst/>
            </a:prstGeom>
            <a:grpFill/>
            <a:ln>
              <a:solidFill>
                <a:schemeClr val="accent1"/>
              </a:solidFill>
            </a:ln>
          </p:spPr>
          <p:style>
            <a:lnRef idx="2">
              <a:schemeClr val="dk1"/>
            </a:lnRef>
            <a:fillRef idx="1">
              <a:schemeClr val="lt1"/>
            </a:fillRef>
            <a:effectRef idx="0">
              <a:schemeClr val="dk1"/>
            </a:effectRef>
            <a:fontRef idx="minor">
              <a:schemeClr val="dk1">
                <a:hueOff val="0"/>
                <a:satOff val="0"/>
                <a:lumOff val="0"/>
                <a:alphaOff val="0"/>
              </a:schemeClr>
            </a:fontRef>
          </p:style>
          <p:txBody>
            <a:bodyPr/>
            <a:lstStyle/>
            <a:p>
              <a:endParaRPr lang="en-US"/>
            </a:p>
          </p:txBody>
        </p:sp>
        <p:sp>
          <p:nvSpPr>
            <p:cNvPr id="9" name="Rectangle: Rounded Corners 8">
              <a:extLst>
                <a:ext uri="{FF2B5EF4-FFF2-40B4-BE49-F238E27FC236}">
                  <a16:creationId xmlns:a16="http://schemas.microsoft.com/office/drawing/2014/main" id="{A35E8E37-2B8E-5127-580A-D3DDD22B6669}"/>
                </a:ext>
              </a:extLst>
            </p:cNvPr>
            <p:cNvSpPr txBox="1"/>
            <p:nvPr/>
          </p:nvSpPr>
          <p:spPr>
            <a:xfrm>
              <a:off x="2767254" y="503237"/>
              <a:ext cx="1576430" cy="537156"/>
            </a:xfrm>
            <a:prstGeom prst="rect">
              <a:avLst/>
            </a:prstGeom>
            <a:grpFill/>
            <a:ln>
              <a:solidFill>
                <a:schemeClr val="accent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2800" kern="1200" dirty="0">
                  <a:solidFill>
                    <a:schemeClr val="bg1"/>
                  </a:solidFill>
                </a:rPr>
                <a:t>Invitation to Bid (ITB)</a:t>
              </a:r>
            </a:p>
          </p:txBody>
        </p:sp>
      </p:grpSp>
      <p:grpSp>
        <p:nvGrpSpPr>
          <p:cNvPr id="14" name="Group 13">
            <a:extLst>
              <a:ext uri="{FF2B5EF4-FFF2-40B4-BE49-F238E27FC236}">
                <a16:creationId xmlns:a16="http://schemas.microsoft.com/office/drawing/2014/main" id="{0026FC78-86D7-D893-CE9A-B243C9A161F3}"/>
              </a:ext>
            </a:extLst>
          </p:cNvPr>
          <p:cNvGrpSpPr/>
          <p:nvPr/>
        </p:nvGrpSpPr>
        <p:grpSpPr>
          <a:xfrm>
            <a:off x="871659" y="3151727"/>
            <a:ext cx="2949271" cy="1926093"/>
            <a:chOff x="2999" y="2111209"/>
            <a:chExt cx="2924610" cy="2105345"/>
          </a:xfrm>
        </p:grpSpPr>
        <p:sp>
          <p:nvSpPr>
            <p:cNvPr id="15" name="Rectangle 14">
              <a:extLst>
                <a:ext uri="{FF2B5EF4-FFF2-40B4-BE49-F238E27FC236}">
                  <a16:creationId xmlns:a16="http://schemas.microsoft.com/office/drawing/2014/main" id="{AAB03647-6B6B-1A94-E20A-7FFDBE7A9719}"/>
                </a:ext>
              </a:extLst>
            </p:cNvPr>
            <p:cNvSpPr/>
            <p:nvPr/>
          </p:nvSpPr>
          <p:spPr>
            <a:xfrm>
              <a:off x="2999" y="2111209"/>
              <a:ext cx="2924610" cy="2105345"/>
            </a:xfrm>
            <a:prstGeom prst="roundRect">
              <a:avLst/>
            </a:prstGeom>
            <a:solidFill>
              <a:schemeClr val="bg1">
                <a:alpha val="90000"/>
              </a:schemeClr>
            </a:solidFill>
            <a:ln>
              <a:solidFill>
                <a:schemeClr val="accent1">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 name="TextBox 15">
              <a:extLst>
                <a:ext uri="{FF2B5EF4-FFF2-40B4-BE49-F238E27FC236}">
                  <a16:creationId xmlns:a16="http://schemas.microsoft.com/office/drawing/2014/main" id="{E00BEF30-4CBC-37B0-38DF-229BEA998FE6}"/>
                </a:ext>
              </a:extLst>
            </p:cNvPr>
            <p:cNvSpPr txBox="1"/>
            <p:nvPr/>
          </p:nvSpPr>
          <p:spPr>
            <a:xfrm>
              <a:off x="2999" y="2111209"/>
              <a:ext cx="2924610" cy="2105345"/>
            </a:xfrm>
            <a:prstGeom prst="roundRect">
              <a:avLst/>
            </a:prstGeom>
            <a:solidFill>
              <a:schemeClr val="accent3"/>
            </a:solidFill>
            <a:ln>
              <a:solidFill>
                <a:schemeClr val="accent3"/>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800" kern="1200" dirty="0">
                  <a:solidFill>
                    <a:schemeClr val="bg1"/>
                  </a:solidFill>
                </a:rPr>
                <a:t>Specifically defined scope.</a:t>
              </a:r>
            </a:p>
            <a:p>
              <a:pPr marL="285750" lvl="1" indent="-285750" algn="l" defTabSz="1289050">
                <a:lnSpc>
                  <a:spcPct val="90000"/>
                </a:lnSpc>
                <a:spcBef>
                  <a:spcPct val="0"/>
                </a:spcBef>
                <a:spcAft>
                  <a:spcPct val="15000"/>
                </a:spcAft>
                <a:buChar char="•"/>
              </a:pPr>
              <a:r>
                <a:rPr lang="en-US" sz="2800" kern="1200" dirty="0">
                  <a:solidFill>
                    <a:schemeClr val="bg1"/>
                  </a:solidFill>
                </a:rPr>
                <a:t>Award based only on price</a:t>
              </a:r>
              <a:r>
                <a:rPr lang="en-US" sz="2900" kern="1200" dirty="0">
                  <a:solidFill>
                    <a:schemeClr val="bg1"/>
                  </a:solidFill>
                </a:rPr>
                <a:t>.</a:t>
              </a:r>
            </a:p>
          </p:txBody>
        </p:sp>
      </p:grpSp>
      <p:sp>
        <p:nvSpPr>
          <p:cNvPr id="19" name="TextBox 18">
            <a:extLst>
              <a:ext uri="{FF2B5EF4-FFF2-40B4-BE49-F238E27FC236}">
                <a16:creationId xmlns:a16="http://schemas.microsoft.com/office/drawing/2014/main" id="{8B075137-39BD-E676-1A2D-1484B24AAF39}"/>
              </a:ext>
            </a:extLst>
          </p:cNvPr>
          <p:cNvSpPr txBox="1"/>
          <p:nvPr/>
        </p:nvSpPr>
        <p:spPr>
          <a:xfrm>
            <a:off x="4581072" y="3151727"/>
            <a:ext cx="3175818" cy="1926093"/>
          </a:xfrm>
          <a:prstGeom prst="roundRect">
            <a:avLst/>
          </a:prstGeom>
          <a:solidFill>
            <a:schemeClr val="accent3"/>
          </a:solidFill>
          <a:ln>
            <a:solidFill>
              <a:schemeClr val="accent3"/>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800" kern="1200" dirty="0">
                <a:solidFill>
                  <a:schemeClr val="bg1"/>
                </a:solidFill>
              </a:rPr>
              <a:t>Defined scope.</a:t>
            </a:r>
          </a:p>
          <a:p>
            <a:pPr marL="285750" lvl="1" indent="-285750" algn="l" defTabSz="1289050">
              <a:lnSpc>
                <a:spcPct val="90000"/>
              </a:lnSpc>
              <a:spcBef>
                <a:spcPct val="0"/>
              </a:spcBef>
              <a:spcAft>
                <a:spcPct val="15000"/>
              </a:spcAft>
              <a:buChar char="•"/>
            </a:pPr>
            <a:r>
              <a:rPr lang="en-US" sz="2800" kern="1200" dirty="0">
                <a:solidFill>
                  <a:schemeClr val="bg1"/>
                </a:solidFill>
              </a:rPr>
              <a:t>Award based on price and approach.</a:t>
            </a:r>
          </a:p>
        </p:txBody>
      </p:sp>
      <p:grpSp>
        <p:nvGrpSpPr>
          <p:cNvPr id="20" name="Group 19">
            <a:extLst>
              <a:ext uri="{FF2B5EF4-FFF2-40B4-BE49-F238E27FC236}">
                <a16:creationId xmlns:a16="http://schemas.microsoft.com/office/drawing/2014/main" id="{E8CD722E-CE3E-FF4F-8A81-2F284A8BD259}"/>
              </a:ext>
            </a:extLst>
          </p:cNvPr>
          <p:cNvGrpSpPr/>
          <p:nvPr/>
        </p:nvGrpSpPr>
        <p:grpSpPr>
          <a:xfrm>
            <a:off x="8334536" y="3151727"/>
            <a:ext cx="3089476" cy="1926094"/>
            <a:chOff x="6643416" y="2112474"/>
            <a:chExt cx="2924610" cy="2114301"/>
          </a:xfrm>
          <a:solidFill>
            <a:schemeClr val="accent3"/>
          </a:solidFill>
        </p:grpSpPr>
        <p:sp>
          <p:nvSpPr>
            <p:cNvPr id="21" name="Rectangle 20">
              <a:extLst>
                <a:ext uri="{FF2B5EF4-FFF2-40B4-BE49-F238E27FC236}">
                  <a16:creationId xmlns:a16="http://schemas.microsoft.com/office/drawing/2014/main" id="{9F58A4A0-2E83-E0C0-1FF6-85F3C231360A}"/>
                </a:ext>
              </a:extLst>
            </p:cNvPr>
            <p:cNvSpPr/>
            <p:nvPr/>
          </p:nvSpPr>
          <p:spPr>
            <a:xfrm>
              <a:off x="6643416" y="2121430"/>
              <a:ext cx="2924610" cy="2105345"/>
            </a:xfrm>
            <a:prstGeom prst="roundRect">
              <a:avLst/>
            </a:prstGeom>
            <a:grpFill/>
            <a:ln>
              <a:solidFill>
                <a:schemeClr val="accent3"/>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2" name="TextBox 21">
              <a:extLst>
                <a:ext uri="{FF2B5EF4-FFF2-40B4-BE49-F238E27FC236}">
                  <a16:creationId xmlns:a16="http://schemas.microsoft.com/office/drawing/2014/main" id="{C2F2F9C1-EFAF-9387-56F3-D70B091B36E1}"/>
                </a:ext>
              </a:extLst>
            </p:cNvPr>
            <p:cNvSpPr txBox="1"/>
            <p:nvPr/>
          </p:nvSpPr>
          <p:spPr>
            <a:xfrm>
              <a:off x="6643416" y="2112474"/>
              <a:ext cx="2924610" cy="1926094"/>
            </a:xfrm>
            <a:prstGeom prst="roundRect">
              <a:avLst/>
            </a:prstGeom>
            <a:grpFill/>
            <a:ln>
              <a:solidFill>
                <a:schemeClr val="accent3"/>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800" kern="1200" dirty="0">
                  <a:solidFill>
                    <a:schemeClr val="bg1"/>
                  </a:solidFill>
                </a:rPr>
                <a:t>Defined goal.</a:t>
              </a:r>
            </a:p>
            <a:p>
              <a:pPr marL="285750" lvl="1" indent="-285750" algn="l" defTabSz="1289050">
                <a:lnSpc>
                  <a:spcPct val="90000"/>
                </a:lnSpc>
                <a:spcBef>
                  <a:spcPct val="0"/>
                </a:spcBef>
                <a:spcAft>
                  <a:spcPct val="15000"/>
                </a:spcAft>
                <a:buChar char="•"/>
              </a:pPr>
              <a:r>
                <a:rPr lang="en-US" sz="2800" kern="1200" dirty="0">
                  <a:solidFill>
                    <a:schemeClr val="bg1"/>
                  </a:solidFill>
                </a:rPr>
                <a:t>Award based on best value.</a:t>
              </a:r>
            </a:p>
          </p:txBody>
        </p:sp>
      </p:grpSp>
    </p:spTree>
    <p:custDataLst>
      <p:tags r:id="rId1"/>
    </p:custDataLst>
    <p:extLst>
      <p:ext uri="{BB962C8B-B14F-4D97-AF65-F5344CB8AC3E}">
        <p14:creationId xmlns:p14="http://schemas.microsoft.com/office/powerpoint/2010/main" val="331354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456-2AF8-F552-1F93-47649FEECE93}"/>
              </a:ext>
            </a:extLst>
          </p:cNvPr>
          <p:cNvSpPr>
            <a:spLocks noGrp="1"/>
          </p:cNvSpPr>
          <p:nvPr>
            <p:ph type="title"/>
          </p:nvPr>
        </p:nvSpPr>
        <p:spPr>
          <a:xfrm>
            <a:off x="3303814" y="247305"/>
            <a:ext cx="8018255" cy="501249"/>
          </a:xfrm>
        </p:spPr>
        <p:txBody>
          <a:bodyPr/>
          <a:lstStyle/>
          <a:p>
            <a:r>
              <a:rPr lang="en-US" dirty="0">
                <a:solidFill>
                  <a:schemeClr val="bg1"/>
                </a:solidFill>
              </a:rPr>
              <a:t>Instructor</a:t>
            </a:r>
            <a:r>
              <a:rPr kumimoji="0" lang="en-US" sz="3200" i="0" u="none" strike="noStrike" kern="1200" cap="none" spc="0" normalizeH="0" baseline="0" noProof="0" dirty="0">
                <a:ln>
                  <a:noFill/>
                </a:ln>
                <a:solidFill>
                  <a:schemeClr val="bg1"/>
                </a:solidFill>
                <a:effectLst/>
                <a:uLnTx/>
                <a:uFillTx/>
                <a:latin typeface="Calibri Light" panose="020F0302020204030204"/>
                <a:ea typeface="+mj-ea"/>
                <a:cs typeface="+mj-cs"/>
              </a:rPr>
              <a:t> </a:t>
            </a:r>
            <a:r>
              <a:rPr lang="en-US" dirty="0">
                <a:solidFill>
                  <a:schemeClr val="bg1"/>
                </a:solidFill>
              </a:rPr>
              <a:t>Contact</a:t>
            </a:r>
            <a:r>
              <a:rPr kumimoji="0" lang="en-US" sz="3200" i="0" u="none" strike="noStrike" kern="1200" cap="none" spc="0" normalizeH="0" baseline="0" noProof="0" dirty="0">
                <a:ln>
                  <a:noFill/>
                </a:ln>
                <a:solidFill>
                  <a:schemeClr val="bg1"/>
                </a:solidFill>
                <a:effectLst/>
                <a:uLnTx/>
                <a:uFillTx/>
                <a:latin typeface="Calibri Light" panose="020F0302020204030204"/>
                <a:ea typeface="+mj-ea"/>
                <a:cs typeface="+mj-cs"/>
              </a:rPr>
              <a:t> </a:t>
            </a:r>
            <a:r>
              <a:rPr lang="en-US" dirty="0">
                <a:solidFill>
                  <a:schemeClr val="bg1"/>
                </a:solidFill>
              </a:rPr>
              <a:t>Information</a:t>
            </a:r>
          </a:p>
        </p:txBody>
      </p:sp>
      <p:sp>
        <p:nvSpPr>
          <p:cNvPr id="3" name="Slide Number Placeholder 2">
            <a:extLst>
              <a:ext uri="{FF2B5EF4-FFF2-40B4-BE49-F238E27FC236}">
                <a16:creationId xmlns:a16="http://schemas.microsoft.com/office/drawing/2014/main" id="{FD0F2095-979A-5E34-C1D4-5691B285D8D1}"/>
              </a:ext>
            </a:extLst>
          </p:cNvPr>
          <p:cNvSpPr>
            <a:spLocks noGrp="1"/>
          </p:cNvSpPr>
          <p:nvPr>
            <p:ph type="sldNum" sz="quarter" idx="4"/>
          </p:nvPr>
        </p:nvSpPr>
        <p:spPr/>
        <p:txBody>
          <a:bodyPr/>
          <a:lstStyle/>
          <a:p>
            <a:fld id="{1E707733-B24B-AD42-A8F8-E368C2AB0657}" type="slidenum">
              <a:rPr lang="en-US" smtClean="0"/>
              <a:pPr/>
              <a:t>2</a:t>
            </a:fld>
            <a:endParaRPr lang="en-US"/>
          </a:p>
        </p:txBody>
      </p:sp>
      <p:sp>
        <p:nvSpPr>
          <p:cNvPr id="4" name="Content Placeholder 1">
            <a:extLst>
              <a:ext uri="{FF2B5EF4-FFF2-40B4-BE49-F238E27FC236}">
                <a16:creationId xmlns:a16="http://schemas.microsoft.com/office/drawing/2014/main" id="{4083B04D-2174-FE4B-4E3A-2C59290216F5}"/>
              </a:ext>
            </a:extLst>
          </p:cNvPr>
          <p:cNvSpPr txBox="1">
            <a:spLocks/>
          </p:cNvSpPr>
          <p:nvPr/>
        </p:nvSpPr>
        <p:spPr>
          <a:xfrm>
            <a:off x="6299200" y="1862839"/>
            <a:ext cx="5584371" cy="4130945"/>
          </a:xfrm>
          <a:prstGeom prst="rect">
            <a:avLst/>
          </a:prstGeom>
        </p:spPr>
        <p:txBody>
          <a:bodyPr anchor="t"/>
          <a:lstStyle>
            <a:lvl1pPr marL="171450" indent="-171450" algn="l" defTabSz="685800" rtl="0" eaLnBrk="1" latinLnBrk="0" hangingPunct="1">
              <a:lnSpc>
                <a:spcPct val="90000"/>
              </a:lnSpc>
              <a:spcBef>
                <a:spcPts val="750"/>
              </a:spcBef>
              <a:buFont typeface="Arial" panose="020B0604020202020204" pitchFamily="34" charset="0"/>
              <a:buChar char="•"/>
              <a:defRPr sz="2078" kern="1200" baseline="0">
                <a:solidFill>
                  <a:srgbClr val="25367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650" kern="1200" baseline="0">
                <a:solidFill>
                  <a:srgbClr val="25367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350" kern="1200" baseline="0">
                <a:solidFill>
                  <a:srgbClr val="25367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baseline="0">
                <a:solidFill>
                  <a:srgbClr val="25367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050" kern="1200" baseline="0">
                <a:solidFill>
                  <a:srgbClr val="25367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endParaRPr lang="en-US" dirty="0">
              <a:cs typeface="Calibri" panose="020F0502020204030204"/>
            </a:endParaRPr>
          </a:p>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r>
              <a:rPr lang="en-US" sz="4800" b="1" dirty="0">
                <a:cs typeface="Calibri" panose="020F0502020204030204"/>
              </a:rPr>
              <a:t>Alison Owens</a:t>
            </a:r>
            <a:endParaRPr lang="en-US" sz="4800" dirty="0">
              <a:cs typeface="Calibri"/>
            </a:endParaRPr>
          </a:p>
          <a:p>
            <a:pPr marL="0" indent="0" algn="ctr">
              <a:buFont typeface="Arial" panose="020B0604020202020204" pitchFamily="34" charset="0"/>
              <a:buNone/>
            </a:pPr>
            <a:r>
              <a:rPr lang="en-US" sz="4000" dirty="0">
                <a:cs typeface="Calibri" panose="020F0502020204030204"/>
              </a:rPr>
              <a:t>DMS</a:t>
            </a:r>
          </a:p>
          <a:p>
            <a:pPr marL="0" indent="0" algn="ctr">
              <a:buFont typeface="Arial" panose="020B0604020202020204" pitchFamily="34" charset="0"/>
              <a:buNone/>
            </a:pPr>
            <a:r>
              <a:rPr lang="en-US" sz="4000" dirty="0">
                <a:solidFill>
                  <a:schemeClr val="accent1"/>
                </a:solidFill>
                <a:cs typeface="Calibri" panose="020F0502020204030204"/>
                <a:hlinkClick r:id="rId3">
                  <a:extLst>
                    <a:ext uri="{A12FA001-AC4F-418D-AE19-62706E023703}">
                      <ahyp:hlinkClr xmlns:ahyp="http://schemas.microsoft.com/office/drawing/2018/hyperlinkcolor" val="tx"/>
                    </a:ext>
                  </a:extLst>
                </a:hlinkClick>
              </a:rPr>
              <a:t>Alison.Owens@dms.fl.gov</a:t>
            </a:r>
            <a:endParaRPr lang="en-US" sz="4000" dirty="0">
              <a:solidFill>
                <a:schemeClr val="accent1"/>
              </a:solidFill>
              <a:cs typeface="Calibri" panose="020F0502020204030204"/>
            </a:endParaRPr>
          </a:p>
          <a:p>
            <a:pPr marL="0" indent="0" algn="ctr">
              <a:buFont typeface="Arial" panose="020B0604020202020204" pitchFamily="34" charset="0"/>
              <a:buNone/>
            </a:pPr>
            <a:endParaRPr lang="en-US" sz="4000" dirty="0">
              <a:cs typeface="Calibri" panose="020F0502020204030204"/>
            </a:endParaRPr>
          </a:p>
        </p:txBody>
      </p:sp>
      <p:sp>
        <p:nvSpPr>
          <p:cNvPr id="6" name="Content Placeholder 1">
            <a:extLst>
              <a:ext uri="{FF2B5EF4-FFF2-40B4-BE49-F238E27FC236}">
                <a16:creationId xmlns:a16="http://schemas.microsoft.com/office/drawing/2014/main" id="{7BCDCD5D-FCFD-8EC4-5F8D-8474EC5B6E89}"/>
              </a:ext>
            </a:extLst>
          </p:cNvPr>
          <p:cNvSpPr txBox="1">
            <a:spLocks/>
          </p:cNvSpPr>
          <p:nvPr/>
        </p:nvSpPr>
        <p:spPr>
          <a:xfrm>
            <a:off x="308429" y="1862839"/>
            <a:ext cx="5584371" cy="4571999"/>
          </a:xfrm>
          <a:prstGeom prst="rect">
            <a:avLst/>
          </a:prstGeom>
          <a:ln>
            <a:noFill/>
          </a:ln>
        </p:spPr>
        <p:txBody>
          <a:bodyPr anchor="t"/>
          <a:lstStyle>
            <a:lvl1pPr marL="171450" indent="-171450" algn="l" defTabSz="685800" rtl="0" eaLnBrk="1" latinLnBrk="0" hangingPunct="1">
              <a:lnSpc>
                <a:spcPct val="90000"/>
              </a:lnSpc>
              <a:spcBef>
                <a:spcPts val="750"/>
              </a:spcBef>
              <a:buFont typeface="Arial" panose="020B0604020202020204" pitchFamily="34" charset="0"/>
              <a:buChar char="•"/>
              <a:defRPr sz="2800" kern="1200" baseline="0">
                <a:solidFill>
                  <a:srgbClr val="25367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baseline="0">
                <a:solidFill>
                  <a:srgbClr val="25367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baseline="0">
                <a:solidFill>
                  <a:srgbClr val="25367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r>
              <a:rPr lang="en-US" sz="4800" b="1" dirty="0">
                <a:cs typeface="Calibri" panose="020F0502020204030204"/>
              </a:rPr>
              <a:t>Ricky Lay</a:t>
            </a:r>
            <a:endParaRPr lang="en-US" sz="4800" dirty="0">
              <a:cs typeface="Calibri" panose="020F0502020204030204"/>
            </a:endParaRPr>
          </a:p>
          <a:p>
            <a:pPr marL="0" indent="0" algn="ctr">
              <a:buFont typeface="Arial" panose="020B0604020202020204" pitchFamily="34" charset="0"/>
              <a:buNone/>
            </a:pPr>
            <a:r>
              <a:rPr lang="en-US" sz="4000" dirty="0">
                <a:cs typeface="Calibri" panose="020F0502020204030204"/>
              </a:rPr>
              <a:t>DMS</a:t>
            </a:r>
          </a:p>
          <a:p>
            <a:pPr marL="0" indent="0" algn="ctr">
              <a:buFont typeface="Arial" panose="020B0604020202020204" pitchFamily="34" charset="0"/>
              <a:buNone/>
            </a:pPr>
            <a:r>
              <a:rPr lang="en-US" sz="4000" dirty="0">
                <a:solidFill>
                  <a:schemeClr val="accent1"/>
                </a:solidFill>
                <a:cs typeface="Calibri" panose="020F0502020204030204"/>
                <a:hlinkClick r:id="rId4">
                  <a:extLst>
                    <a:ext uri="{A12FA001-AC4F-418D-AE19-62706E023703}">
                      <ahyp:hlinkClr xmlns:ahyp="http://schemas.microsoft.com/office/drawing/2018/hyperlinkcolor" val="tx"/>
                    </a:ext>
                  </a:extLst>
                </a:hlinkClick>
              </a:rPr>
              <a:t>Ricky.Lay@dms.fl.gov</a:t>
            </a:r>
            <a:endParaRPr lang="en-US" sz="4000" dirty="0">
              <a:solidFill>
                <a:schemeClr val="accent1"/>
              </a:solidFill>
              <a:cs typeface="Calibri" panose="020F0502020204030204"/>
            </a:endParaRPr>
          </a:p>
          <a:p>
            <a:pPr marL="0" indent="0" algn="ctr">
              <a:buFont typeface="Arial" panose="020B0604020202020204" pitchFamily="34" charset="0"/>
              <a:buNone/>
            </a:pPr>
            <a:endParaRPr lang="en-US" sz="4000" dirty="0">
              <a:cs typeface="Calibri" panose="020F0502020204030204"/>
            </a:endParaRPr>
          </a:p>
        </p:txBody>
      </p:sp>
      <p:cxnSp>
        <p:nvCxnSpPr>
          <p:cNvPr id="7" name="Straight Connector 6">
            <a:extLst>
              <a:ext uri="{FF2B5EF4-FFF2-40B4-BE49-F238E27FC236}">
                <a16:creationId xmlns:a16="http://schemas.microsoft.com/office/drawing/2014/main" id="{261D483A-A3AF-F9BF-071C-D39D7A2A044E}"/>
              </a:ext>
            </a:extLst>
          </p:cNvPr>
          <p:cNvCxnSpPr/>
          <p:nvPr/>
        </p:nvCxnSpPr>
        <p:spPr>
          <a:xfrm>
            <a:off x="6019800" y="1363527"/>
            <a:ext cx="0" cy="4996543"/>
          </a:xfrm>
          <a:prstGeom prst="line">
            <a:avLst/>
          </a:prstGeom>
          <a:ln w="57150">
            <a:solidFill>
              <a:schemeClr val="accent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36795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EABB61A-EA57-662A-644B-86A715A83946}"/>
              </a:ext>
            </a:extLst>
          </p:cNvPr>
          <p:cNvSpPr>
            <a:spLocks noGrp="1"/>
          </p:cNvSpPr>
          <p:nvPr>
            <p:ph type="title"/>
          </p:nvPr>
        </p:nvSpPr>
        <p:spPr>
          <a:xfrm>
            <a:off x="3145971" y="319216"/>
            <a:ext cx="9557657" cy="501249"/>
          </a:xfrm>
        </p:spPr>
        <p:txBody>
          <a:bodyPr>
            <a:noAutofit/>
          </a:bodyPr>
          <a:lstStyle/>
          <a:p>
            <a:r>
              <a:rPr lang="en-US" dirty="0">
                <a:solidFill>
                  <a:schemeClr val="bg1"/>
                </a:solidFill>
              </a:rPr>
              <a:t>Procurement Roles and Description</a:t>
            </a:r>
          </a:p>
        </p:txBody>
      </p:sp>
      <p:sp>
        <p:nvSpPr>
          <p:cNvPr id="2" name="Slide Number Placeholder 1">
            <a:extLst>
              <a:ext uri="{FF2B5EF4-FFF2-40B4-BE49-F238E27FC236}">
                <a16:creationId xmlns:a16="http://schemas.microsoft.com/office/drawing/2014/main" id="{A7387403-AB16-2F57-3AEB-94A51E7EFCCB}"/>
              </a:ext>
            </a:extLst>
          </p:cNvPr>
          <p:cNvSpPr>
            <a:spLocks noGrp="1"/>
          </p:cNvSpPr>
          <p:nvPr>
            <p:ph type="sldNum" sz="quarter" idx="4294967295"/>
          </p:nvPr>
        </p:nvSpPr>
        <p:spPr>
          <a:xfrm>
            <a:off x="11642725" y="6410325"/>
            <a:ext cx="549275" cy="365125"/>
          </a:xfrm>
        </p:spPr>
        <p:txBody>
          <a:bodyPr/>
          <a:lstStyle/>
          <a:p>
            <a:fld id="{33BA6CDD-4CD5-B64D-8DAD-3DBCE20932C6}" type="slidenum">
              <a:rPr lang="en-US" smtClean="0"/>
              <a:t>20</a:t>
            </a:fld>
            <a:endParaRPr lang="en-US"/>
          </a:p>
        </p:txBody>
      </p:sp>
      <p:graphicFrame>
        <p:nvGraphicFramePr>
          <p:cNvPr id="8" name="Content Placeholder 3">
            <a:extLst>
              <a:ext uri="{FF2B5EF4-FFF2-40B4-BE49-F238E27FC236}">
                <a16:creationId xmlns:a16="http://schemas.microsoft.com/office/drawing/2014/main" id="{9FD57BBF-3C87-2FF3-1E93-E40BCFBD9ADE}"/>
              </a:ext>
            </a:extLst>
          </p:cNvPr>
          <p:cNvGraphicFramePr>
            <a:graphicFrameLocks/>
          </p:cNvGraphicFramePr>
          <p:nvPr>
            <p:extLst>
              <p:ext uri="{D42A27DB-BD31-4B8C-83A1-F6EECF244321}">
                <p14:modId xmlns:p14="http://schemas.microsoft.com/office/powerpoint/2010/main" val="3073000214"/>
              </p:ext>
            </p:extLst>
          </p:nvPr>
        </p:nvGraphicFramePr>
        <p:xfrm>
          <a:off x="373867" y="1190507"/>
          <a:ext cx="11444265" cy="4980982"/>
        </p:xfrm>
        <a:graphic>
          <a:graphicData uri="http://schemas.openxmlformats.org/drawingml/2006/table">
            <a:tbl>
              <a:tblPr firstRow="1" bandRow="1">
                <a:tableStyleId>{F5AB1C69-6EDB-4FF4-983F-18BD219EF322}</a:tableStyleId>
              </a:tblPr>
              <a:tblGrid>
                <a:gridCol w="2525011">
                  <a:extLst>
                    <a:ext uri="{9D8B030D-6E8A-4147-A177-3AD203B41FA5}">
                      <a16:colId xmlns:a16="http://schemas.microsoft.com/office/drawing/2014/main" val="20000"/>
                    </a:ext>
                  </a:extLst>
                </a:gridCol>
                <a:gridCol w="8919254">
                  <a:extLst>
                    <a:ext uri="{9D8B030D-6E8A-4147-A177-3AD203B41FA5}">
                      <a16:colId xmlns:a16="http://schemas.microsoft.com/office/drawing/2014/main" val="20001"/>
                    </a:ext>
                  </a:extLst>
                </a:gridCol>
              </a:tblGrid>
              <a:tr h="4297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kern="1200">
                          <a:solidFill>
                            <a:schemeClr val="bg1"/>
                          </a:solidFill>
                        </a:rPr>
                        <a:t> Role</a:t>
                      </a:r>
                      <a:endParaRPr lang="en-US" sz="2800" b="0" kern="1200">
                        <a:solidFill>
                          <a:schemeClr val="bg1"/>
                        </a:solidFill>
                        <a:latin typeface="+mn-lt"/>
                        <a:ea typeface="+mn-ea"/>
                        <a:cs typeface="+mn-cs"/>
                      </a:endParaRPr>
                    </a:p>
                  </a:txBody>
                  <a:tcPr marL="81391" marR="81391" anchor="ctr"/>
                </a:tc>
                <a:tc>
                  <a:txBody>
                    <a:bodyPr/>
                    <a:lstStyle/>
                    <a:p>
                      <a:r>
                        <a:rPr lang="en-US" sz="2800" dirty="0"/>
                        <a:t> </a:t>
                      </a:r>
                      <a:r>
                        <a:rPr lang="en-US" sz="2800" b="0" kern="1200" dirty="0">
                          <a:solidFill>
                            <a:schemeClr val="bg1"/>
                          </a:solidFill>
                        </a:rPr>
                        <a:t>Description</a:t>
                      </a:r>
                      <a:endParaRPr lang="en-US" sz="2800" b="0" kern="1200" dirty="0">
                        <a:solidFill>
                          <a:schemeClr val="bg1"/>
                        </a:solidFill>
                        <a:latin typeface="+mn-lt"/>
                        <a:ea typeface="+mn-ea"/>
                        <a:cs typeface="+mn-cs"/>
                      </a:endParaRPr>
                    </a:p>
                  </a:txBody>
                  <a:tcPr marL="81391" marR="81391" anchor="ctr"/>
                </a:tc>
                <a:extLst>
                  <a:ext uri="{0D108BD9-81ED-4DB2-BD59-A6C34878D82A}">
                    <a16:rowId xmlns:a16="http://schemas.microsoft.com/office/drawing/2014/main" val="10000"/>
                  </a:ext>
                </a:extLst>
              </a:tr>
              <a:tr h="2092217">
                <a:tc>
                  <a:txBody>
                    <a:bodyPr/>
                    <a:lstStyle/>
                    <a:p>
                      <a:r>
                        <a:rPr lang="en-US" sz="2800" dirty="0">
                          <a:solidFill>
                            <a:schemeClr val="bg1"/>
                          </a:solidFill>
                        </a:rPr>
                        <a:t>Procurement Officer</a:t>
                      </a:r>
                    </a:p>
                  </a:txBody>
                  <a:tcPr marL="81391" marR="81391" anchor="ctr">
                    <a:solidFill>
                      <a:schemeClr val="accent1"/>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aseline="0" dirty="0">
                          <a:solidFill>
                            <a:schemeClr val="bg1"/>
                          </a:solidFill>
                        </a:rPr>
                        <a:t>Sole point of contact for when the solicitation is active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aseline="0" dirty="0">
                          <a:solidFill>
                            <a:schemeClr val="bg1"/>
                          </a:solidFill>
                        </a:rPr>
                        <a:t>Knowledgeable about and facilitates the procurement process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aseline="0" dirty="0">
                          <a:solidFill>
                            <a:schemeClr val="bg1"/>
                          </a:solidFill>
                        </a:rPr>
                        <a:t>Completes administrative tasks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aseline="0" dirty="0">
                          <a:solidFill>
                            <a:schemeClr val="bg1"/>
                          </a:solidFill>
                        </a:rPr>
                        <a:t>Serves as recorder/timekeeper</a:t>
                      </a:r>
                      <a:endParaRPr lang="en-US" sz="2400" dirty="0">
                        <a:solidFill>
                          <a:schemeClr val="bg1"/>
                        </a:solidFill>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solidFill>
                            <a:schemeClr val="bg1"/>
                          </a:solidFill>
                        </a:rPr>
                        <a:t>Not a voting</a:t>
                      </a:r>
                      <a:r>
                        <a:rPr lang="en-US" sz="2400" baseline="0" dirty="0">
                          <a:solidFill>
                            <a:schemeClr val="bg1"/>
                          </a:solidFill>
                        </a:rPr>
                        <a:t> member (recommended)</a:t>
                      </a:r>
                      <a:endParaRPr lang="en-US" sz="2400" dirty="0">
                        <a:solidFill>
                          <a:schemeClr val="bg1"/>
                        </a:solidFill>
                      </a:endParaRPr>
                    </a:p>
                  </a:txBody>
                  <a:tcPr marL="81391" marR="81391" anchor="ctr">
                    <a:solidFill>
                      <a:schemeClr val="accent1"/>
                    </a:solidFill>
                  </a:tcPr>
                </a:tc>
                <a:extLst>
                  <a:ext uri="{0D108BD9-81ED-4DB2-BD59-A6C34878D82A}">
                    <a16:rowId xmlns:a16="http://schemas.microsoft.com/office/drawing/2014/main" val="10001"/>
                  </a:ext>
                </a:extLst>
              </a:tr>
              <a:tr h="2370605">
                <a:tc>
                  <a:txBody>
                    <a:bodyPr/>
                    <a:lstStyle/>
                    <a:p>
                      <a:r>
                        <a:rPr lang="en-US" sz="2800" dirty="0">
                          <a:solidFill>
                            <a:schemeClr val="bg1"/>
                          </a:solidFill>
                        </a:rPr>
                        <a:t>Evaluation Team</a:t>
                      </a:r>
                    </a:p>
                  </a:txBody>
                  <a:tcPr marL="81391" marR="81391" anchor="ctr">
                    <a:solidFill>
                      <a:schemeClr val="accent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baseline="0" dirty="0">
                          <a:solidFill>
                            <a:schemeClr val="bg1"/>
                          </a:solidFill>
                          <a:latin typeface="+mn-lt"/>
                          <a:ea typeface="+mn-ea"/>
                          <a:cs typeface="+mn-cs"/>
                        </a:rPr>
                        <a:t>Should consist of at least three members (MUST if contract is in excess of category 4). </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u="none" dirty="0">
                          <a:solidFill>
                            <a:schemeClr val="bg1"/>
                          </a:solidFill>
                        </a:rPr>
                        <a:t>Must</a:t>
                      </a:r>
                      <a:r>
                        <a:rPr lang="en-US" sz="2400" dirty="0">
                          <a:solidFill>
                            <a:schemeClr val="bg1"/>
                          </a:solidFill>
                        </a:rPr>
                        <a:t> be appointed by the Agency Head in writing.</a:t>
                      </a:r>
                      <a:endParaRPr lang="en-US" sz="2400" kern="1200" baseline="0" dirty="0">
                        <a:solidFill>
                          <a:schemeClr val="bg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solidFill>
                            <a:schemeClr val="bg1"/>
                          </a:solidFill>
                        </a:rPr>
                        <a:t>Attends training that includes discussion of evaluation criteria, evaluator instructions, and the Timeline of Events.</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baseline="0" dirty="0">
                          <a:solidFill>
                            <a:schemeClr val="bg1"/>
                          </a:solidFill>
                          <a:latin typeface="+mn-lt"/>
                          <a:ea typeface="+mn-ea"/>
                          <a:cs typeface="+mn-cs"/>
                        </a:rPr>
                        <a:t>Should include stakeholders and subject matter experts.</a:t>
                      </a:r>
                    </a:p>
                  </a:txBody>
                  <a:tcPr marL="81391" marR="81391" anchor="ctr">
                    <a:solidFill>
                      <a:schemeClr val="accent3"/>
                    </a:solidFill>
                  </a:tcPr>
                </a:tc>
                <a:extLst>
                  <a:ext uri="{0D108BD9-81ED-4DB2-BD59-A6C34878D82A}">
                    <a16:rowId xmlns:a16="http://schemas.microsoft.com/office/drawing/2014/main" val="140712379"/>
                  </a:ext>
                </a:extLst>
              </a:tr>
            </a:tbl>
          </a:graphicData>
        </a:graphic>
      </p:graphicFrame>
    </p:spTree>
    <p:extLst>
      <p:ext uri="{BB962C8B-B14F-4D97-AF65-F5344CB8AC3E}">
        <p14:creationId xmlns:p14="http://schemas.microsoft.com/office/powerpoint/2010/main" val="3799785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295195245"/>
              </p:ext>
            </p:extLst>
          </p:nvPr>
        </p:nvGraphicFramePr>
        <p:xfrm>
          <a:off x="402175" y="1200987"/>
          <a:ext cx="11387650" cy="5067291"/>
        </p:xfrm>
        <a:graphic>
          <a:graphicData uri="http://schemas.openxmlformats.org/drawingml/2006/table">
            <a:tbl>
              <a:tblPr firstRow="1" bandRow="1">
                <a:tableStyleId>{F5AB1C69-6EDB-4FF4-983F-18BD219EF322}</a:tableStyleId>
              </a:tblPr>
              <a:tblGrid>
                <a:gridCol w="2990358">
                  <a:extLst>
                    <a:ext uri="{9D8B030D-6E8A-4147-A177-3AD203B41FA5}">
                      <a16:colId xmlns:a16="http://schemas.microsoft.com/office/drawing/2014/main" val="20000"/>
                    </a:ext>
                  </a:extLst>
                </a:gridCol>
                <a:gridCol w="8397292">
                  <a:extLst>
                    <a:ext uri="{9D8B030D-6E8A-4147-A177-3AD203B41FA5}">
                      <a16:colId xmlns:a16="http://schemas.microsoft.com/office/drawing/2014/main" val="20001"/>
                    </a:ext>
                  </a:extLst>
                </a:gridCol>
              </a:tblGrid>
              <a:tr h="576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solidFill>
                            <a:schemeClr val="bg1"/>
                          </a:solidFill>
                        </a:rPr>
                        <a:t>Role</a:t>
                      </a:r>
                    </a:p>
                  </a:txBody>
                  <a:tcPr marL="205740" marR="205740" anchor="ct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b="0">
                          <a:solidFill>
                            <a:schemeClr val="bg1"/>
                          </a:solidFill>
                        </a:rPr>
                        <a:t>Description</a:t>
                      </a:r>
                    </a:p>
                  </a:txBody>
                  <a:tcPr marL="205740" marR="205740" anchor="ctr"/>
                </a:tc>
                <a:extLst>
                  <a:ext uri="{0D108BD9-81ED-4DB2-BD59-A6C34878D82A}">
                    <a16:rowId xmlns:a16="http://schemas.microsoft.com/office/drawing/2014/main" val="10000"/>
                  </a:ext>
                </a:extLst>
              </a:tr>
              <a:tr h="1418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Negotiation Team</a:t>
                      </a:r>
                    </a:p>
                  </a:txBody>
                  <a:tcPr marL="205740" marR="205740" anchor="ctr">
                    <a:solidFill>
                      <a:schemeClr val="accent1"/>
                    </a:solid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bg1"/>
                          </a:solidFill>
                          <a:latin typeface="+mn-lt"/>
                          <a:ea typeface="+mn-ea"/>
                          <a:cs typeface="+mn-cs"/>
                        </a:rPr>
                        <a:t>Consists of 3 to 5 voting members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bg1"/>
                          </a:solidFill>
                          <a:latin typeface="+mn-lt"/>
                          <a:ea typeface="+mn-ea"/>
                          <a:cs typeface="+mn-cs"/>
                        </a:rPr>
                        <a:t>Members should have different areas of expertise and knowledge</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bg1"/>
                          </a:solidFill>
                          <a:latin typeface="+mn-lt"/>
                          <a:ea typeface="+mn-ea"/>
                          <a:cs typeface="+mn-cs"/>
                        </a:rPr>
                        <a:t>Use subject matter experts or support staff, as needed, without appointment to team.</a:t>
                      </a:r>
                    </a:p>
                  </a:txBody>
                  <a:tcPr marL="205740" marR="205740" anchor="ctr">
                    <a:solidFill>
                      <a:schemeClr val="accent1"/>
                    </a:solidFill>
                  </a:tcPr>
                </a:tc>
                <a:extLst>
                  <a:ext uri="{0D108BD9-81ED-4DB2-BD59-A6C34878D82A}">
                    <a16:rowId xmlns:a16="http://schemas.microsoft.com/office/drawing/2014/main" val="988994112"/>
                  </a:ext>
                </a:extLst>
              </a:tr>
              <a:tr h="125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solidFill>
                            <a:schemeClr val="bg1"/>
                          </a:solidFill>
                        </a:rPr>
                        <a:t>Lead Negotiator</a:t>
                      </a:r>
                    </a:p>
                  </a:txBody>
                  <a:tcPr marL="205740" marR="205740" anchor="ctr">
                    <a:solidFill>
                      <a:schemeClr val="accent3"/>
                    </a:solid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solidFill>
                            <a:schemeClr val="bg1"/>
                          </a:solidFill>
                        </a:rPr>
                        <a:t>Facilitates and conducts the negotiation</a:t>
                      </a:r>
                      <a:r>
                        <a:rPr lang="en-US" sz="2400" baseline="0" dirty="0">
                          <a:solidFill>
                            <a:schemeClr val="bg1"/>
                          </a:solidFill>
                        </a:rPr>
                        <a:t> strategy meetings and the vendor negotiation meetings.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solidFill>
                            <a:schemeClr val="bg1"/>
                          </a:solidFill>
                        </a:rPr>
                        <a:t>Is a voting</a:t>
                      </a:r>
                      <a:r>
                        <a:rPr lang="en-US" sz="2400" baseline="0" dirty="0">
                          <a:solidFill>
                            <a:schemeClr val="bg1"/>
                          </a:solidFill>
                        </a:rPr>
                        <a:t> member</a:t>
                      </a:r>
                      <a:endParaRPr lang="en-US" sz="2400" dirty="0">
                        <a:solidFill>
                          <a:schemeClr val="bg1"/>
                        </a:solidFill>
                      </a:endParaRPr>
                    </a:p>
                  </a:txBody>
                  <a:tcPr marL="205740" marR="205740" anchor="ctr">
                    <a:solidFill>
                      <a:schemeClr val="accent3"/>
                    </a:solidFill>
                  </a:tcPr>
                </a:tc>
                <a:extLst>
                  <a:ext uri="{0D108BD9-81ED-4DB2-BD59-A6C34878D82A}">
                    <a16:rowId xmlns:a16="http://schemas.microsoft.com/office/drawing/2014/main" val="10001"/>
                  </a:ext>
                </a:extLst>
              </a:tr>
              <a:tr h="1311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a:solidFill>
                            <a:schemeClr val="bg1"/>
                          </a:solidFill>
                        </a:rPr>
                        <a:t>Other</a:t>
                      </a:r>
                      <a:r>
                        <a:rPr lang="en-US" sz="2800">
                          <a:solidFill>
                            <a:schemeClr val="bg1"/>
                          </a:solidFill>
                        </a:rPr>
                        <a:t> </a:t>
                      </a:r>
                      <a:r>
                        <a:rPr lang="en-US" sz="2800" kern="1200">
                          <a:solidFill>
                            <a:schemeClr val="bg1"/>
                          </a:solidFill>
                        </a:rPr>
                        <a:t>Negotiator</a:t>
                      </a:r>
                      <a:r>
                        <a:rPr lang="en-US" sz="2800">
                          <a:solidFill>
                            <a:schemeClr val="bg1"/>
                          </a:solidFill>
                        </a:rPr>
                        <a:t>(s)</a:t>
                      </a:r>
                    </a:p>
                  </a:txBody>
                  <a:tcPr marL="205740" marR="205740" anchor="ctr">
                    <a:solidFill>
                      <a:schemeClr val="accent1"/>
                    </a:solid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bg1"/>
                          </a:solidFill>
                          <a:latin typeface="+mn-lt"/>
                          <a:ea typeface="+mn-ea"/>
                          <a:cs typeface="+mn-cs"/>
                        </a:rPr>
                        <a:t>Fully participate in the negotiation strategy meetings and the vendor negotiation meetings.</a:t>
                      </a:r>
                    </a:p>
                    <a:p>
                      <a:pPr marL="571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bg1"/>
                          </a:solidFill>
                          <a:latin typeface="+mn-lt"/>
                          <a:ea typeface="+mn-ea"/>
                          <a:cs typeface="+mn-cs"/>
                        </a:rPr>
                        <a:t>Are voting members </a:t>
                      </a:r>
                    </a:p>
                  </a:txBody>
                  <a:tcPr marL="205740" marR="205740" anchor="ctr">
                    <a:solidFill>
                      <a:schemeClr val="accent1"/>
                    </a:solidFill>
                  </a:tcPr>
                </a:tc>
                <a:extLst>
                  <a:ext uri="{0D108BD9-81ED-4DB2-BD59-A6C34878D82A}">
                    <a16:rowId xmlns:a16="http://schemas.microsoft.com/office/drawing/2014/main" val="10002"/>
                  </a:ext>
                </a:extLst>
              </a:tr>
            </a:tbl>
          </a:graphicData>
        </a:graphic>
      </p:graphicFrame>
      <p:sp>
        <p:nvSpPr>
          <p:cNvPr id="6" name="Slide Number Placeholder 5"/>
          <p:cNvSpPr>
            <a:spLocks noGrp="1"/>
          </p:cNvSpPr>
          <p:nvPr>
            <p:ph type="sldNum" sz="quarter" idx="4"/>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7C71F33E-1749-C64A-A768-89F0303C2EB4}" type="slidenum">
              <a:rPr kumimoji="0" lang="en-US" sz="1400" b="1" i="0" u="none" strike="noStrike" kern="1200" cap="none" spc="0" normalizeH="0" baseline="0" noProof="0" smtClean="0">
                <a:ln>
                  <a:noFill/>
                </a:ln>
                <a:solidFill>
                  <a:srgbClr val="253673"/>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a:t>
            </a:fld>
            <a:endParaRPr kumimoji="0" lang="en-US" sz="1400" b="1" i="0" u="none" strike="noStrike" kern="1200" cap="none" spc="0" normalizeH="0" baseline="0" noProof="0">
              <a:ln>
                <a:noFill/>
              </a:ln>
              <a:solidFill>
                <a:srgbClr val="253673"/>
              </a:solidFill>
              <a:effectLst/>
              <a:uLnTx/>
              <a:uFillTx/>
              <a:latin typeface="Calibri" panose="020F0502020204030204"/>
              <a:ea typeface="+mn-ea"/>
              <a:cs typeface="+mn-cs"/>
            </a:endParaRPr>
          </a:p>
        </p:txBody>
      </p:sp>
      <p:sp>
        <p:nvSpPr>
          <p:cNvPr id="3" name="Title 6">
            <a:extLst>
              <a:ext uri="{FF2B5EF4-FFF2-40B4-BE49-F238E27FC236}">
                <a16:creationId xmlns:a16="http://schemas.microsoft.com/office/drawing/2014/main" id="{ACA5EC41-7DFC-9271-FECB-9524D87CE104}"/>
              </a:ext>
            </a:extLst>
          </p:cNvPr>
          <p:cNvSpPr txBox="1">
            <a:spLocks/>
          </p:cNvSpPr>
          <p:nvPr/>
        </p:nvSpPr>
        <p:spPr>
          <a:xfrm>
            <a:off x="3117233" y="339097"/>
            <a:ext cx="9557657" cy="50124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4400" kern="1200">
                <a:solidFill>
                  <a:schemeClr val="bg1"/>
                </a:solidFill>
                <a:latin typeface="+mj-lt"/>
                <a:ea typeface="+mj-ea"/>
                <a:cs typeface="+mj-cs"/>
              </a:defRPr>
            </a:lvl1pPr>
          </a:lstStyle>
          <a:p>
            <a:pPr defTabSz="914400"/>
            <a:r>
              <a:rPr lang="en-US" sz="4000" b="1" dirty="0">
                <a:latin typeface="Source Sans Pro" panose="020B0503030403020204" pitchFamily="34" charset="0"/>
                <a:ea typeface="Source Sans Pro" panose="020B0503030403020204" pitchFamily="34" charset="0"/>
              </a:rPr>
              <a:t>Procurement Roles and Description</a:t>
            </a:r>
          </a:p>
        </p:txBody>
      </p:sp>
    </p:spTree>
    <p:custDataLst>
      <p:tags r:id="rId1"/>
    </p:custDataLst>
    <p:extLst>
      <p:ext uri="{BB962C8B-B14F-4D97-AF65-F5344CB8AC3E}">
        <p14:creationId xmlns:p14="http://schemas.microsoft.com/office/powerpoint/2010/main" val="4073209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95DB-B50A-B1A1-9B13-BE7A43DAF623}"/>
              </a:ext>
            </a:extLst>
          </p:cNvPr>
          <p:cNvSpPr>
            <a:spLocks noGrp="1"/>
          </p:cNvSpPr>
          <p:nvPr>
            <p:ph type="title"/>
          </p:nvPr>
        </p:nvSpPr>
        <p:spPr>
          <a:xfrm>
            <a:off x="3298885" y="246579"/>
            <a:ext cx="8018255" cy="501249"/>
          </a:xfrm>
        </p:spPr>
        <p:txBody>
          <a:bodyPr>
            <a:normAutofit fontScale="90000"/>
          </a:bodyPr>
          <a:lstStyle/>
          <a:p>
            <a:r>
              <a:rPr lang="en-US" dirty="0">
                <a:solidFill>
                  <a:schemeClr val="bg1"/>
                </a:solidFill>
              </a:rPr>
              <a:t>Elements of the Contract</a:t>
            </a:r>
          </a:p>
        </p:txBody>
      </p:sp>
      <p:sp>
        <p:nvSpPr>
          <p:cNvPr id="3" name="Slide Number Placeholder 2">
            <a:extLst>
              <a:ext uri="{FF2B5EF4-FFF2-40B4-BE49-F238E27FC236}">
                <a16:creationId xmlns:a16="http://schemas.microsoft.com/office/drawing/2014/main" id="{F162B4CB-E0EE-5A7C-1FC1-C70E865F904A}"/>
              </a:ext>
            </a:extLst>
          </p:cNvPr>
          <p:cNvSpPr>
            <a:spLocks noGrp="1"/>
          </p:cNvSpPr>
          <p:nvPr>
            <p:ph type="sldNum" sz="quarter" idx="4"/>
          </p:nvPr>
        </p:nvSpPr>
        <p:spPr>
          <a:xfrm>
            <a:off x="11642725" y="6410325"/>
            <a:ext cx="549275" cy="365125"/>
          </a:xfrm>
        </p:spPr>
        <p:txBody>
          <a:bodyPr/>
          <a:lstStyle/>
          <a:p>
            <a:fld id="{33BA6CDD-4CD5-B64D-8DAD-3DBCE20932C6}" type="slidenum">
              <a:rPr lang="en-US" smtClean="0"/>
              <a:t>22</a:t>
            </a:fld>
            <a:endParaRPr lang="en-US"/>
          </a:p>
        </p:txBody>
      </p:sp>
      <p:pic>
        <p:nvPicPr>
          <p:cNvPr id="6" name="Picture 2" descr="See the source image">
            <a:extLst>
              <a:ext uri="{FF2B5EF4-FFF2-40B4-BE49-F238E27FC236}">
                <a16:creationId xmlns:a16="http://schemas.microsoft.com/office/drawing/2014/main" id="{CF5808A8-A8FB-DA60-1B74-CA9AD760DAF5}"/>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30733" y="1349829"/>
            <a:ext cx="3924134" cy="4896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5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2400"/>
            <a:ext cx="10515600" cy="3853200"/>
          </a:xfrm>
        </p:spPr>
        <p:txBody>
          <a:bodyPr>
            <a:normAutofit/>
          </a:bodyPr>
          <a:lstStyle/>
          <a:p>
            <a:pPr marL="457200" lvl="1" indent="0">
              <a:buNone/>
            </a:pPr>
            <a:r>
              <a:rPr lang="en-US" sz="3200" dirty="0"/>
              <a:t>According to </a:t>
            </a:r>
            <a:r>
              <a:rPr lang="en-US" sz="3200" i="1" dirty="0"/>
              <a:t>section 287.058 &amp; 215.971, </a:t>
            </a:r>
            <a:r>
              <a:rPr lang="en-US" sz="3200" dirty="0"/>
              <a:t>Florida Statutes and </a:t>
            </a:r>
            <a:r>
              <a:rPr lang="en-US" sz="3200" dirty="0">
                <a:hlinkClick r:id="rId4"/>
              </a:rPr>
              <a:t>CFO Memos</a:t>
            </a:r>
            <a:r>
              <a:rPr lang="en-US" sz="3200" dirty="0"/>
              <a:t>, these are required in every contract and grant in excess of category two (competitive solicitations):</a:t>
            </a:r>
            <a:endParaRPr lang="en-US" sz="3200" i="1" dirty="0"/>
          </a:p>
          <a:p>
            <a:pPr marL="57150" indent="0">
              <a:buNone/>
            </a:pPr>
            <a:endParaRPr lang="en-US" dirty="0"/>
          </a:p>
          <a:p>
            <a:pPr marL="914400" lvl="1" indent="-457200"/>
            <a:r>
              <a:rPr lang="en-US" sz="3200" dirty="0"/>
              <a:t>Scope of  Work</a:t>
            </a:r>
          </a:p>
          <a:p>
            <a:pPr marL="914400" lvl="1" indent="-457200"/>
            <a:r>
              <a:rPr lang="en-US" sz="3200" dirty="0"/>
              <a:t>Deliverables and Performance Measures</a:t>
            </a:r>
          </a:p>
          <a:p>
            <a:pPr marL="914400" lvl="1" indent="-457200"/>
            <a:r>
              <a:rPr lang="en-US" sz="3200" dirty="0"/>
              <a:t>Financial Consequences</a:t>
            </a:r>
          </a:p>
          <a:p>
            <a:pPr marL="457200" lvl="1" indent="0">
              <a:buNone/>
            </a:pPr>
            <a:endParaRPr lang="en-US" dirty="0"/>
          </a:p>
          <a:p>
            <a:pPr marL="457200" lvl="1" indent="0">
              <a:buNone/>
            </a:pPr>
            <a:endParaRPr lang="en-US" dirty="0"/>
          </a:p>
        </p:txBody>
      </p:sp>
      <p:sp>
        <p:nvSpPr>
          <p:cNvPr id="2" name="Title 1"/>
          <p:cNvSpPr>
            <a:spLocks noGrp="1"/>
          </p:cNvSpPr>
          <p:nvPr>
            <p:ph type="title"/>
          </p:nvPr>
        </p:nvSpPr>
        <p:spPr>
          <a:xfrm>
            <a:off x="3335545" y="223436"/>
            <a:ext cx="8018255" cy="501249"/>
          </a:xfrm>
        </p:spPr>
        <p:txBody>
          <a:bodyPr>
            <a:normAutofit fontScale="90000"/>
          </a:bodyPr>
          <a:lstStyle/>
          <a:p>
            <a:r>
              <a:rPr lang="en-US" dirty="0">
                <a:solidFill>
                  <a:schemeClr val="bg1"/>
                </a:solidFill>
              </a:rPr>
              <a:t>Elements of the Contract</a:t>
            </a:r>
          </a:p>
        </p:txBody>
      </p:sp>
      <p:sp>
        <p:nvSpPr>
          <p:cNvPr id="4" name="Slide Number Placeholder 3">
            <a:extLst>
              <a:ext uri="{FF2B5EF4-FFF2-40B4-BE49-F238E27FC236}">
                <a16:creationId xmlns:a16="http://schemas.microsoft.com/office/drawing/2014/main" id="{512DCCB5-68AC-4E32-A9FE-0D38C455A066}"/>
              </a:ext>
            </a:extLst>
          </p:cNvPr>
          <p:cNvSpPr>
            <a:spLocks noGrp="1"/>
          </p:cNvSpPr>
          <p:nvPr>
            <p:ph type="sldNum" sz="quarter" idx="4"/>
          </p:nvPr>
        </p:nvSpPr>
        <p:spPr/>
        <p:txBody>
          <a:bodyPr/>
          <a:lstStyle/>
          <a:p>
            <a:fld id="{1E707733-B24B-AD42-A8F8-E368C2AB0657}" type="slidenum">
              <a:rPr lang="en-US" smtClean="0"/>
              <a:pPr/>
              <a:t>23</a:t>
            </a:fld>
            <a:endParaRPr lang="en-US"/>
          </a:p>
        </p:txBody>
      </p:sp>
    </p:spTree>
    <p:custDataLst>
      <p:tags r:id="rId1"/>
    </p:custDataLst>
    <p:extLst>
      <p:ext uri="{BB962C8B-B14F-4D97-AF65-F5344CB8AC3E}">
        <p14:creationId xmlns:p14="http://schemas.microsoft.com/office/powerpoint/2010/main" val="3843294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1170" y="1350882"/>
            <a:ext cx="9389660" cy="5058899"/>
          </a:xfrm>
        </p:spPr>
        <p:txBody>
          <a:bodyPr>
            <a:normAutofit fontScale="92500" lnSpcReduction="20000"/>
          </a:bodyPr>
          <a:lstStyle/>
          <a:p>
            <a:pPr marL="457200" indent="-457200">
              <a:lnSpc>
                <a:spcPct val="120000"/>
              </a:lnSpc>
              <a:buFont typeface="+mj-lt"/>
              <a:buAutoNum type="arabicPeriod"/>
            </a:pPr>
            <a:r>
              <a:rPr lang="en-US" dirty="0"/>
              <a:t>Define the project.  What services do you need? What do you need the vendor/contractor to provide?</a:t>
            </a:r>
          </a:p>
          <a:p>
            <a:pPr marL="457200" indent="-457200">
              <a:lnSpc>
                <a:spcPct val="120000"/>
              </a:lnSpc>
              <a:buFont typeface="+mj-lt"/>
              <a:buAutoNum type="arabicPeriod"/>
            </a:pPr>
            <a:r>
              <a:rPr lang="en-US" dirty="0"/>
              <a:t>Put the goals into the objectives.</a:t>
            </a:r>
          </a:p>
          <a:p>
            <a:pPr marL="457200" indent="-457200">
              <a:lnSpc>
                <a:spcPct val="120000"/>
              </a:lnSpc>
              <a:buFont typeface="+mj-lt"/>
              <a:buAutoNum type="arabicPeriod"/>
            </a:pPr>
            <a:r>
              <a:rPr lang="en-US" dirty="0"/>
              <a:t>Be clear about technical specifications.</a:t>
            </a:r>
          </a:p>
          <a:p>
            <a:pPr marL="457200" indent="-457200">
              <a:lnSpc>
                <a:spcPct val="120000"/>
              </a:lnSpc>
              <a:buFont typeface="+mj-lt"/>
              <a:buAutoNum type="arabicPeriod"/>
            </a:pPr>
            <a:r>
              <a:rPr lang="en-US" dirty="0"/>
              <a:t>Determine tasks, actions, or steps to be completed and their sequence.</a:t>
            </a:r>
          </a:p>
          <a:p>
            <a:pPr marL="457200" indent="-457200">
              <a:lnSpc>
                <a:spcPct val="120000"/>
              </a:lnSpc>
              <a:buFont typeface="+mj-lt"/>
              <a:buAutoNum type="arabicPeriod"/>
            </a:pPr>
            <a:r>
              <a:rPr lang="en-US" dirty="0"/>
              <a:t>Be clear about the contractor’s responsibilities.</a:t>
            </a:r>
          </a:p>
          <a:p>
            <a:pPr marL="457200" indent="-457200">
              <a:lnSpc>
                <a:spcPct val="120000"/>
              </a:lnSpc>
              <a:buFont typeface="+mj-lt"/>
              <a:buAutoNum type="arabicPeriod"/>
            </a:pPr>
            <a:r>
              <a:rPr lang="en-US" dirty="0"/>
              <a:t>Determine the contract term.</a:t>
            </a:r>
          </a:p>
          <a:p>
            <a:pPr marL="457200" indent="-457200">
              <a:lnSpc>
                <a:spcPct val="120000"/>
              </a:lnSpc>
              <a:buFont typeface="+mj-lt"/>
              <a:buAutoNum type="arabicPeriod"/>
            </a:pPr>
            <a:r>
              <a:rPr lang="en-US" dirty="0"/>
              <a:t>Communicate the payment method.</a:t>
            </a:r>
          </a:p>
          <a:p>
            <a:pPr marL="457200" indent="-457200">
              <a:lnSpc>
                <a:spcPct val="120000"/>
              </a:lnSpc>
              <a:buFont typeface="+mj-lt"/>
              <a:buAutoNum type="arabicPeriod"/>
            </a:pPr>
            <a:r>
              <a:rPr lang="en-US" dirty="0"/>
              <a:t>Define the deliverables.</a:t>
            </a:r>
          </a:p>
        </p:txBody>
      </p:sp>
      <p:sp>
        <p:nvSpPr>
          <p:cNvPr id="2" name="Title 1"/>
          <p:cNvSpPr>
            <a:spLocks noGrp="1"/>
          </p:cNvSpPr>
          <p:nvPr>
            <p:ph type="title"/>
          </p:nvPr>
        </p:nvSpPr>
        <p:spPr>
          <a:xfrm>
            <a:off x="3142560" y="242549"/>
            <a:ext cx="8018255" cy="501249"/>
          </a:xfrm>
        </p:spPr>
        <p:txBody>
          <a:bodyPr>
            <a:normAutofit fontScale="90000"/>
          </a:bodyPr>
          <a:lstStyle/>
          <a:p>
            <a:r>
              <a:rPr lang="en-US" dirty="0">
                <a:solidFill>
                  <a:schemeClr val="bg1"/>
                </a:solidFill>
              </a:rPr>
              <a:t>Scope of  Work (SOW)</a:t>
            </a:r>
          </a:p>
        </p:txBody>
      </p:sp>
      <p:sp>
        <p:nvSpPr>
          <p:cNvPr id="4" name="Slide Number Placeholder 3">
            <a:extLst>
              <a:ext uri="{FF2B5EF4-FFF2-40B4-BE49-F238E27FC236}">
                <a16:creationId xmlns:a16="http://schemas.microsoft.com/office/drawing/2014/main" id="{6A459B8D-6903-458F-B834-523B08E79428}"/>
              </a:ext>
            </a:extLst>
          </p:cNvPr>
          <p:cNvSpPr>
            <a:spLocks noGrp="1"/>
          </p:cNvSpPr>
          <p:nvPr>
            <p:ph type="sldNum" sz="quarter" idx="4"/>
          </p:nvPr>
        </p:nvSpPr>
        <p:spPr/>
        <p:txBody>
          <a:bodyPr/>
          <a:lstStyle/>
          <a:p>
            <a:fld id="{1E707733-B24B-AD42-A8F8-E368C2AB0657}" type="slidenum">
              <a:rPr lang="en-US" smtClean="0"/>
              <a:pPr/>
              <a:t>24</a:t>
            </a:fld>
            <a:endParaRPr lang="en-US"/>
          </a:p>
        </p:txBody>
      </p:sp>
    </p:spTree>
    <p:custDataLst>
      <p:tags r:id="rId1"/>
    </p:custDataLst>
    <p:extLst>
      <p:ext uri="{BB962C8B-B14F-4D97-AF65-F5344CB8AC3E}">
        <p14:creationId xmlns:p14="http://schemas.microsoft.com/office/powerpoint/2010/main" val="2726254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6"/>
          <p:cNvGraphicFramePr>
            <a:graphicFrameLocks noGrp="1"/>
          </p:cNvGraphicFramePr>
          <p:nvPr>
            <p:ph idx="1"/>
            <p:extLst>
              <p:ext uri="{D42A27DB-BD31-4B8C-83A1-F6EECF244321}">
                <p14:modId xmlns:p14="http://schemas.microsoft.com/office/powerpoint/2010/main" val="3563806952"/>
              </p:ext>
            </p:extLst>
          </p:nvPr>
        </p:nvGraphicFramePr>
        <p:xfrm>
          <a:off x="1618835" y="1315970"/>
          <a:ext cx="8954329" cy="478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a:xfrm>
            <a:off x="3266227" y="258123"/>
            <a:ext cx="8018255" cy="501249"/>
          </a:xfrm>
        </p:spPr>
        <p:txBody>
          <a:bodyPr>
            <a:normAutofit fontScale="90000"/>
          </a:bodyPr>
          <a:lstStyle/>
          <a:p>
            <a:r>
              <a:rPr lang="en-US" dirty="0">
                <a:solidFill>
                  <a:schemeClr val="bg1"/>
                </a:solidFill>
              </a:rPr>
              <a:t>Scope of  Work</a:t>
            </a:r>
          </a:p>
        </p:txBody>
      </p:sp>
      <p:sp>
        <p:nvSpPr>
          <p:cNvPr id="3" name="Slide Number Placeholder 2">
            <a:extLst>
              <a:ext uri="{FF2B5EF4-FFF2-40B4-BE49-F238E27FC236}">
                <a16:creationId xmlns:a16="http://schemas.microsoft.com/office/drawing/2014/main" id="{2E590E64-E9FC-4B87-B77E-8A809195327A}"/>
              </a:ext>
            </a:extLst>
          </p:cNvPr>
          <p:cNvSpPr>
            <a:spLocks noGrp="1"/>
          </p:cNvSpPr>
          <p:nvPr>
            <p:ph type="sldNum" sz="quarter" idx="4"/>
          </p:nvPr>
        </p:nvSpPr>
        <p:spPr/>
        <p:txBody>
          <a:bodyPr/>
          <a:lstStyle/>
          <a:p>
            <a:fld id="{1E707733-B24B-AD42-A8F8-E368C2AB0657}" type="slidenum">
              <a:rPr lang="en-US" smtClean="0"/>
              <a:pPr/>
              <a:t>25</a:t>
            </a:fld>
            <a:endParaRPr lang="en-US"/>
          </a:p>
        </p:txBody>
      </p:sp>
    </p:spTree>
    <p:custDataLst>
      <p:tags r:id="rId1"/>
    </p:custDataLst>
    <p:extLst>
      <p:ext uri="{BB962C8B-B14F-4D97-AF65-F5344CB8AC3E}">
        <p14:creationId xmlns:p14="http://schemas.microsoft.com/office/powerpoint/2010/main" val="3946534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67706"/>
            <a:ext cx="10515600" cy="4625278"/>
          </a:xfrm>
        </p:spPr>
        <p:txBody>
          <a:bodyPr>
            <a:normAutofit/>
          </a:bodyPr>
          <a:lstStyle/>
          <a:p>
            <a:pPr marL="57150" indent="0">
              <a:buNone/>
            </a:pPr>
            <a:r>
              <a:rPr lang="en-US" dirty="0"/>
              <a:t>According to </a:t>
            </a:r>
            <a:r>
              <a:rPr lang="en-US" i="1" dirty="0"/>
              <a:t>section 287.058(1)(e)</a:t>
            </a:r>
            <a:r>
              <a:rPr lang="en-US" dirty="0"/>
              <a:t>, deliverables must be “</a:t>
            </a:r>
            <a:r>
              <a:rPr lang="en-US" b="1" dirty="0">
                <a:solidFill>
                  <a:schemeClr val="accent1"/>
                </a:solidFill>
              </a:rPr>
              <a:t>quantifiable, measurable, and verifiable</a:t>
            </a:r>
            <a:r>
              <a:rPr lang="en-US" dirty="0"/>
              <a:t>” and “must be directly related to the scope of work and specify a performance measure.”</a:t>
            </a:r>
          </a:p>
          <a:p>
            <a:pPr marL="514350" indent="-457200"/>
            <a:endParaRPr lang="en-US" dirty="0"/>
          </a:p>
        </p:txBody>
      </p:sp>
      <p:sp>
        <p:nvSpPr>
          <p:cNvPr id="6" name="Title 1"/>
          <p:cNvSpPr>
            <a:spLocks noGrp="1"/>
          </p:cNvSpPr>
          <p:nvPr>
            <p:ph type="title"/>
          </p:nvPr>
        </p:nvSpPr>
        <p:spPr>
          <a:xfrm>
            <a:off x="3000829" y="186915"/>
            <a:ext cx="9501414" cy="730431"/>
          </a:xfrm>
        </p:spPr>
        <p:txBody>
          <a:bodyPr>
            <a:noAutofit/>
          </a:bodyPr>
          <a:lstStyle/>
          <a:p>
            <a:r>
              <a:rPr lang="en-US" sz="4000" dirty="0">
                <a:solidFill>
                  <a:schemeClr val="bg1"/>
                </a:solidFill>
              </a:rPr>
              <a:t>Deliverables and Performance Measures</a:t>
            </a:r>
            <a:endParaRPr lang="en-US" sz="3200" dirty="0">
              <a:solidFill>
                <a:schemeClr val="bg1"/>
              </a:solidFill>
            </a:endParaRPr>
          </a:p>
        </p:txBody>
      </p:sp>
      <p:sp>
        <p:nvSpPr>
          <p:cNvPr id="2" name="Slide Number Placeholder 1">
            <a:extLst>
              <a:ext uri="{FF2B5EF4-FFF2-40B4-BE49-F238E27FC236}">
                <a16:creationId xmlns:a16="http://schemas.microsoft.com/office/drawing/2014/main" id="{E363AE49-05EB-4342-A36B-1E319B8D2D78}"/>
              </a:ext>
            </a:extLst>
          </p:cNvPr>
          <p:cNvSpPr>
            <a:spLocks noGrp="1"/>
          </p:cNvSpPr>
          <p:nvPr>
            <p:ph type="sldNum" sz="quarter" idx="4"/>
          </p:nvPr>
        </p:nvSpPr>
        <p:spPr/>
        <p:txBody>
          <a:bodyPr/>
          <a:lstStyle/>
          <a:p>
            <a:fld id="{1E707733-B24B-AD42-A8F8-E368C2AB0657}" type="slidenum">
              <a:rPr lang="en-US" smtClean="0"/>
              <a:pPr/>
              <a:t>26</a:t>
            </a:fld>
            <a:endParaRPr lang="en-US"/>
          </a:p>
        </p:txBody>
      </p:sp>
      <p:sp>
        <p:nvSpPr>
          <p:cNvPr id="4" name="Content Placeholder 2">
            <a:extLst>
              <a:ext uri="{FF2B5EF4-FFF2-40B4-BE49-F238E27FC236}">
                <a16:creationId xmlns:a16="http://schemas.microsoft.com/office/drawing/2014/main" id="{29F4D012-0B5C-F7DB-05C9-8BE67F5205A9}"/>
              </a:ext>
            </a:extLst>
          </p:cNvPr>
          <p:cNvSpPr txBox="1">
            <a:spLocks/>
          </p:cNvSpPr>
          <p:nvPr/>
        </p:nvSpPr>
        <p:spPr>
          <a:xfrm>
            <a:off x="1601855" y="2411896"/>
            <a:ext cx="8988287" cy="3448566"/>
          </a:xfrm>
          <a:prstGeom prst="rect">
            <a:avLst/>
          </a:prstGeom>
          <a:ln>
            <a:noFill/>
          </a:ln>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800" kern="1200" baseline="0">
                <a:solidFill>
                  <a:srgbClr val="25367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baseline="0">
                <a:solidFill>
                  <a:srgbClr val="25367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baseline="0">
                <a:solidFill>
                  <a:srgbClr val="25367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57150" indent="0">
              <a:buFont typeface="Arial" panose="020B0604020202020204" pitchFamily="34" charset="0"/>
              <a:buNone/>
            </a:pPr>
            <a:endParaRPr lang="en-US" dirty="0"/>
          </a:p>
          <a:p>
            <a:pPr marL="514350" indent="-457200">
              <a:buFont typeface="Wingdings" panose="05000000000000000000" pitchFamily="2" charset="2"/>
              <a:buChar char="q"/>
            </a:pPr>
            <a:r>
              <a:rPr lang="en-US" dirty="0"/>
              <a:t>Related to the Scope of  Work</a:t>
            </a:r>
          </a:p>
          <a:p>
            <a:pPr marL="514350" indent="-457200">
              <a:buFont typeface="Wingdings" panose="05000000000000000000" pitchFamily="2" charset="2"/>
              <a:buChar char="q"/>
            </a:pPr>
            <a:r>
              <a:rPr lang="en-US" dirty="0"/>
              <a:t>Identifies all tasks and services that are to be completed</a:t>
            </a:r>
          </a:p>
          <a:p>
            <a:pPr marL="514350" indent="-457200">
              <a:buFont typeface="Wingdings" panose="05000000000000000000" pitchFamily="2" charset="2"/>
              <a:buChar char="q"/>
            </a:pPr>
            <a:r>
              <a:rPr lang="en-US" dirty="0"/>
              <a:t>Identifies minimum performance criteria</a:t>
            </a:r>
          </a:p>
          <a:p>
            <a:pPr marL="514350" indent="-457200">
              <a:buFont typeface="Wingdings" panose="05000000000000000000" pitchFamily="2" charset="2"/>
              <a:buChar char="q"/>
            </a:pPr>
            <a:r>
              <a:rPr lang="en-US" dirty="0"/>
              <a:t>Identifies required documentation</a:t>
            </a:r>
          </a:p>
          <a:p>
            <a:pPr marL="514350" indent="-457200">
              <a:buFont typeface="Wingdings" panose="05000000000000000000" pitchFamily="2" charset="2"/>
              <a:buChar char="q"/>
            </a:pPr>
            <a:r>
              <a:rPr lang="en-US" dirty="0"/>
              <a:t>Identifies compensation</a:t>
            </a:r>
          </a:p>
          <a:p>
            <a:pPr marL="514350" indent="-457200">
              <a:buFont typeface="Wingdings" panose="05000000000000000000" pitchFamily="2" charset="2"/>
              <a:buChar char="q"/>
            </a:pPr>
            <a:r>
              <a:rPr lang="en-US" dirty="0"/>
              <a:t>Identifies timeline for performance</a:t>
            </a:r>
          </a:p>
          <a:p>
            <a:pPr marL="57150" indent="0">
              <a:buFont typeface="Arial" panose="020B0604020202020204" pitchFamily="34" charset="0"/>
              <a:buNone/>
            </a:pPr>
            <a:endParaRPr lang="en-US" dirty="0"/>
          </a:p>
          <a:p>
            <a:pPr marL="57150" indent="0">
              <a:buFont typeface="Arial" panose="020B0604020202020204" pitchFamily="34" charset="0"/>
              <a:buNone/>
            </a:pPr>
            <a:endParaRPr lang="en-US" dirty="0"/>
          </a:p>
        </p:txBody>
      </p:sp>
    </p:spTree>
    <p:custDataLst>
      <p:tags r:id="rId1"/>
    </p:custDataLst>
    <p:extLst>
      <p:ext uri="{BB962C8B-B14F-4D97-AF65-F5344CB8AC3E}">
        <p14:creationId xmlns:p14="http://schemas.microsoft.com/office/powerpoint/2010/main" val="2593318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8703" y="1588195"/>
            <a:ext cx="9474594" cy="3681609"/>
          </a:xfrm>
        </p:spPr>
        <p:txBody>
          <a:bodyPr>
            <a:normAutofit/>
          </a:bodyPr>
          <a:lstStyle/>
          <a:p>
            <a:r>
              <a:rPr lang="en-US" dirty="0"/>
              <a:t>Monetary reduction that MUST be applied if the provider fails to perform in accordance with the agreement</a:t>
            </a:r>
          </a:p>
          <a:p>
            <a:endParaRPr lang="en-US" dirty="0"/>
          </a:p>
          <a:p>
            <a:r>
              <a:rPr lang="en-US" dirty="0"/>
              <a:t>Clearly identifies consequences for non-compliance</a:t>
            </a:r>
          </a:p>
          <a:p>
            <a:pPr marL="57150" indent="0">
              <a:buNone/>
            </a:pPr>
            <a:endParaRPr lang="en-US" dirty="0"/>
          </a:p>
          <a:p>
            <a:r>
              <a:rPr lang="en-US" dirty="0"/>
              <a:t>Ensures the state pays only for the commodities and services received</a:t>
            </a:r>
          </a:p>
          <a:p>
            <a:pPr lvl="1"/>
            <a:endParaRPr lang="en-US" dirty="0"/>
          </a:p>
          <a:p>
            <a:pPr marL="0" indent="0">
              <a:buNone/>
            </a:pPr>
            <a:endParaRPr lang="en-US" dirty="0"/>
          </a:p>
        </p:txBody>
      </p:sp>
      <p:sp>
        <p:nvSpPr>
          <p:cNvPr id="2" name="Title 1"/>
          <p:cNvSpPr>
            <a:spLocks noGrp="1"/>
          </p:cNvSpPr>
          <p:nvPr>
            <p:ph type="title"/>
          </p:nvPr>
        </p:nvSpPr>
        <p:spPr>
          <a:xfrm>
            <a:off x="3335545" y="307863"/>
            <a:ext cx="8018255" cy="501249"/>
          </a:xfrm>
        </p:spPr>
        <p:txBody>
          <a:bodyPr>
            <a:normAutofit fontScale="90000"/>
          </a:bodyPr>
          <a:lstStyle/>
          <a:p>
            <a:r>
              <a:rPr lang="en-US" dirty="0">
                <a:solidFill>
                  <a:schemeClr val="bg1"/>
                </a:solidFill>
              </a:rPr>
              <a:t>Financial Consequences</a:t>
            </a:r>
          </a:p>
        </p:txBody>
      </p:sp>
      <p:sp>
        <p:nvSpPr>
          <p:cNvPr id="4" name="Slide Number Placeholder 3">
            <a:extLst>
              <a:ext uri="{FF2B5EF4-FFF2-40B4-BE49-F238E27FC236}">
                <a16:creationId xmlns:a16="http://schemas.microsoft.com/office/drawing/2014/main" id="{C70DF9EB-CB31-405D-A8CB-BC1836605402}"/>
              </a:ext>
            </a:extLst>
          </p:cNvPr>
          <p:cNvSpPr>
            <a:spLocks noGrp="1"/>
          </p:cNvSpPr>
          <p:nvPr>
            <p:ph type="sldNum" sz="quarter" idx="4"/>
          </p:nvPr>
        </p:nvSpPr>
        <p:spPr/>
        <p:txBody>
          <a:bodyPr/>
          <a:lstStyle/>
          <a:p>
            <a:fld id="{1E707733-B24B-AD42-A8F8-E368C2AB0657}" type="slidenum">
              <a:rPr lang="en-US" smtClean="0"/>
              <a:pPr/>
              <a:t>27</a:t>
            </a:fld>
            <a:endParaRPr lang="en-US"/>
          </a:p>
        </p:txBody>
      </p:sp>
    </p:spTree>
    <p:custDataLst>
      <p:tags r:id="rId1"/>
    </p:custDataLst>
    <p:extLst>
      <p:ext uri="{BB962C8B-B14F-4D97-AF65-F5344CB8AC3E}">
        <p14:creationId xmlns:p14="http://schemas.microsoft.com/office/powerpoint/2010/main" val="1983576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7A9B43-F0FD-35AA-C093-935FFA55059F}"/>
              </a:ext>
            </a:extLst>
          </p:cNvPr>
          <p:cNvSpPr>
            <a:spLocks noGrp="1"/>
          </p:cNvSpPr>
          <p:nvPr>
            <p:ph type="title"/>
          </p:nvPr>
        </p:nvSpPr>
        <p:spPr/>
        <p:txBody>
          <a:bodyPr>
            <a:noAutofit/>
          </a:bodyPr>
          <a:lstStyle/>
          <a:p>
            <a:r>
              <a:rPr lang="en-US" dirty="0">
                <a:solidFill>
                  <a:schemeClr val="bg1"/>
                </a:solidFill>
              </a:rPr>
              <a:t>Roles and Responsibilities </a:t>
            </a:r>
          </a:p>
        </p:txBody>
      </p:sp>
      <p:sp>
        <p:nvSpPr>
          <p:cNvPr id="2" name="Slide Number Placeholder 1">
            <a:extLst>
              <a:ext uri="{FF2B5EF4-FFF2-40B4-BE49-F238E27FC236}">
                <a16:creationId xmlns:a16="http://schemas.microsoft.com/office/drawing/2014/main" id="{AA9144C5-9CE5-39A5-05E2-900F6807D9F0}"/>
              </a:ext>
            </a:extLst>
          </p:cNvPr>
          <p:cNvSpPr>
            <a:spLocks noGrp="1"/>
          </p:cNvSpPr>
          <p:nvPr>
            <p:ph type="sldNum" sz="quarter" idx="4294967295"/>
          </p:nvPr>
        </p:nvSpPr>
        <p:spPr>
          <a:xfrm>
            <a:off x="11642725" y="6410325"/>
            <a:ext cx="549275" cy="365125"/>
          </a:xfrm>
        </p:spPr>
        <p:txBody>
          <a:bodyPr/>
          <a:lstStyle/>
          <a:p>
            <a:fld id="{33BA6CDD-4CD5-B64D-8DAD-3DBCE20932C6}" type="slidenum">
              <a:rPr lang="en-US" smtClean="0"/>
              <a:t>28</a:t>
            </a:fld>
            <a:endParaRPr lang="en-US"/>
          </a:p>
        </p:txBody>
      </p:sp>
      <p:pic>
        <p:nvPicPr>
          <p:cNvPr id="8" name="Content Placeholder 5">
            <a:extLst>
              <a:ext uri="{FF2B5EF4-FFF2-40B4-BE49-F238E27FC236}">
                <a16:creationId xmlns:a16="http://schemas.microsoft.com/office/drawing/2014/main" id="{F773529C-A85C-59D7-5214-967B82246A51}"/>
              </a:ext>
            </a:extLst>
          </p:cNvPr>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tretch>
            <a:fillRect/>
          </a:stretch>
        </p:blipFill>
        <p:spPr>
          <a:xfrm>
            <a:off x="3178628" y="1756795"/>
            <a:ext cx="5834743" cy="3922981"/>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972331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2313" y="296125"/>
            <a:ext cx="9812958" cy="501249"/>
          </a:xfrm>
        </p:spPr>
        <p:txBody>
          <a:bodyPr>
            <a:noAutofit/>
          </a:bodyPr>
          <a:lstStyle/>
          <a:p>
            <a:r>
              <a:rPr lang="en-US" sz="4000" dirty="0">
                <a:solidFill>
                  <a:schemeClr val="bg1"/>
                </a:solidFill>
              </a:rPr>
              <a:t>Contract Administrator Responsibilities</a:t>
            </a:r>
          </a:p>
        </p:txBody>
      </p:sp>
      <p:graphicFrame>
        <p:nvGraphicFramePr>
          <p:cNvPr id="2" name="Diagram 1">
            <a:extLst>
              <a:ext uri="{FF2B5EF4-FFF2-40B4-BE49-F238E27FC236}">
                <a16:creationId xmlns:a16="http://schemas.microsoft.com/office/drawing/2014/main" id="{3F4D2A52-5C9C-0775-104F-42181F063C86}"/>
              </a:ext>
            </a:extLst>
          </p:cNvPr>
          <p:cNvGraphicFramePr/>
          <p:nvPr/>
        </p:nvGraphicFramePr>
        <p:xfrm>
          <a:off x="566905" y="1288694"/>
          <a:ext cx="11058189" cy="43248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2DB4D473-448C-A578-CBE9-12E61199BE6C}"/>
              </a:ext>
            </a:extLst>
          </p:cNvPr>
          <p:cNvSpPr txBox="1"/>
          <p:nvPr/>
        </p:nvSpPr>
        <p:spPr>
          <a:xfrm>
            <a:off x="5343395" y="4722073"/>
            <a:ext cx="6096000" cy="400110"/>
          </a:xfrm>
          <a:prstGeom prst="rect">
            <a:avLst/>
          </a:prstGeom>
          <a:noFill/>
        </p:spPr>
        <p:txBody>
          <a:bodyPr wrap="square">
            <a:spAutoFit/>
          </a:bodyPr>
          <a:lstStyle/>
          <a:p>
            <a:pPr marL="0" indent="0" algn="r">
              <a:buNone/>
            </a:pPr>
            <a:r>
              <a:rPr lang="en-US" sz="2000" i="1" dirty="0">
                <a:solidFill>
                  <a:srgbClr val="253673"/>
                </a:solidFill>
              </a:rPr>
              <a:t>§ 287.057(16), Florida Statutes</a:t>
            </a:r>
            <a:endParaRPr lang="en-US" sz="2000" dirty="0">
              <a:solidFill>
                <a:srgbClr val="253673"/>
              </a:solidFill>
            </a:endParaRPr>
          </a:p>
        </p:txBody>
      </p:sp>
    </p:spTree>
    <p:custDataLst>
      <p:tags r:id="rId1"/>
    </p:custDataLst>
    <p:extLst>
      <p:ext uri="{BB962C8B-B14F-4D97-AF65-F5344CB8AC3E}">
        <p14:creationId xmlns:p14="http://schemas.microsoft.com/office/powerpoint/2010/main" val="399029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456-2AF8-F552-1F93-47649FEECE93}"/>
              </a:ext>
            </a:extLst>
          </p:cNvPr>
          <p:cNvSpPr>
            <a:spLocks noGrp="1"/>
          </p:cNvSpPr>
          <p:nvPr>
            <p:ph type="title"/>
          </p:nvPr>
        </p:nvSpPr>
        <p:spPr>
          <a:xfrm>
            <a:off x="3380528" y="277969"/>
            <a:ext cx="8018255" cy="501249"/>
          </a:xfrm>
        </p:spPr>
        <p:txBody>
          <a:bodyPr/>
          <a:lstStyle/>
          <a:p>
            <a:r>
              <a:rPr lang="en-US" dirty="0">
                <a:solidFill>
                  <a:schemeClr val="bg1"/>
                </a:solidFill>
              </a:rPr>
              <a:t>Agenda</a:t>
            </a:r>
            <a:r>
              <a:rPr lang="en-US" dirty="0"/>
              <a:t> </a:t>
            </a:r>
          </a:p>
        </p:txBody>
      </p:sp>
      <p:sp>
        <p:nvSpPr>
          <p:cNvPr id="3" name="Slide Number Placeholder 2">
            <a:extLst>
              <a:ext uri="{FF2B5EF4-FFF2-40B4-BE49-F238E27FC236}">
                <a16:creationId xmlns:a16="http://schemas.microsoft.com/office/drawing/2014/main" id="{FD0F2095-979A-5E34-C1D4-5691B285D8D1}"/>
              </a:ext>
            </a:extLst>
          </p:cNvPr>
          <p:cNvSpPr>
            <a:spLocks noGrp="1"/>
          </p:cNvSpPr>
          <p:nvPr>
            <p:ph type="sldNum" sz="quarter" idx="4"/>
          </p:nvPr>
        </p:nvSpPr>
        <p:spPr/>
        <p:txBody>
          <a:bodyPr/>
          <a:lstStyle/>
          <a:p>
            <a:fld id="{1E707733-B24B-AD42-A8F8-E368C2AB0657}" type="slidenum">
              <a:rPr lang="en-US" smtClean="0"/>
              <a:pPr/>
              <a:t>3</a:t>
            </a:fld>
            <a:endParaRPr lang="en-US"/>
          </a:p>
        </p:txBody>
      </p:sp>
      <p:graphicFrame>
        <p:nvGraphicFramePr>
          <p:cNvPr id="5" name="Diagram 4">
            <a:extLst>
              <a:ext uri="{FF2B5EF4-FFF2-40B4-BE49-F238E27FC236}">
                <a16:creationId xmlns:a16="http://schemas.microsoft.com/office/drawing/2014/main" id="{A2746439-5A82-F715-485B-586BDEA516DC}"/>
              </a:ext>
            </a:extLst>
          </p:cNvPr>
          <p:cNvGraphicFramePr/>
          <p:nvPr>
            <p:extLst>
              <p:ext uri="{D42A27DB-BD31-4B8C-83A1-F6EECF244321}">
                <p14:modId xmlns:p14="http://schemas.microsoft.com/office/powerpoint/2010/main" val="2011708325"/>
              </p:ext>
            </p:extLst>
          </p:nvPr>
        </p:nvGraphicFramePr>
        <p:xfrm>
          <a:off x="1273547" y="1266901"/>
          <a:ext cx="9787145" cy="4668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4086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
          <p:cNvSpPr>
            <a:spLocks noGrp="1"/>
          </p:cNvSpPr>
          <p:nvPr>
            <p:ph type="title"/>
          </p:nvPr>
        </p:nvSpPr>
        <p:spPr>
          <a:xfrm>
            <a:off x="3244563" y="211014"/>
            <a:ext cx="8103794" cy="565672"/>
          </a:xfrm>
        </p:spPr>
        <p:txBody>
          <a:bodyPr>
            <a:noAutofit/>
          </a:bodyPr>
          <a:lstStyle/>
          <a:p>
            <a:r>
              <a:rPr lang="en-US" sz="4000" dirty="0">
                <a:solidFill>
                  <a:schemeClr val="bg1"/>
                </a:solidFill>
              </a:rPr>
              <a:t>Contract Manager Responsibilities</a:t>
            </a:r>
          </a:p>
        </p:txBody>
      </p:sp>
      <p:sp>
        <p:nvSpPr>
          <p:cNvPr id="2" name="Slide Number Placeholder 1">
            <a:extLst>
              <a:ext uri="{FF2B5EF4-FFF2-40B4-BE49-F238E27FC236}">
                <a16:creationId xmlns:a16="http://schemas.microsoft.com/office/drawing/2014/main" id="{AFE93B1E-973F-4C9B-B0FE-F6974865F8E8}"/>
              </a:ext>
            </a:extLst>
          </p:cNvPr>
          <p:cNvSpPr>
            <a:spLocks noGrp="1"/>
          </p:cNvSpPr>
          <p:nvPr>
            <p:ph type="sldNum" sz="quarter" idx="12"/>
          </p:nvPr>
        </p:nvSpPr>
        <p:spPr>
          <a:xfrm>
            <a:off x="5094514" y="6073780"/>
            <a:ext cx="2002972" cy="573206"/>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5F58B07-5FBF-0A4D-884E-A35E52B35DDD}" type="slidenum">
              <a:rPr kumimoji="0" lang="en-US" sz="1400" b="1" i="0" u="none" strike="noStrike" kern="1200" cap="none" spc="0" normalizeH="0" baseline="0" noProof="0" smtClean="0">
                <a:ln>
                  <a:noFill/>
                </a:ln>
                <a:solidFill>
                  <a:srgbClr val="253673"/>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30</a:t>
            </a:fld>
            <a:endParaRPr kumimoji="0" lang="en-US" sz="1400" b="1" i="0" u="none" strike="noStrike" kern="1200" cap="none" spc="0" normalizeH="0" baseline="0" noProof="0">
              <a:ln>
                <a:noFill/>
              </a:ln>
              <a:solidFill>
                <a:srgbClr val="253673"/>
              </a:solidFill>
              <a:effectLst/>
              <a:uLnTx/>
              <a:uFillTx/>
              <a:latin typeface="Calibri" panose="020F0502020204030204"/>
              <a:ea typeface="+mn-ea"/>
              <a:cs typeface="+mn-cs"/>
            </a:endParaRPr>
          </a:p>
        </p:txBody>
      </p:sp>
      <p:grpSp>
        <p:nvGrpSpPr>
          <p:cNvPr id="55" name="Group 54">
            <a:extLst>
              <a:ext uri="{FF2B5EF4-FFF2-40B4-BE49-F238E27FC236}">
                <a16:creationId xmlns:a16="http://schemas.microsoft.com/office/drawing/2014/main" id="{8BF16FA3-C8E6-50B0-9988-9709D4C545CA}"/>
              </a:ext>
            </a:extLst>
          </p:cNvPr>
          <p:cNvGrpSpPr/>
          <p:nvPr/>
        </p:nvGrpSpPr>
        <p:grpSpPr>
          <a:xfrm>
            <a:off x="1126456" y="1529971"/>
            <a:ext cx="4950559" cy="4543809"/>
            <a:chOff x="770055" y="1714014"/>
            <a:chExt cx="5138672" cy="4695098"/>
          </a:xfrm>
        </p:grpSpPr>
        <p:sp>
          <p:nvSpPr>
            <p:cNvPr id="56" name="Freeform: Shape 55">
              <a:extLst>
                <a:ext uri="{FF2B5EF4-FFF2-40B4-BE49-F238E27FC236}">
                  <a16:creationId xmlns:a16="http://schemas.microsoft.com/office/drawing/2014/main" id="{0772ADB5-D2D4-0C7B-523C-6E818EF34A44}"/>
                </a:ext>
              </a:extLst>
            </p:cNvPr>
            <p:cNvSpPr/>
            <p:nvPr/>
          </p:nvSpPr>
          <p:spPr>
            <a:xfrm>
              <a:off x="788247" y="1728414"/>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kern="1200">
                  <a:solidFill>
                    <a:schemeClr val="bg1"/>
                  </a:solidFill>
                </a:rPr>
                <a:t>Serving as a liaison between the provider and agency. </a:t>
              </a:r>
            </a:p>
          </p:txBody>
        </p:sp>
        <p:sp>
          <p:nvSpPr>
            <p:cNvPr id="57" name="Freeform: Shape 56">
              <a:extLst>
                <a:ext uri="{FF2B5EF4-FFF2-40B4-BE49-F238E27FC236}">
                  <a16:creationId xmlns:a16="http://schemas.microsoft.com/office/drawing/2014/main" id="{526393B2-88FA-28E9-05E3-077F77DA4EBB}"/>
                </a:ext>
              </a:extLst>
            </p:cNvPr>
            <p:cNvSpPr/>
            <p:nvPr/>
          </p:nvSpPr>
          <p:spPr>
            <a:xfrm>
              <a:off x="3409738" y="4897420"/>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Enforcing performance of the contract terms and conditions.</a:t>
              </a:r>
            </a:p>
          </p:txBody>
        </p:sp>
        <p:sp>
          <p:nvSpPr>
            <p:cNvPr id="58" name="Freeform: Shape 57">
              <a:extLst>
                <a:ext uri="{FF2B5EF4-FFF2-40B4-BE49-F238E27FC236}">
                  <a16:creationId xmlns:a16="http://schemas.microsoft.com/office/drawing/2014/main" id="{44F20B72-1B7B-4BDB-EE24-D475286F495A}"/>
                </a:ext>
              </a:extLst>
            </p:cNvPr>
            <p:cNvSpPr/>
            <p:nvPr/>
          </p:nvSpPr>
          <p:spPr>
            <a:xfrm>
              <a:off x="770056" y="3316426"/>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kern="1200"/>
                <a:t>Participating in the solicitation development.</a:t>
              </a:r>
            </a:p>
          </p:txBody>
        </p:sp>
        <p:sp>
          <p:nvSpPr>
            <p:cNvPr id="59" name="Freeform: Shape 58">
              <a:extLst>
                <a:ext uri="{FF2B5EF4-FFF2-40B4-BE49-F238E27FC236}">
                  <a16:creationId xmlns:a16="http://schemas.microsoft.com/office/drawing/2014/main" id="{6D40C72D-F1B0-59E7-6D6C-4B497720E224}"/>
                </a:ext>
              </a:extLst>
            </p:cNvPr>
            <p:cNvSpPr/>
            <p:nvPr/>
          </p:nvSpPr>
          <p:spPr>
            <a:xfrm>
              <a:off x="3409738" y="1714014"/>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kern="1200"/>
                <a:t>Managing receipt of commodities or contractual services.</a:t>
              </a:r>
            </a:p>
          </p:txBody>
        </p:sp>
        <p:sp>
          <p:nvSpPr>
            <p:cNvPr id="60" name="Freeform: Shape 59">
              <a:extLst>
                <a:ext uri="{FF2B5EF4-FFF2-40B4-BE49-F238E27FC236}">
                  <a16:creationId xmlns:a16="http://schemas.microsoft.com/office/drawing/2014/main" id="{2236BCA4-911C-72E1-29D8-C4DCB8063236}"/>
                </a:ext>
              </a:extLst>
            </p:cNvPr>
            <p:cNvSpPr/>
            <p:nvPr/>
          </p:nvSpPr>
          <p:spPr>
            <a:xfrm>
              <a:off x="770055" y="4909719"/>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kern="1200"/>
                <a:t>Providing written certification that services were performed.</a:t>
              </a:r>
            </a:p>
          </p:txBody>
        </p:sp>
        <p:sp>
          <p:nvSpPr>
            <p:cNvPr id="61" name="Freeform: Shape 60">
              <a:extLst>
                <a:ext uri="{FF2B5EF4-FFF2-40B4-BE49-F238E27FC236}">
                  <a16:creationId xmlns:a16="http://schemas.microsoft.com/office/drawing/2014/main" id="{D93FA27D-4428-3144-D0EA-9323D358AD3A}"/>
                </a:ext>
              </a:extLst>
            </p:cNvPr>
            <p:cNvSpPr/>
            <p:nvPr/>
          </p:nvSpPr>
          <p:spPr>
            <a:xfrm>
              <a:off x="3409738" y="3330546"/>
              <a:ext cx="2498989" cy="1499393"/>
            </a:xfrm>
            <a:custGeom>
              <a:avLst/>
              <a:gdLst>
                <a:gd name="connsiteX0" fmla="*/ 0 w 2498989"/>
                <a:gd name="connsiteY0" fmla="*/ 0 h 1499393"/>
                <a:gd name="connsiteX1" fmla="*/ 2498989 w 2498989"/>
                <a:gd name="connsiteY1" fmla="*/ 0 h 1499393"/>
                <a:gd name="connsiteX2" fmla="*/ 2498989 w 2498989"/>
                <a:gd name="connsiteY2" fmla="*/ 1499393 h 1499393"/>
                <a:gd name="connsiteX3" fmla="*/ 0 w 2498989"/>
                <a:gd name="connsiteY3" fmla="*/ 1499393 h 1499393"/>
                <a:gd name="connsiteX4" fmla="*/ 0 w 2498989"/>
                <a:gd name="connsiteY4" fmla="*/ 0 h 1499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8989" h="1499393">
                  <a:moveTo>
                    <a:pt x="0" y="0"/>
                  </a:moveTo>
                  <a:lnTo>
                    <a:pt x="2498989" y="0"/>
                  </a:lnTo>
                  <a:lnTo>
                    <a:pt x="2498989" y="1499393"/>
                  </a:lnTo>
                  <a:lnTo>
                    <a:pt x="0" y="1499393"/>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kern="1200">
                  <a:solidFill>
                    <a:schemeClr val="bg1"/>
                  </a:solidFill>
                </a:rPr>
                <a:t>Monitoring and evaluating provider performance.</a:t>
              </a:r>
            </a:p>
          </p:txBody>
        </p:sp>
      </p:grpSp>
      <p:grpSp>
        <p:nvGrpSpPr>
          <p:cNvPr id="62" name="Group 61">
            <a:extLst>
              <a:ext uri="{FF2B5EF4-FFF2-40B4-BE49-F238E27FC236}">
                <a16:creationId xmlns:a16="http://schemas.microsoft.com/office/drawing/2014/main" id="{03C5004A-B568-1827-DD61-43AE5B5BF23C}"/>
              </a:ext>
            </a:extLst>
          </p:cNvPr>
          <p:cNvGrpSpPr/>
          <p:nvPr/>
        </p:nvGrpSpPr>
        <p:grpSpPr>
          <a:xfrm>
            <a:off x="6211035" y="1529971"/>
            <a:ext cx="5013544" cy="4531907"/>
            <a:chOff x="6082568" y="1447789"/>
            <a:chExt cx="5204051" cy="4682800"/>
          </a:xfrm>
        </p:grpSpPr>
        <p:sp>
          <p:nvSpPr>
            <p:cNvPr id="63" name="Freeform: Shape 62">
              <a:extLst>
                <a:ext uri="{FF2B5EF4-FFF2-40B4-BE49-F238E27FC236}">
                  <a16:creationId xmlns:a16="http://schemas.microsoft.com/office/drawing/2014/main" id="{95CA9D79-E649-5C9F-D5AE-1A2DD5DD4EDE}"/>
                </a:ext>
              </a:extLst>
            </p:cNvPr>
            <p:cNvSpPr/>
            <p:nvPr/>
          </p:nvSpPr>
          <p:spPr>
            <a:xfrm>
              <a:off x="6084150" y="1447789"/>
              <a:ext cx="2539983" cy="1523989"/>
            </a:xfrm>
            <a:custGeom>
              <a:avLst/>
              <a:gdLst>
                <a:gd name="connsiteX0" fmla="*/ 0 w 2539983"/>
                <a:gd name="connsiteY0" fmla="*/ 0 h 1523989"/>
                <a:gd name="connsiteX1" fmla="*/ 2539983 w 2539983"/>
                <a:gd name="connsiteY1" fmla="*/ 0 h 1523989"/>
                <a:gd name="connsiteX2" fmla="*/ 2539983 w 2539983"/>
                <a:gd name="connsiteY2" fmla="*/ 1523989 h 1523989"/>
                <a:gd name="connsiteX3" fmla="*/ 0 w 2539983"/>
                <a:gd name="connsiteY3" fmla="*/ 1523989 h 1523989"/>
                <a:gd name="connsiteX4" fmla="*/ 0 w 2539983"/>
                <a:gd name="connsiteY4" fmla="*/ 0 h 1523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983" h="1523989">
                  <a:moveTo>
                    <a:pt x="0" y="0"/>
                  </a:moveTo>
                  <a:lnTo>
                    <a:pt x="2539983" y="0"/>
                  </a:lnTo>
                  <a:lnTo>
                    <a:pt x="2539983" y="1523989"/>
                  </a:lnTo>
                  <a:lnTo>
                    <a:pt x="0" y="152398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solidFill>
                    <a:srgbClr val="FFFFFF"/>
                  </a:solidFill>
                  <a:latin typeface="Calibri" panose="020F0502020204030204"/>
                </a:rPr>
                <a:t>Monitoring the contract budget. </a:t>
              </a:r>
              <a:endParaRPr lang="en-US" sz="2300" kern="1200"/>
            </a:p>
          </p:txBody>
        </p:sp>
        <p:sp>
          <p:nvSpPr>
            <p:cNvPr id="64" name="Freeform: Shape 63">
              <a:extLst>
                <a:ext uri="{FF2B5EF4-FFF2-40B4-BE49-F238E27FC236}">
                  <a16:creationId xmlns:a16="http://schemas.microsoft.com/office/drawing/2014/main" id="{6F0993F3-30CA-B609-F024-E2565DBD05E1}"/>
                </a:ext>
              </a:extLst>
            </p:cNvPr>
            <p:cNvSpPr/>
            <p:nvPr/>
          </p:nvSpPr>
          <p:spPr>
            <a:xfrm>
              <a:off x="8746636" y="1447789"/>
              <a:ext cx="2539983" cy="1523989"/>
            </a:xfrm>
            <a:custGeom>
              <a:avLst/>
              <a:gdLst>
                <a:gd name="connsiteX0" fmla="*/ 0 w 2539983"/>
                <a:gd name="connsiteY0" fmla="*/ 0 h 1523989"/>
                <a:gd name="connsiteX1" fmla="*/ 2539983 w 2539983"/>
                <a:gd name="connsiteY1" fmla="*/ 0 h 1523989"/>
                <a:gd name="connsiteX2" fmla="*/ 2539983 w 2539983"/>
                <a:gd name="connsiteY2" fmla="*/ 1523989 h 1523989"/>
                <a:gd name="connsiteX3" fmla="*/ 0 w 2539983"/>
                <a:gd name="connsiteY3" fmla="*/ 1523989 h 1523989"/>
                <a:gd name="connsiteX4" fmla="*/ 0 w 2539983"/>
                <a:gd name="connsiteY4" fmla="*/ 0 h 1523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983" h="1523989">
                  <a:moveTo>
                    <a:pt x="0" y="0"/>
                  </a:moveTo>
                  <a:lnTo>
                    <a:pt x="2539983" y="0"/>
                  </a:lnTo>
                  <a:lnTo>
                    <a:pt x="2539983" y="1523989"/>
                  </a:lnTo>
                  <a:lnTo>
                    <a:pt x="0" y="152398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solidFill>
                    <a:srgbClr val="FFFFFF"/>
                  </a:solidFill>
                  <a:latin typeface="Calibri" panose="020F0502020204030204"/>
                </a:rPr>
                <a:t>Maintaining contract management file.</a:t>
              </a:r>
              <a:endParaRPr lang="en-US" sz="2300" kern="1200"/>
            </a:p>
          </p:txBody>
        </p:sp>
        <p:sp>
          <p:nvSpPr>
            <p:cNvPr id="65" name="Freeform: Shape 64">
              <a:extLst>
                <a:ext uri="{FF2B5EF4-FFF2-40B4-BE49-F238E27FC236}">
                  <a16:creationId xmlns:a16="http://schemas.microsoft.com/office/drawing/2014/main" id="{A8546D50-2ABB-ED45-E961-B9DCFE3E7222}"/>
                </a:ext>
              </a:extLst>
            </p:cNvPr>
            <p:cNvSpPr/>
            <p:nvPr/>
          </p:nvSpPr>
          <p:spPr>
            <a:xfrm>
              <a:off x="6084149" y="3052917"/>
              <a:ext cx="2539983" cy="1523989"/>
            </a:xfrm>
            <a:custGeom>
              <a:avLst/>
              <a:gdLst>
                <a:gd name="connsiteX0" fmla="*/ 0 w 2539983"/>
                <a:gd name="connsiteY0" fmla="*/ 0 h 1523989"/>
                <a:gd name="connsiteX1" fmla="*/ 2539983 w 2539983"/>
                <a:gd name="connsiteY1" fmla="*/ 0 h 1523989"/>
                <a:gd name="connsiteX2" fmla="*/ 2539983 w 2539983"/>
                <a:gd name="connsiteY2" fmla="*/ 1523989 h 1523989"/>
                <a:gd name="connsiteX3" fmla="*/ 0 w 2539983"/>
                <a:gd name="connsiteY3" fmla="*/ 1523989 h 1523989"/>
                <a:gd name="connsiteX4" fmla="*/ 0 w 2539983"/>
                <a:gd name="connsiteY4" fmla="*/ 0 h 1523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983" h="1523989">
                  <a:moveTo>
                    <a:pt x="0" y="0"/>
                  </a:moveTo>
                  <a:lnTo>
                    <a:pt x="2539983" y="0"/>
                  </a:lnTo>
                  <a:lnTo>
                    <a:pt x="2539983" y="1523989"/>
                  </a:lnTo>
                  <a:lnTo>
                    <a:pt x="0" y="152398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solidFill>
                    <a:srgbClr val="FFFFFF"/>
                  </a:solidFill>
                  <a:latin typeface="Calibri" panose="020F0502020204030204"/>
                </a:rPr>
                <a:t>Conducting cost reconciliation (grants).</a:t>
              </a:r>
              <a:endParaRPr lang="en-US" sz="2300" kern="1200"/>
            </a:p>
          </p:txBody>
        </p:sp>
        <p:sp>
          <p:nvSpPr>
            <p:cNvPr id="66" name="Freeform: Shape 65">
              <a:extLst>
                <a:ext uri="{FF2B5EF4-FFF2-40B4-BE49-F238E27FC236}">
                  <a16:creationId xmlns:a16="http://schemas.microsoft.com/office/drawing/2014/main" id="{63CD1DD8-F3A9-C2BA-1991-922F8E690B3E}"/>
                </a:ext>
              </a:extLst>
            </p:cNvPr>
            <p:cNvSpPr/>
            <p:nvPr/>
          </p:nvSpPr>
          <p:spPr>
            <a:xfrm>
              <a:off x="8746636" y="3069237"/>
              <a:ext cx="2539983" cy="1523989"/>
            </a:xfrm>
            <a:custGeom>
              <a:avLst/>
              <a:gdLst>
                <a:gd name="connsiteX0" fmla="*/ 0 w 2539983"/>
                <a:gd name="connsiteY0" fmla="*/ 0 h 1523989"/>
                <a:gd name="connsiteX1" fmla="*/ 2539983 w 2539983"/>
                <a:gd name="connsiteY1" fmla="*/ 0 h 1523989"/>
                <a:gd name="connsiteX2" fmla="*/ 2539983 w 2539983"/>
                <a:gd name="connsiteY2" fmla="*/ 1523989 h 1523989"/>
                <a:gd name="connsiteX3" fmla="*/ 0 w 2539983"/>
                <a:gd name="connsiteY3" fmla="*/ 1523989 h 1523989"/>
                <a:gd name="connsiteX4" fmla="*/ 0 w 2539983"/>
                <a:gd name="connsiteY4" fmla="*/ 0 h 1523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983" h="1523989">
                  <a:moveTo>
                    <a:pt x="0" y="0"/>
                  </a:moveTo>
                  <a:lnTo>
                    <a:pt x="2539983" y="0"/>
                  </a:lnTo>
                  <a:lnTo>
                    <a:pt x="2539983" y="1523989"/>
                  </a:lnTo>
                  <a:lnTo>
                    <a:pt x="0" y="152398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solidFill>
                    <a:schemeClr val="bg1"/>
                  </a:solidFill>
                </a:rPr>
                <a:t>Managing and documenting any changes to the contract. </a:t>
              </a:r>
              <a:endParaRPr lang="en-US" sz="2300" kern="1200"/>
            </a:p>
          </p:txBody>
        </p:sp>
        <p:sp>
          <p:nvSpPr>
            <p:cNvPr id="67" name="Freeform: Shape 66">
              <a:extLst>
                <a:ext uri="{FF2B5EF4-FFF2-40B4-BE49-F238E27FC236}">
                  <a16:creationId xmlns:a16="http://schemas.microsoft.com/office/drawing/2014/main" id="{D11A46D9-801D-0B88-E77B-DD23F1420114}"/>
                </a:ext>
              </a:extLst>
            </p:cNvPr>
            <p:cNvSpPr/>
            <p:nvPr/>
          </p:nvSpPr>
          <p:spPr>
            <a:xfrm>
              <a:off x="6082568" y="4641598"/>
              <a:ext cx="2539983" cy="1488991"/>
            </a:xfrm>
            <a:custGeom>
              <a:avLst/>
              <a:gdLst>
                <a:gd name="connsiteX0" fmla="*/ 0 w 2539983"/>
                <a:gd name="connsiteY0" fmla="*/ 0 h 1523989"/>
                <a:gd name="connsiteX1" fmla="*/ 2539983 w 2539983"/>
                <a:gd name="connsiteY1" fmla="*/ 0 h 1523989"/>
                <a:gd name="connsiteX2" fmla="*/ 2539983 w 2539983"/>
                <a:gd name="connsiteY2" fmla="*/ 1523989 h 1523989"/>
                <a:gd name="connsiteX3" fmla="*/ 0 w 2539983"/>
                <a:gd name="connsiteY3" fmla="*/ 1523989 h 1523989"/>
                <a:gd name="connsiteX4" fmla="*/ 0 w 2539983"/>
                <a:gd name="connsiteY4" fmla="*/ 0 h 1523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983" h="1523989">
                  <a:moveTo>
                    <a:pt x="0" y="0"/>
                  </a:moveTo>
                  <a:lnTo>
                    <a:pt x="2539983" y="0"/>
                  </a:lnTo>
                  <a:lnTo>
                    <a:pt x="2539983" y="1523989"/>
                  </a:lnTo>
                  <a:lnTo>
                    <a:pt x="0" y="152398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solidFill>
                    <a:srgbClr val="FFFFFF"/>
                  </a:solidFill>
                  <a:latin typeface="Calibri" panose="020F0502020204030204"/>
                </a:rPr>
                <a:t>Exercising applicable remedies for  performance.</a:t>
              </a:r>
              <a:endParaRPr lang="en-US" sz="2300" kern="1200"/>
            </a:p>
          </p:txBody>
        </p:sp>
      </p:grpSp>
      <p:sp>
        <p:nvSpPr>
          <p:cNvPr id="70" name="TextBox 69">
            <a:extLst>
              <a:ext uri="{FF2B5EF4-FFF2-40B4-BE49-F238E27FC236}">
                <a16:creationId xmlns:a16="http://schemas.microsoft.com/office/drawing/2014/main" id="{D1749B18-6E06-C6FA-B52A-0B83D204C8EF}"/>
              </a:ext>
            </a:extLst>
          </p:cNvPr>
          <p:cNvSpPr txBox="1"/>
          <p:nvPr/>
        </p:nvSpPr>
        <p:spPr>
          <a:xfrm>
            <a:off x="8945178" y="4886576"/>
            <a:ext cx="2111799" cy="923330"/>
          </a:xfrm>
          <a:prstGeom prst="rect">
            <a:avLst/>
          </a:prstGeom>
          <a:noFill/>
        </p:spPr>
        <p:txBody>
          <a:bodyPr wrap="square">
            <a:spAutoFit/>
          </a:bodyPr>
          <a:lstStyle/>
          <a:p>
            <a:pPr marL="0" lvl="0" indent="0" algn="r">
              <a:buNone/>
            </a:pPr>
            <a:r>
              <a:rPr lang="en-US" sz="1800" i="1" dirty="0">
                <a:solidFill>
                  <a:srgbClr val="253673"/>
                </a:solidFill>
              </a:rPr>
              <a:t>§ 287.057(15)(a), &amp; </a:t>
            </a:r>
            <a:endParaRPr lang="en-US" i="1" dirty="0">
              <a:solidFill>
                <a:srgbClr val="253673"/>
              </a:solidFill>
            </a:endParaRPr>
          </a:p>
          <a:p>
            <a:pPr marL="0" lvl="0" indent="0" algn="r">
              <a:buNone/>
            </a:pPr>
            <a:r>
              <a:rPr lang="en-US" sz="1800" i="1" dirty="0">
                <a:solidFill>
                  <a:srgbClr val="253673"/>
                </a:solidFill>
              </a:rPr>
              <a:t>§ 215.971(2), </a:t>
            </a:r>
          </a:p>
          <a:p>
            <a:pPr marL="0" lvl="0" indent="0" algn="r">
              <a:buNone/>
            </a:pPr>
            <a:r>
              <a:rPr lang="en-US" sz="1800" i="1" dirty="0">
                <a:solidFill>
                  <a:srgbClr val="253673"/>
                </a:solidFill>
              </a:rPr>
              <a:t>Florida Statutes</a:t>
            </a:r>
            <a:endParaRPr lang="en-US" sz="1800" dirty="0">
              <a:solidFill>
                <a:srgbClr val="253673"/>
              </a:solidFill>
            </a:endParaRPr>
          </a:p>
        </p:txBody>
      </p:sp>
    </p:spTree>
    <p:custDataLst>
      <p:tags r:id="rId1"/>
    </p:custDataLst>
    <p:extLst>
      <p:ext uri="{BB962C8B-B14F-4D97-AF65-F5344CB8AC3E}">
        <p14:creationId xmlns:p14="http://schemas.microsoft.com/office/powerpoint/2010/main" val="2035347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79C86A-2131-4E84-BA73-0721EAA3D1FD}"/>
              </a:ext>
            </a:extLst>
          </p:cNvPr>
          <p:cNvSpPr>
            <a:spLocks noGrp="1"/>
          </p:cNvSpPr>
          <p:nvPr>
            <p:ph type="title"/>
          </p:nvPr>
        </p:nvSpPr>
        <p:spPr>
          <a:xfrm>
            <a:off x="3210883" y="240369"/>
            <a:ext cx="8018255" cy="501249"/>
          </a:xfrm>
        </p:spPr>
        <p:txBody>
          <a:bodyPr>
            <a:normAutofit fontScale="90000"/>
          </a:bodyPr>
          <a:lstStyle/>
          <a:p>
            <a:r>
              <a:rPr lang="en-US" dirty="0">
                <a:solidFill>
                  <a:schemeClr val="bg1"/>
                </a:solidFill>
              </a:rPr>
              <a:t>Oversight Teams Overview</a:t>
            </a:r>
          </a:p>
        </p:txBody>
      </p:sp>
      <p:grpSp>
        <p:nvGrpSpPr>
          <p:cNvPr id="2" name="Group 1">
            <a:extLst>
              <a:ext uri="{FF2B5EF4-FFF2-40B4-BE49-F238E27FC236}">
                <a16:creationId xmlns:a16="http://schemas.microsoft.com/office/drawing/2014/main" id="{5F3D20D1-930B-4DBF-BD9A-10F857B9B81D}"/>
              </a:ext>
            </a:extLst>
          </p:cNvPr>
          <p:cNvGrpSpPr/>
          <p:nvPr/>
        </p:nvGrpSpPr>
        <p:grpSpPr>
          <a:xfrm>
            <a:off x="990597" y="1224643"/>
            <a:ext cx="10455733" cy="5279568"/>
            <a:chOff x="1787433" y="1175373"/>
            <a:chExt cx="9691290" cy="5279568"/>
          </a:xfrm>
        </p:grpSpPr>
        <p:sp>
          <p:nvSpPr>
            <p:cNvPr id="12" name="Rectangle 11">
              <a:extLst>
                <a:ext uri="{FF2B5EF4-FFF2-40B4-BE49-F238E27FC236}">
                  <a16:creationId xmlns:a16="http://schemas.microsoft.com/office/drawing/2014/main" id="{DBE09CB6-A32C-4619-9099-2E53589148B4}"/>
                </a:ext>
              </a:extLst>
            </p:cNvPr>
            <p:cNvSpPr>
              <a:spLocks/>
            </p:cNvSpPr>
            <p:nvPr/>
          </p:nvSpPr>
          <p:spPr>
            <a:xfrm>
              <a:off x="1787433" y="1175373"/>
              <a:ext cx="5801193" cy="4862931"/>
            </a:xfrm>
            <a:prstGeom prst="rect">
              <a:avLst/>
            </a:prstGeom>
            <a:solidFill>
              <a:srgbClr val="253673"/>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marL="285750" indent="-285750">
                <a:buFont typeface="Arial" panose="020B0604020202020204" pitchFamily="34" charset="0"/>
                <a:buChar char="•"/>
              </a:pPr>
              <a:r>
                <a:rPr lang="en-US" sz="1700" dirty="0">
                  <a:solidFill>
                    <a:schemeClr val="bg1"/>
                  </a:solidFill>
                </a:rPr>
                <a:t>Must be composed of at least five people</a:t>
              </a:r>
            </a:p>
            <a:p>
              <a:pPr marL="285750" indent="-285750">
                <a:buFont typeface="Arial" panose="020B0604020202020204" pitchFamily="34" charset="0"/>
                <a:buChar char="•"/>
              </a:pPr>
              <a:r>
                <a:rPr lang="en-US" sz="1700" dirty="0">
                  <a:solidFill>
                    <a:schemeClr val="bg1"/>
                  </a:solidFill>
                </a:rPr>
                <a:t>At least one person must be from an agency other than the agency or agencies participating in the contract</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sz="1700" dirty="0"/>
            </a:p>
            <a:p>
              <a:pPr marL="285750" indent="-285750" algn="ctr">
                <a:buFont typeface="Arial" panose="020B0604020202020204" pitchFamily="34" charset="0"/>
                <a:buChar char="•"/>
              </a:pPr>
              <a:endParaRPr lang="en-US" dirty="0"/>
            </a:p>
          </p:txBody>
        </p:sp>
        <p:sp>
          <p:nvSpPr>
            <p:cNvPr id="11" name="Rectangle 10">
              <a:extLst>
                <a:ext uri="{FF2B5EF4-FFF2-40B4-BE49-F238E27FC236}">
                  <a16:creationId xmlns:a16="http://schemas.microsoft.com/office/drawing/2014/main" id="{C0279898-B8D1-4723-B61E-16E60344CF53}"/>
                </a:ext>
              </a:extLst>
            </p:cNvPr>
            <p:cNvSpPr>
              <a:spLocks/>
            </p:cNvSpPr>
            <p:nvPr/>
          </p:nvSpPr>
          <p:spPr>
            <a:xfrm>
              <a:off x="1787433" y="2187744"/>
              <a:ext cx="5574669" cy="3850560"/>
            </a:xfrm>
            <a:prstGeom prst="rect">
              <a:avLst/>
            </a:prstGeom>
            <a:solidFill>
              <a:schemeClr val="accent1"/>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Arial" panose="020B0604020202020204" pitchFamily="34" charset="0"/>
                <a:buChar char="•"/>
              </a:pPr>
              <a:r>
                <a:rPr lang="en-US" sz="1700" dirty="0">
                  <a:solidFill>
                    <a:schemeClr val="bg1"/>
                  </a:solidFill>
                </a:rPr>
                <a:t>One person must possess at least five years experience managing contracts of similar scope or size</a:t>
              </a:r>
            </a:p>
            <a:p>
              <a:pPr marL="285750" indent="-285750">
                <a:buFont typeface="Arial" panose="020B0604020202020204" pitchFamily="34" charset="0"/>
                <a:buChar char="•"/>
              </a:pPr>
              <a:r>
                <a:rPr lang="en-US" sz="1700" dirty="0">
                  <a:solidFill>
                    <a:schemeClr val="bg1"/>
                  </a:solidFill>
                </a:rPr>
                <a:t>Must meet monthly</a:t>
              </a:r>
            </a:p>
            <a:p>
              <a:pPr marL="285750" indent="-285750">
                <a:buFont typeface="Arial" panose="020B0604020202020204" pitchFamily="34" charset="0"/>
                <a:buChar char="•"/>
              </a:pPr>
              <a:r>
                <a:rPr lang="en-US" sz="1700" dirty="0">
                  <a:solidFill>
                    <a:schemeClr val="bg1"/>
                  </a:solidFill>
                </a:rPr>
                <a:t>A representative of the contractor must be made available to the team at least one meeting quarterly</a:t>
              </a:r>
            </a:p>
            <a:p>
              <a:pPr marL="285750" indent="-285750">
                <a:buFont typeface="Arial" panose="020B0604020202020204" pitchFamily="34" charset="0"/>
                <a:buChar char="•"/>
              </a:pPr>
              <a:endParaRPr lang="en-US" sz="1700"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10" name="Rectangle 9">
              <a:extLst>
                <a:ext uri="{FF2B5EF4-FFF2-40B4-BE49-F238E27FC236}">
                  <a16:creationId xmlns:a16="http://schemas.microsoft.com/office/drawing/2014/main" id="{EA376861-2AEB-4D44-8D90-265C57BDC1D0}"/>
                </a:ext>
              </a:extLst>
            </p:cNvPr>
            <p:cNvSpPr>
              <a:spLocks/>
            </p:cNvSpPr>
            <p:nvPr/>
          </p:nvSpPr>
          <p:spPr>
            <a:xfrm>
              <a:off x="1787433" y="3590693"/>
              <a:ext cx="5280007" cy="2447612"/>
            </a:xfrm>
            <a:prstGeom prst="rect">
              <a:avLst/>
            </a:prstGeom>
            <a:solidFill>
              <a:schemeClr val="accent3"/>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marL="285750" indent="-285750">
                <a:buFont typeface="Arial" panose="020B0604020202020204" pitchFamily="34" charset="0"/>
                <a:buChar char="•"/>
              </a:pPr>
              <a:r>
                <a:rPr lang="en-US" sz="1700" dirty="0">
                  <a:solidFill>
                    <a:schemeClr val="bg1"/>
                  </a:solidFill>
                </a:rPr>
                <a:t>Must be composed of at least four people</a:t>
              </a:r>
            </a:p>
            <a:p>
              <a:pPr marL="742950" lvl="1" indent="-285750">
                <a:buFont typeface="Courier New" panose="02070309020205020404" pitchFamily="49" charset="0"/>
                <a:buChar char="o"/>
              </a:pPr>
              <a:r>
                <a:rPr lang="en-US" sz="1700" dirty="0">
                  <a:solidFill>
                    <a:schemeClr val="bg1"/>
                  </a:solidFill>
                </a:rPr>
                <a:t>One must be the certified contract manager</a:t>
              </a:r>
            </a:p>
            <a:p>
              <a:pPr marL="285750" indent="-285750">
                <a:buFont typeface="Arial" panose="020B0604020202020204" pitchFamily="34" charset="0"/>
                <a:buChar char="•"/>
              </a:pPr>
              <a:r>
                <a:rPr lang="en-US" sz="1700" dirty="0">
                  <a:solidFill>
                    <a:schemeClr val="bg1"/>
                  </a:solidFill>
                </a:rPr>
                <a:t>Convenes within 30 days of their formation</a:t>
              </a:r>
            </a:p>
            <a:p>
              <a:pPr marL="285750" indent="-285750">
                <a:buFont typeface="Arial" panose="020B0604020202020204" pitchFamily="34" charset="0"/>
                <a:buChar char="•"/>
              </a:pPr>
              <a:r>
                <a:rPr lang="en-US" sz="1700" dirty="0">
                  <a:solidFill>
                    <a:schemeClr val="bg1"/>
                  </a:solidFill>
                </a:rPr>
                <a:t>Must meet quarterly</a:t>
              </a:r>
            </a:p>
            <a:p>
              <a:pPr marL="285750" indent="-285750">
                <a:buFont typeface="Arial" panose="020B0604020202020204" pitchFamily="34" charset="0"/>
                <a:buChar char="•"/>
              </a:pPr>
              <a:r>
                <a:rPr lang="en-US" sz="1700" dirty="0">
                  <a:solidFill>
                    <a:schemeClr val="bg1"/>
                  </a:solidFill>
                </a:rPr>
                <a:t>Contract Administrator must be present at each meeting</a:t>
              </a:r>
            </a:p>
            <a:p>
              <a:pPr marL="285750" indent="-285750">
                <a:buFont typeface="Arial" panose="020B0604020202020204" pitchFamily="34" charset="0"/>
                <a:buChar char="•"/>
              </a:pPr>
              <a:r>
                <a:rPr lang="en-US" sz="1700" dirty="0">
                  <a:solidFill>
                    <a:schemeClr val="bg1"/>
                  </a:solidFill>
                </a:rPr>
                <a:t>May submit written questions to the contractor</a:t>
              </a:r>
            </a:p>
            <a:p>
              <a:pPr marL="742950" lvl="1" indent="-285750">
                <a:buFont typeface="Courier New" panose="02070309020205020404" pitchFamily="49" charset="0"/>
                <a:buChar char="o"/>
              </a:pPr>
              <a:r>
                <a:rPr lang="en-US" sz="1700" dirty="0">
                  <a:solidFill>
                    <a:schemeClr val="bg1"/>
                  </a:solidFill>
                </a:rPr>
                <a:t>The contractor must respond within 10 business days</a:t>
              </a:r>
            </a:p>
            <a:p>
              <a:pPr marL="285750" indent="-285750">
                <a:buFont typeface="Arial" panose="020B0604020202020204" pitchFamily="34" charset="0"/>
                <a:buChar char="•"/>
              </a:pPr>
              <a:r>
                <a:rPr lang="en-US" sz="1700" dirty="0">
                  <a:solidFill>
                    <a:schemeClr val="bg1"/>
                  </a:solidFill>
                </a:rPr>
                <a:t>All members must be agency employees and collectively have relevant knowledge and experience</a:t>
              </a:r>
            </a:p>
          </p:txBody>
        </p:sp>
        <p:sp>
          <p:nvSpPr>
            <p:cNvPr id="17" name="Arrow: Right 16">
              <a:extLst>
                <a:ext uri="{FF2B5EF4-FFF2-40B4-BE49-F238E27FC236}">
                  <a16:creationId xmlns:a16="http://schemas.microsoft.com/office/drawing/2014/main" id="{4817EEA9-0844-411D-B62A-802DEDAE2603}"/>
                </a:ext>
              </a:extLst>
            </p:cNvPr>
            <p:cNvSpPr/>
            <p:nvPr/>
          </p:nvSpPr>
          <p:spPr>
            <a:xfrm rot="10800000">
              <a:off x="7645776" y="4588830"/>
              <a:ext cx="1335452" cy="527882"/>
            </a:xfrm>
            <a:prstGeom prst="rightArrow">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DBBA3B41-C483-4BB5-9A18-0B71AD8233DA}"/>
                </a:ext>
              </a:extLst>
            </p:cNvPr>
            <p:cNvSpPr/>
            <p:nvPr/>
          </p:nvSpPr>
          <p:spPr>
            <a:xfrm rot="10800000">
              <a:off x="7953620" y="3062810"/>
              <a:ext cx="1027612" cy="527883"/>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9286F455-BA16-47D1-B73A-503EF23996D3}"/>
                </a:ext>
              </a:extLst>
            </p:cNvPr>
            <p:cNvSpPr/>
            <p:nvPr/>
          </p:nvSpPr>
          <p:spPr>
            <a:xfrm rot="10800000">
              <a:off x="8221409" y="1421222"/>
              <a:ext cx="759820" cy="527884"/>
            </a:xfrm>
            <a:prstGeom prst="rightArrow">
              <a:avLst/>
            </a:prstGeom>
            <a:solidFill>
              <a:srgbClr val="2536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22BF6105-0E47-463C-BD72-60D30A7A85BD}"/>
                </a:ext>
              </a:extLst>
            </p:cNvPr>
            <p:cNvSpPr txBox="1"/>
            <p:nvPr/>
          </p:nvSpPr>
          <p:spPr>
            <a:xfrm>
              <a:off x="9103154" y="1500498"/>
              <a:ext cx="1933303" cy="369332"/>
            </a:xfrm>
            <a:prstGeom prst="rect">
              <a:avLst/>
            </a:prstGeom>
            <a:noFill/>
          </p:spPr>
          <p:txBody>
            <a:bodyPr wrap="square" rtlCol="0">
              <a:spAutoFit/>
            </a:bodyPr>
            <a:lstStyle/>
            <a:p>
              <a:r>
                <a:rPr lang="en-US" b="1" u="sng" dirty="0">
                  <a:solidFill>
                    <a:srgbClr val="253673"/>
                  </a:solidFill>
                </a:rPr>
                <a:t>$20M and greater</a:t>
              </a:r>
            </a:p>
          </p:txBody>
        </p:sp>
        <p:sp>
          <p:nvSpPr>
            <p:cNvPr id="21" name="TextBox 20">
              <a:extLst>
                <a:ext uri="{FF2B5EF4-FFF2-40B4-BE49-F238E27FC236}">
                  <a16:creationId xmlns:a16="http://schemas.microsoft.com/office/drawing/2014/main" id="{4A5F7C91-0186-484B-A68D-57068D037B20}"/>
                </a:ext>
              </a:extLst>
            </p:cNvPr>
            <p:cNvSpPr txBox="1"/>
            <p:nvPr/>
          </p:nvSpPr>
          <p:spPr>
            <a:xfrm>
              <a:off x="9103154" y="3142085"/>
              <a:ext cx="1826764" cy="369332"/>
            </a:xfrm>
            <a:prstGeom prst="rect">
              <a:avLst/>
            </a:prstGeom>
            <a:noFill/>
          </p:spPr>
          <p:txBody>
            <a:bodyPr wrap="square" rtlCol="0">
              <a:spAutoFit/>
            </a:bodyPr>
            <a:lstStyle/>
            <a:p>
              <a:r>
                <a:rPr lang="en-US" b="1" u="sng" dirty="0">
                  <a:solidFill>
                    <a:srgbClr val="253673"/>
                  </a:solidFill>
                </a:rPr>
                <a:t>$10M and greater</a:t>
              </a:r>
            </a:p>
          </p:txBody>
        </p:sp>
        <p:sp>
          <p:nvSpPr>
            <p:cNvPr id="22" name="TextBox 21">
              <a:extLst>
                <a:ext uri="{FF2B5EF4-FFF2-40B4-BE49-F238E27FC236}">
                  <a16:creationId xmlns:a16="http://schemas.microsoft.com/office/drawing/2014/main" id="{F85E50ED-5CD2-45A7-9D31-3145A36DFF8A}"/>
                </a:ext>
              </a:extLst>
            </p:cNvPr>
            <p:cNvSpPr txBox="1"/>
            <p:nvPr/>
          </p:nvSpPr>
          <p:spPr>
            <a:xfrm>
              <a:off x="9103154" y="4668105"/>
              <a:ext cx="1933303" cy="369332"/>
            </a:xfrm>
            <a:prstGeom prst="rect">
              <a:avLst/>
            </a:prstGeom>
            <a:noFill/>
          </p:spPr>
          <p:txBody>
            <a:bodyPr wrap="square" rtlCol="0">
              <a:spAutoFit/>
            </a:bodyPr>
            <a:lstStyle/>
            <a:p>
              <a:r>
                <a:rPr lang="en-US" b="1" u="sng" dirty="0">
                  <a:solidFill>
                    <a:srgbClr val="253673"/>
                  </a:solidFill>
                </a:rPr>
                <a:t>$5M and greater</a:t>
              </a:r>
            </a:p>
          </p:txBody>
        </p:sp>
        <p:sp>
          <p:nvSpPr>
            <p:cNvPr id="23" name="Rectangle 22">
              <a:extLst>
                <a:ext uri="{FF2B5EF4-FFF2-40B4-BE49-F238E27FC236}">
                  <a16:creationId xmlns:a16="http://schemas.microsoft.com/office/drawing/2014/main" id="{9251F0A6-C185-4A32-8402-1E6E353E0323}"/>
                </a:ext>
              </a:extLst>
            </p:cNvPr>
            <p:cNvSpPr/>
            <p:nvPr/>
          </p:nvSpPr>
          <p:spPr>
            <a:xfrm>
              <a:off x="1787434" y="6028542"/>
              <a:ext cx="9691289" cy="426399"/>
            </a:xfrm>
            <a:prstGeom prst="rect">
              <a:avLst/>
            </a:prstGeom>
            <a:solidFill>
              <a:srgbClr val="2536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$5,000,000 Contractual Services Contracts</a:t>
              </a:r>
            </a:p>
          </p:txBody>
        </p:sp>
      </p:grpSp>
      <p:cxnSp>
        <p:nvCxnSpPr>
          <p:cNvPr id="39" name="Straight Connector 38">
            <a:extLst>
              <a:ext uri="{FF2B5EF4-FFF2-40B4-BE49-F238E27FC236}">
                <a16:creationId xmlns:a16="http://schemas.microsoft.com/office/drawing/2014/main" id="{FDDEEE60-0EBD-4C28-8A45-9DFCCC3BF3EE}"/>
              </a:ext>
            </a:extLst>
          </p:cNvPr>
          <p:cNvCxnSpPr>
            <a:cxnSpLocks/>
          </p:cNvCxnSpPr>
          <p:nvPr/>
        </p:nvCxnSpPr>
        <p:spPr>
          <a:xfrm>
            <a:off x="10980857" y="1739755"/>
            <a:ext cx="329844"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5E4F0E8-BF78-4535-82D1-9178551BE832}"/>
              </a:ext>
            </a:extLst>
          </p:cNvPr>
          <p:cNvCxnSpPr>
            <a:cxnSpLocks/>
          </p:cNvCxnSpPr>
          <p:nvPr/>
        </p:nvCxnSpPr>
        <p:spPr>
          <a:xfrm>
            <a:off x="11322380" y="1728738"/>
            <a:ext cx="0" cy="43433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76327DE-46DF-43FF-AFD0-BE14AB55D7E3}"/>
              </a:ext>
            </a:extLst>
          </p:cNvPr>
          <p:cNvCxnSpPr>
            <a:cxnSpLocks/>
          </p:cNvCxnSpPr>
          <p:nvPr/>
        </p:nvCxnSpPr>
        <p:spPr>
          <a:xfrm>
            <a:off x="10899294" y="3379135"/>
            <a:ext cx="329844"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CCD4CAD8-089B-4394-9214-BDB05B478562}"/>
              </a:ext>
            </a:extLst>
          </p:cNvPr>
          <p:cNvCxnSpPr>
            <a:cxnSpLocks/>
          </p:cNvCxnSpPr>
          <p:nvPr/>
        </p:nvCxnSpPr>
        <p:spPr>
          <a:xfrm>
            <a:off x="11240817" y="3379135"/>
            <a:ext cx="0" cy="2692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33B435C-9448-4218-8766-0A6DD65544DD}"/>
              </a:ext>
            </a:extLst>
          </p:cNvPr>
          <p:cNvCxnSpPr>
            <a:cxnSpLocks/>
          </p:cNvCxnSpPr>
          <p:nvPr/>
        </p:nvCxnSpPr>
        <p:spPr>
          <a:xfrm>
            <a:off x="10826952" y="4936028"/>
            <a:ext cx="329844"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A92DE2A-5B12-40CF-A738-BDA426DD73EE}"/>
              </a:ext>
            </a:extLst>
          </p:cNvPr>
          <p:cNvCxnSpPr>
            <a:cxnSpLocks/>
          </p:cNvCxnSpPr>
          <p:nvPr/>
        </p:nvCxnSpPr>
        <p:spPr>
          <a:xfrm>
            <a:off x="11168475" y="4936028"/>
            <a:ext cx="0" cy="1136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99335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17B96C-5DD4-41E6-925E-2508F2B867D5}"/>
              </a:ext>
            </a:extLst>
          </p:cNvPr>
          <p:cNvSpPr>
            <a:spLocks noGrp="1"/>
          </p:cNvSpPr>
          <p:nvPr>
            <p:ph idx="1"/>
          </p:nvPr>
        </p:nvSpPr>
        <p:spPr/>
        <p:txBody>
          <a:bodyPr/>
          <a:lstStyle/>
          <a:p>
            <a:pPr marL="0" indent="0">
              <a:buNone/>
            </a:pPr>
            <a:endParaRPr lang="en-US"/>
          </a:p>
          <a:p>
            <a:pPr marL="0" indent="0">
              <a:buNone/>
            </a:pPr>
            <a:endParaRPr lang="en-US"/>
          </a:p>
          <a:p>
            <a:pPr marL="0" indent="0">
              <a:buNone/>
            </a:pPr>
            <a:endParaRPr lang="en-US"/>
          </a:p>
          <a:p>
            <a:pPr marL="0" indent="0">
              <a:buNone/>
            </a:pPr>
            <a:endParaRPr lang="en-US"/>
          </a:p>
        </p:txBody>
      </p:sp>
      <p:sp>
        <p:nvSpPr>
          <p:cNvPr id="4" name="Rectangle 3">
            <a:extLst>
              <a:ext uri="{FF2B5EF4-FFF2-40B4-BE49-F238E27FC236}">
                <a16:creationId xmlns:a16="http://schemas.microsoft.com/office/drawing/2014/main" id="{AEA97D0F-7FB3-4D7C-B661-42E85C44E013}"/>
              </a:ext>
            </a:extLst>
          </p:cNvPr>
          <p:cNvSpPr/>
          <p:nvPr/>
        </p:nvSpPr>
        <p:spPr>
          <a:xfrm>
            <a:off x="2249682" y="2497976"/>
            <a:ext cx="7692635" cy="1862048"/>
          </a:xfrm>
          <a:prstGeom prst="rect">
            <a:avLst/>
          </a:prstGeom>
          <a:noFill/>
        </p:spPr>
        <p:txBody>
          <a:bodyPr wrap="square" lIns="91440" tIns="45720" rIns="91440" bIns="45720">
            <a:spAutoFit/>
          </a:bodyPr>
          <a:lstStyle/>
          <a:p>
            <a:pPr algn="ctr"/>
            <a:r>
              <a:rPr lang="en-US" sz="115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Questions?</a:t>
            </a:r>
          </a:p>
        </p:txBody>
      </p:sp>
    </p:spTree>
    <p:custDataLst>
      <p:tags r:id="rId1"/>
    </p:custDataLst>
    <p:extLst>
      <p:ext uri="{BB962C8B-B14F-4D97-AF65-F5344CB8AC3E}">
        <p14:creationId xmlns:p14="http://schemas.microsoft.com/office/powerpoint/2010/main" val="3267316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456-2AF8-F552-1F93-47649FEECE93}"/>
              </a:ext>
            </a:extLst>
          </p:cNvPr>
          <p:cNvSpPr>
            <a:spLocks noGrp="1"/>
          </p:cNvSpPr>
          <p:nvPr>
            <p:ph type="title"/>
          </p:nvPr>
        </p:nvSpPr>
        <p:spPr>
          <a:xfrm>
            <a:off x="3303814" y="247305"/>
            <a:ext cx="8018255" cy="501249"/>
          </a:xfrm>
        </p:spPr>
        <p:txBody>
          <a:bodyPr/>
          <a:lstStyle/>
          <a:p>
            <a:r>
              <a:rPr lang="en-US" dirty="0">
                <a:solidFill>
                  <a:schemeClr val="bg1"/>
                </a:solidFill>
              </a:rPr>
              <a:t>Instructor</a:t>
            </a:r>
            <a:r>
              <a:rPr kumimoji="0" lang="en-US" sz="3200" i="0" u="none" strike="noStrike" kern="1200" cap="none" spc="0" normalizeH="0" baseline="0" noProof="0" dirty="0">
                <a:ln>
                  <a:noFill/>
                </a:ln>
                <a:solidFill>
                  <a:schemeClr val="bg1"/>
                </a:solidFill>
                <a:effectLst/>
                <a:uLnTx/>
                <a:uFillTx/>
                <a:latin typeface="Calibri Light" panose="020F0302020204030204"/>
                <a:ea typeface="+mj-ea"/>
                <a:cs typeface="+mj-cs"/>
              </a:rPr>
              <a:t> </a:t>
            </a:r>
            <a:r>
              <a:rPr lang="en-US" dirty="0">
                <a:solidFill>
                  <a:schemeClr val="bg1"/>
                </a:solidFill>
              </a:rPr>
              <a:t>Contact</a:t>
            </a:r>
            <a:r>
              <a:rPr kumimoji="0" lang="en-US" sz="3200" i="0" u="none" strike="noStrike" kern="1200" cap="none" spc="0" normalizeH="0" baseline="0" noProof="0" dirty="0">
                <a:ln>
                  <a:noFill/>
                </a:ln>
                <a:solidFill>
                  <a:schemeClr val="bg1"/>
                </a:solidFill>
                <a:effectLst/>
                <a:uLnTx/>
                <a:uFillTx/>
                <a:latin typeface="Calibri Light" panose="020F0302020204030204"/>
                <a:ea typeface="+mj-ea"/>
                <a:cs typeface="+mj-cs"/>
              </a:rPr>
              <a:t> </a:t>
            </a:r>
            <a:r>
              <a:rPr lang="en-US" dirty="0">
                <a:solidFill>
                  <a:schemeClr val="bg1"/>
                </a:solidFill>
              </a:rPr>
              <a:t>Information</a:t>
            </a:r>
          </a:p>
        </p:txBody>
      </p:sp>
      <p:sp>
        <p:nvSpPr>
          <p:cNvPr id="3" name="Slide Number Placeholder 2">
            <a:extLst>
              <a:ext uri="{FF2B5EF4-FFF2-40B4-BE49-F238E27FC236}">
                <a16:creationId xmlns:a16="http://schemas.microsoft.com/office/drawing/2014/main" id="{FD0F2095-979A-5E34-C1D4-5691B285D8D1}"/>
              </a:ext>
            </a:extLst>
          </p:cNvPr>
          <p:cNvSpPr>
            <a:spLocks noGrp="1"/>
          </p:cNvSpPr>
          <p:nvPr>
            <p:ph type="sldNum" sz="quarter" idx="4"/>
          </p:nvPr>
        </p:nvSpPr>
        <p:spPr/>
        <p:txBody>
          <a:bodyPr/>
          <a:lstStyle/>
          <a:p>
            <a:fld id="{1E707733-B24B-AD42-A8F8-E368C2AB0657}" type="slidenum">
              <a:rPr lang="en-US" smtClean="0"/>
              <a:pPr/>
              <a:t>33</a:t>
            </a:fld>
            <a:endParaRPr lang="en-US"/>
          </a:p>
        </p:txBody>
      </p:sp>
      <p:sp>
        <p:nvSpPr>
          <p:cNvPr id="4" name="Content Placeholder 1">
            <a:extLst>
              <a:ext uri="{FF2B5EF4-FFF2-40B4-BE49-F238E27FC236}">
                <a16:creationId xmlns:a16="http://schemas.microsoft.com/office/drawing/2014/main" id="{4083B04D-2174-FE4B-4E3A-2C59290216F5}"/>
              </a:ext>
            </a:extLst>
          </p:cNvPr>
          <p:cNvSpPr txBox="1">
            <a:spLocks/>
          </p:cNvSpPr>
          <p:nvPr/>
        </p:nvSpPr>
        <p:spPr>
          <a:xfrm>
            <a:off x="6299200" y="1862839"/>
            <a:ext cx="5584371" cy="4130945"/>
          </a:xfrm>
          <a:prstGeom prst="rect">
            <a:avLst/>
          </a:prstGeom>
        </p:spPr>
        <p:txBody>
          <a:bodyPr anchor="t"/>
          <a:lstStyle>
            <a:lvl1pPr marL="171450" indent="-171450" algn="l" defTabSz="685800" rtl="0" eaLnBrk="1" latinLnBrk="0" hangingPunct="1">
              <a:lnSpc>
                <a:spcPct val="90000"/>
              </a:lnSpc>
              <a:spcBef>
                <a:spcPts val="750"/>
              </a:spcBef>
              <a:buFont typeface="Arial" panose="020B0604020202020204" pitchFamily="34" charset="0"/>
              <a:buChar char="•"/>
              <a:defRPr sz="2078" kern="1200" baseline="0">
                <a:solidFill>
                  <a:srgbClr val="25367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650" kern="1200" baseline="0">
                <a:solidFill>
                  <a:srgbClr val="25367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350" kern="1200" baseline="0">
                <a:solidFill>
                  <a:srgbClr val="25367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baseline="0">
                <a:solidFill>
                  <a:srgbClr val="25367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050" kern="1200" baseline="0">
                <a:solidFill>
                  <a:srgbClr val="25367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endParaRPr lang="en-US" dirty="0">
              <a:cs typeface="Calibri" panose="020F0502020204030204"/>
            </a:endParaRPr>
          </a:p>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r>
              <a:rPr lang="en-US" sz="4800" b="1" dirty="0">
                <a:cs typeface="Calibri" panose="020F0502020204030204"/>
              </a:rPr>
              <a:t>Alison Owens</a:t>
            </a:r>
            <a:endParaRPr lang="en-US" sz="4800" dirty="0">
              <a:cs typeface="Calibri"/>
            </a:endParaRPr>
          </a:p>
          <a:p>
            <a:pPr marL="0" indent="0" algn="ctr">
              <a:buFont typeface="Arial" panose="020B0604020202020204" pitchFamily="34" charset="0"/>
              <a:buNone/>
            </a:pPr>
            <a:r>
              <a:rPr lang="en-US" sz="4000" dirty="0">
                <a:cs typeface="Calibri" panose="020F0502020204030204"/>
              </a:rPr>
              <a:t>DMS</a:t>
            </a:r>
          </a:p>
          <a:p>
            <a:pPr marL="0" indent="0" algn="ctr">
              <a:buFont typeface="Arial" panose="020B0604020202020204" pitchFamily="34" charset="0"/>
              <a:buNone/>
            </a:pPr>
            <a:r>
              <a:rPr lang="en-US" sz="4000" dirty="0">
                <a:solidFill>
                  <a:schemeClr val="accent1"/>
                </a:solidFill>
                <a:cs typeface="Calibri" panose="020F0502020204030204"/>
                <a:hlinkClick r:id="rId3">
                  <a:extLst>
                    <a:ext uri="{A12FA001-AC4F-418D-AE19-62706E023703}">
                      <ahyp:hlinkClr xmlns:ahyp="http://schemas.microsoft.com/office/drawing/2018/hyperlinkcolor" val="tx"/>
                    </a:ext>
                  </a:extLst>
                </a:hlinkClick>
              </a:rPr>
              <a:t>Alison.Owens@dms.fl.gov</a:t>
            </a:r>
            <a:endParaRPr lang="en-US" sz="4000" dirty="0">
              <a:solidFill>
                <a:schemeClr val="accent1"/>
              </a:solidFill>
              <a:cs typeface="Calibri" panose="020F0502020204030204"/>
            </a:endParaRPr>
          </a:p>
          <a:p>
            <a:pPr marL="0" indent="0" algn="ctr">
              <a:buFont typeface="Arial" panose="020B0604020202020204" pitchFamily="34" charset="0"/>
              <a:buNone/>
            </a:pPr>
            <a:endParaRPr lang="en-US" sz="4000" dirty="0">
              <a:cs typeface="Calibri" panose="020F0502020204030204"/>
            </a:endParaRPr>
          </a:p>
        </p:txBody>
      </p:sp>
      <p:sp>
        <p:nvSpPr>
          <p:cNvPr id="6" name="Content Placeholder 1">
            <a:extLst>
              <a:ext uri="{FF2B5EF4-FFF2-40B4-BE49-F238E27FC236}">
                <a16:creationId xmlns:a16="http://schemas.microsoft.com/office/drawing/2014/main" id="{7BCDCD5D-FCFD-8EC4-5F8D-8474EC5B6E89}"/>
              </a:ext>
            </a:extLst>
          </p:cNvPr>
          <p:cNvSpPr txBox="1">
            <a:spLocks/>
          </p:cNvSpPr>
          <p:nvPr/>
        </p:nvSpPr>
        <p:spPr>
          <a:xfrm>
            <a:off x="308429" y="1862839"/>
            <a:ext cx="5584371" cy="4571999"/>
          </a:xfrm>
          <a:prstGeom prst="rect">
            <a:avLst/>
          </a:prstGeom>
          <a:ln>
            <a:noFill/>
          </a:ln>
        </p:spPr>
        <p:txBody>
          <a:bodyPr anchor="t"/>
          <a:lstStyle>
            <a:lvl1pPr marL="171450" indent="-171450" algn="l" defTabSz="685800" rtl="0" eaLnBrk="1" latinLnBrk="0" hangingPunct="1">
              <a:lnSpc>
                <a:spcPct val="90000"/>
              </a:lnSpc>
              <a:spcBef>
                <a:spcPts val="750"/>
              </a:spcBef>
              <a:buFont typeface="Arial" panose="020B0604020202020204" pitchFamily="34" charset="0"/>
              <a:buChar char="•"/>
              <a:defRPr sz="2800" kern="1200" baseline="0">
                <a:solidFill>
                  <a:srgbClr val="25367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baseline="0">
                <a:solidFill>
                  <a:srgbClr val="25367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baseline="0">
                <a:solidFill>
                  <a:srgbClr val="25367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baseline="0">
                <a:solidFill>
                  <a:srgbClr val="25367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endParaRPr lang="en-US" sz="2050" dirty="0">
              <a:cs typeface="Calibri" panose="020F0502020204030204"/>
            </a:endParaRPr>
          </a:p>
          <a:p>
            <a:pPr marL="0" indent="0" algn="ctr">
              <a:buFont typeface="Arial" panose="020B0604020202020204" pitchFamily="34" charset="0"/>
              <a:buNone/>
            </a:pPr>
            <a:r>
              <a:rPr lang="en-US" sz="4800" b="1" dirty="0">
                <a:cs typeface="Calibri" panose="020F0502020204030204"/>
              </a:rPr>
              <a:t>Ricky Lay</a:t>
            </a:r>
            <a:endParaRPr lang="en-US" sz="4800" dirty="0">
              <a:cs typeface="Calibri" panose="020F0502020204030204"/>
            </a:endParaRPr>
          </a:p>
          <a:p>
            <a:pPr marL="0" indent="0" algn="ctr">
              <a:buFont typeface="Arial" panose="020B0604020202020204" pitchFamily="34" charset="0"/>
              <a:buNone/>
            </a:pPr>
            <a:r>
              <a:rPr lang="en-US" sz="4000" dirty="0">
                <a:cs typeface="Calibri" panose="020F0502020204030204"/>
              </a:rPr>
              <a:t>DMS</a:t>
            </a:r>
          </a:p>
          <a:p>
            <a:pPr marL="0" indent="0" algn="ctr">
              <a:buFont typeface="Arial" panose="020B0604020202020204" pitchFamily="34" charset="0"/>
              <a:buNone/>
            </a:pPr>
            <a:r>
              <a:rPr lang="en-US" sz="4000" dirty="0">
                <a:solidFill>
                  <a:schemeClr val="accent1"/>
                </a:solidFill>
                <a:cs typeface="Calibri" panose="020F0502020204030204"/>
                <a:hlinkClick r:id="rId4">
                  <a:extLst>
                    <a:ext uri="{A12FA001-AC4F-418D-AE19-62706E023703}">
                      <ahyp:hlinkClr xmlns:ahyp="http://schemas.microsoft.com/office/drawing/2018/hyperlinkcolor" val="tx"/>
                    </a:ext>
                  </a:extLst>
                </a:hlinkClick>
              </a:rPr>
              <a:t>Ricky.Lay@dms.fl.gov</a:t>
            </a:r>
            <a:endParaRPr lang="en-US" sz="4000" dirty="0">
              <a:solidFill>
                <a:schemeClr val="accent1"/>
              </a:solidFill>
              <a:cs typeface="Calibri" panose="020F0502020204030204"/>
            </a:endParaRPr>
          </a:p>
          <a:p>
            <a:pPr marL="0" indent="0" algn="ctr">
              <a:buFont typeface="Arial" panose="020B0604020202020204" pitchFamily="34" charset="0"/>
              <a:buNone/>
            </a:pPr>
            <a:endParaRPr lang="en-US" sz="4000" dirty="0">
              <a:cs typeface="Calibri" panose="020F0502020204030204"/>
            </a:endParaRPr>
          </a:p>
        </p:txBody>
      </p:sp>
      <p:cxnSp>
        <p:nvCxnSpPr>
          <p:cNvPr id="7" name="Straight Connector 6">
            <a:extLst>
              <a:ext uri="{FF2B5EF4-FFF2-40B4-BE49-F238E27FC236}">
                <a16:creationId xmlns:a16="http://schemas.microsoft.com/office/drawing/2014/main" id="{261D483A-A3AF-F9BF-071C-D39D7A2A044E}"/>
              </a:ext>
            </a:extLst>
          </p:cNvPr>
          <p:cNvCxnSpPr/>
          <p:nvPr/>
        </p:nvCxnSpPr>
        <p:spPr>
          <a:xfrm>
            <a:off x="6019800" y="1363527"/>
            <a:ext cx="0" cy="4996543"/>
          </a:xfrm>
          <a:prstGeom prst="line">
            <a:avLst/>
          </a:prstGeom>
          <a:ln w="57150">
            <a:solidFill>
              <a:schemeClr val="accent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6528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DD0D95-0DAC-4E33-B965-51AD8B1E5ED9}"/>
              </a:ext>
            </a:extLst>
          </p:cNvPr>
          <p:cNvSpPr>
            <a:spLocks noGrp="1"/>
          </p:cNvSpPr>
          <p:nvPr>
            <p:ph type="title"/>
          </p:nvPr>
        </p:nvSpPr>
        <p:spPr>
          <a:xfrm>
            <a:off x="3364200" y="354440"/>
            <a:ext cx="8018255" cy="501249"/>
          </a:xfrm>
        </p:spPr>
        <p:txBody>
          <a:bodyPr>
            <a:normAutofit fontScale="90000"/>
          </a:bodyPr>
          <a:lstStyle/>
          <a:p>
            <a:r>
              <a:rPr lang="en-US" dirty="0">
                <a:solidFill>
                  <a:schemeClr val="bg1"/>
                </a:solidFill>
              </a:rPr>
              <a:t>Ethics</a:t>
            </a:r>
          </a:p>
        </p:txBody>
      </p:sp>
      <p:sp>
        <p:nvSpPr>
          <p:cNvPr id="3" name="Slide Number Placeholder 2">
            <a:extLst>
              <a:ext uri="{FF2B5EF4-FFF2-40B4-BE49-F238E27FC236}">
                <a16:creationId xmlns:a16="http://schemas.microsoft.com/office/drawing/2014/main" id="{7D754D3A-8486-4FE8-B6AD-3B8A2317CB0F}"/>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253673"/>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400" b="1" i="0" u="none" strike="noStrike" kern="1200" cap="none" spc="0" normalizeH="0" baseline="0" noProof="0">
              <a:ln>
                <a:noFill/>
              </a:ln>
              <a:solidFill>
                <a:srgbClr val="253673"/>
              </a:solidFill>
              <a:effectLst/>
              <a:uLnTx/>
              <a:uFillTx/>
              <a:latin typeface="Calibri" panose="020F0502020204030204"/>
              <a:ea typeface="+mn-ea"/>
              <a:cs typeface="+mn-cs"/>
            </a:endParaRPr>
          </a:p>
        </p:txBody>
      </p:sp>
      <p:pic>
        <p:nvPicPr>
          <p:cNvPr id="3076" name="Picture 4" descr="Ethics Defined. Branch of philosophy ...">
            <a:extLst>
              <a:ext uri="{FF2B5EF4-FFF2-40B4-BE49-F238E27FC236}">
                <a16:creationId xmlns:a16="http://schemas.microsoft.com/office/drawing/2014/main" id="{CE5EAF58-B79C-32C7-874F-3FA7C256566A}"/>
              </a:ext>
            </a:extLst>
          </p:cNvPr>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84775" y="1425167"/>
            <a:ext cx="6022450" cy="400766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0972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2881" y="289938"/>
            <a:ext cx="8018255" cy="501249"/>
          </a:xfrm>
        </p:spPr>
        <p:txBody>
          <a:bodyPr>
            <a:normAutofit fontScale="90000"/>
          </a:bodyPr>
          <a:lstStyle/>
          <a:p>
            <a:r>
              <a:rPr lang="en-US" dirty="0">
                <a:solidFill>
                  <a:schemeClr val="bg1"/>
                </a:solidFill>
              </a:rPr>
              <a:t>Ethical Obligations</a:t>
            </a:r>
          </a:p>
        </p:txBody>
      </p:sp>
      <p:sp>
        <p:nvSpPr>
          <p:cNvPr id="4" name="Slide Number Placeholder 3">
            <a:extLst>
              <a:ext uri="{FF2B5EF4-FFF2-40B4-BE49-F238E27FC236}">
                <a16:creationId xmlns:a16="http://schemas.microsoft.com/office/drawing/2014/main" id="{73383704-67D2-42F3-BEE8-5FAE16BE2D6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9" name="Diagram 8">
            <a:extLst>
              <a:ext uri="{FF2B5EF4-FFF2-40B4-BE49-F238E27FC236}">
                <a16:creationId xmlns:a16="http://schemas.microsoft.com/office/drawing/2014/main" id="{4A5144ED-1EF0-B2C3-AE23-B31BDD39DA6A}"/>
              </a:ext>
            </a:extLst>
          </p:cNvPr>
          <p:cNvGraphicFramePr/>
          <p:nvPr>
            <p:extLst>
              <p:ext uri="{D42A27DB-BD31-4B8C-83A1-F6EECF244321}">
                <p14:modId xmlns:p14="http://schemas.microsoft.com/office/powerpoint/2010/main" val="1625063942"/>
              </p:ext>
            </p:extLst>
          </p:nvPr>
        </p:nvGraphicFramePr>
        <p:xfrm>
          <a:off x="830862" y="1217260"/>
          <a:ext cx="10530275" cy="51925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1CEAB543-EE72-9D84-3F09-EA1BEDEED01B}"/>
              </a:ext>
            </a:extLst>
          </p:cNvPr>
          <p:cNvSpPr txBox="1"/>
          <p:nvPr/>
        </p:nvSpPr>
        <p:spPr>
          <a:xfrm>
            <a:off x="9434366" y="2059771"/>
            <a:ext cx="1926771" cy="338554"/>
          </a:xfrm>
          <a:prstGeom prst="rect">
            <a:avLst/>
          </a:prstGeom>
          <a:noFill/>
        </p:spPr>
        <p:txBody>
          <a:bodyPr wrap="square">
            <a:spAutoFit/>
          </a:bodyPr>
          <a:lstStyle/>
          <a:p>
            <a:pPr marL="0" indent="0">
              <a:buNone/>
            </a:pPr>
            <a:r>
              <a:rPr lang="en-US" sz="1600">
                <a:solidFill>
                  <a:schemeClr val="bg1"/>
                </a:solidFill>
                <a:cs typeface="Arial" panose="020B0604020202020204" pitchFamily="34" charset="0"/>
              </a:rPr>
              <a:t>s.</a:t>
            </a:r>
            <a:r>
              <a:rPr lang="en-US" sz="1600" b="1">
                <a:solidFill>
                  <a:schemeClr val="bg1"/>
                </a:solidFill>
                <a:cs typeface="Arial" panose="020B0604020202020204" pitchFamily="34" charset="0"/>
              </a:rPr>
              <a:t> </a:t>
            </a:r>
            <a:r>
              <a:rPr lang="en-US" sz="1600">
                <a:solidFill>
                  <a:schemeClr val="bg1"/>
                </a:solidFill>
                <a:cs typeface="Arial" panose="020B0604020202020204" pitchFamily="34" charset="0"/>
              </a:rPr>
              <a:t>112.313(2), F.S.</a:t>
            </a:r>
          </a:p>
        </p:txBody>
      </p:sp>
      <p:sp>
        <p:nvSpPr>
          <p:cNvPr id="6" name="TextBox 5">
            <a:extLst>
              <a:ext uri="{FF2B5EF4-FFF2-40B4-BE49-F238E27FC236}">
                <a16:creationId xmlns:a16="http://schemas.microsoft.com/office/drawing/2014/main" id="{75F51D1D-53AC-0C3F-D88A-A12CF2FEE749}"/>
              </a:ext>
            </a:extLst>
          </p:cNvPr>
          <p:cNvSpPr txBox="1"/>
          <p:nvPr/>
        </p:nvSpPr>
        <p:spPr>
          <a:xfrm>
            <a:off x="9434366" y="3281249"/>
            <a:ext cx="1926771" cy="338554"/>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112.313(4), F.S.</a:t>
            </a:r>
          </a:p>
        </p:txBody>
      </p:sp>
      <p:sp>
        <p:nvSpPr>
          <p:cNvPr id="7" name="TextBox 6">
            <a:extLst>
              <a:ext uri="{FF2B5EF4-FFF2-40B4-BE49-F238E27FC236}">
                <a16:creationId xmlns:a16="http://schemas.microsoft.com/office/drawing/2014/main" id="{E514F19C-B9AB-455A-1D53-AE9D9AA2B185}"/>
              </a:ext>
            </a:extLst>
          </p:cNvPr>
          <p:cNvSpPr txBox="1"/>
          <p:nvPr/>
        </p:nvSpPr>
        <p:spPr>
          <a:xfrm>
            <a:off x="9434366" y="4660849"/>
            <a:ext cx="1926771" cy="338554"/>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112.313(6), F.S.</a:t>
            </a:r>
          </a:p>
        </p:txBody>
      </p:sp>
      <p:sp>
        <p:nvSpPr>
          <p:cNvPr id="8" name="TextBox 7">
            <a:extLst>
              <a:ext uri="{FF2B5EF4-FFF2-40B4-BE49-F238E27FC236}">
                <a16:creationId xmlns:a16="http://schemas.microsoft.com/office/drawing/2014/main" id="{A48F91EC-F781-CB0F-C797-A561B36E52D7}"/>
              </a:ext>
            </a:extLst>
          </p:cNvPr>
          <p:cNvSpPr txBox="1"/>
          <p:nvPr/>
        </p:nvSpPr>
        <p:spPr>
          <a:xfrm>
            <a:off x="9434365" y="6038346"/>
            <a:ext cx="1926771" cy="338554"/>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112.313(8), F.S.</a:t>
            </a:r>
          </a:p>
        </p:txBody>
      </p:sp>
    </p:spTree>
    <p:custDataLst>
      <p:tags r:id="rId1"/>
    </p:custDataLst>
    <p:extLst>
      <p:ext uri="{BB962C8B-B14F-4D97-AF65-F5344CB8AC3E}">
        <p14:creationId xmlns:p14="http://schemas.microsoft.com/office/powerpoint/2010/main" val="93809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1928" y="255105"/>
            <a:ext cx="8018255" cy="501249"/>
          </a:xfrm>
        </p:spPr>
        <p:txBody>
          <a:bodyPr>
            <a:normAutofit fontScale="90000"/>
          </a:bodyPr>
          <a:lstStyle/>
          <a:p>
            <a:r>
              <a:rPr lang="en-US" dirty="0">
                <a:solidFill>
                  <a:schemeClr val="bg1"/>
                </a:solidFill>
              </a:rPr>
              <a:t>Ethical Obligations</a:t>
            </a:r>
          </a:p>
        </p:txBody>
      </p:sp>
      <p:sp>
        <p:nvSpPr>
          <p:cNvPr id="4" name="Slide Number Placeholder 3">
            <a:extLst>
              <a:ext uri="{FF2B5EF4-FFF2-40B4-BE49-F238E27FC236}">
                <a16:creationId xmlns:a16="http://schemas.microsoft.com/office/drawing/2014/main" id="{73383704-67D2-42F3-BEE8-5FAE16BE2D6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9" name="Diagram 8">
            <a:extLst>
              <a:ext uri="{FF2B5EF4-FFF2-40B4-BE49-F238E27FC236}">
                <a16:creationId xmlns:a16="http://schemas.microsoft.com/office/drawing/2014/main" id="{4A5144ED-1EF0-B2C3-AE23-B31BDD39DA6A}"/>
              </a:ext>
            </a:extLst>
          </p:cNvPr>
          <p:cNvGraphicFramePr/>
          <p:nvPr>
            <p:extLst>
              <p:ext uri="{D42A27DB-BD31-4B8C-83A1-F6EECF244321}">
                <p14:modId xmlns:p14="http://schemas.microsoft.com/office/powerpoint/2010/main" val="3507628016"/>
              </p:ext>
            </p:extLst>
          </p:nvPr>
        </p:nvGraphicFramePr>
        <p:xfrm>
          <a:off x="554870" y="1152711"/>
          <a:ext cx="11224499" cy="54501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7CFAFB21-05BF-315F-D6B6-F822E3C34DB5}"/>
              </a:ext>
            </a:extLst>
          </p:cNvPr>
          <p:cNvSpPr txBox="1"/>
          <p:nvPr/>
        </p:nvSpPr>
        <p:spPr>
          <a:xfrm>
            <a:off x="9773525" y="2737615"/>
            <a:ext cx="1863605" cy="369332"/>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112.3185(4), F.S</a:t>
            </a:r>
            <a:r>
              <a:rPr lang="en-US" sz="1800" dirty="0">
                <a:solidFill>
                  <a:schemeClr val="bg1"/>
                </a:solidFill>
                <a:cs typeface="Arial" panose="020B0604020202020204" pitchFamily="34" charset="0"/>
              </a:rPr>
              <a:t>.</a:t>
            </a:r>
          </a:p>
        </p:txBody>
      </p:sp>
      <p:sp>
        <p:nvSpPr>
          <p:cNvPr id="5" name="TextBox 4">
            <a:extLst>
              <a:ext uri="{FF2B5EF4-FFF2-40B4-BE49-F238E27FC236}">
                <a16:creationId xmlns:a16="http://schemas.microsoft.com/office/drawing/2014/main" id="{37F0EAD2-8190-DF35-C507-835A0B00BB3D}"/>
              </a:ext>
            </a:extLst>
          </p:cNvPr>
          <p:cNvSpPr txBox="1"/>
          <p:nvPr/>
        </p:nvSpPr>
        <p:spPr>
          <a:xfrm>
            <a:off x="9755576" y="4507185"/>
            <a:ext cx="1863605" cy="369332"/>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112.3185(4), F.S</a:t>
            </a:r>
            <a:r>
              <a:rPr lang="en-US" sz="1800" dirty="0">
                <a:solidFill>
                  <a:schemeClr val="bg1"/>
                </a:solidFill>
                <a:cs typeface="Arial" panose="020B0604020202020204" pitchFamily="34" charset="0"/>
              </a:rPr>
              <a:t>.</a:t>
            </a:r>
          </a:p>
        </p:txBody>
      </p:sp>
      <p:sp>
        <p:nvSpPr>
          <p:cNvPr id="6" name="TextBox 5">
            <a:extLst>
              <a:ext uri="{FF2B5EF4-FFF2-40B4-BE49-F238E27FC236}">
                <a16:creationId xmlns:a16="http://schemas.microsoft.com/office/drawing/2014/main" id="{692BB2BA-A75D-F619-8919-301DF2DB2689}"/>
              </a:ext>
            </a:extLst>
          </p:cNvPr>
          <p:cNvSpPr txBox="1"/>
          <p:nvPr/>
        </p:nvSpPr>
        <p:spPr>
          <a:xfrm>
            <a:off x="9666510" y="5705289"/>
            <a:ext cx="2041735" cy="369332"/>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287.057(15)(a), F.S</a:t>
            </a:r>
            <a:r>
              <a:rPr lang="en-US" sz="1800" dirty="0">
                <a:solidFill>
                  <a:schemeClr val="bg1"/>
                </a:solidFill>
                <a:cs typeface="Arial" panose="020B0604020202020204" pitchFamily="34" charset="0"/>
              </a:rPr>
              <a:t>.</a:t>
            </a:r>
          </a:p>
        </p:txBody>
      </p:sp>
    </p:spTree>
    <p:custDataLst>
      <p:tags r:id="rId1"/>
    </p:custDataLst>
    <p:extLst>
      <p:ext uri="{BB962C8B-B14F-4D97-AF65-F5344CB8AC3E}">
        <p14:creationId xmlns:p14="http://schemas.microsoft.com/office/powerpoint/2010/main" val="35600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19271" y="324192"/>
            <a:ext cx="8018255" cy="501249"/>
          </a:xfrm>
        </p:spPr>
        <p:txBody>
          <a:bodyPr>
            <a:normAutofit fontScale="90000"/>
          </a:bodyPr>
          <a:lstStyle/>
          <a:p>
            <a:r>
              <a:rPr lang="en-US" dirty="0">
                <a:solidFill>
                  <a:schemeClr val="bg1"/>
                </a:solidFill>
              </a:rPr>
              <a:t>Conflicts of Interest</a:t>
            </a:r>
          </a:p>
        </p:txBody>
      </p:sp>
      <p:sp>
        <p:nvSpPr>
          <p:cNvPr id="2" name="Slide Number Placeholder 1">
            <a:extLst>
              <a:ext uri="{FF2B5EF4-FFF2-40B4-BE49-F238E27FC236}">
                <a16:creationId xmlns:a16="http://schemas.microsoft.com/office/drawing/2014/main" id="{919D4ABC-3201-4E04-9EB8-D361920FD47A}"/>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5" name="Diagram 4">
            <a:extLst>
              <a:ext uri="{FF2B5EF4-FFF2-40B4-BE49-F238E27FC236}">
                <a16:creationId xmlns:a16="http://schemas.microsoft.com/office/drawing/2014/main" id="{AA0CF741-4A45-3C76-8645-050E65D4A0A5}"/>
              </a:ext>
            </a:extLst>
          </p:cNvPr>
          <p:cNvGraphicFramePr/>
          <p:nvPr>
            <p:extLst>
              <p:ext uri="{D42A27DB-BD31-4B8C-83A1-F6EECF244321}">
                <p14:modId xmlns:p14="http://schemas.microsoft.com/office/powerpoint/2010/main" val="4240681254"/>
              </p:ext>
            </p:extLst>
          </p:nvPr>
        </p:nvGraphicFramePr>
        <p:xfrm>
          <a:off x="830862" y="1463040"/>
          <a:ext cx="10530275" cy="49467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61554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2305" y="1378251"/>
            <a:ext cx="7827389" cy="740524"/>
          </a:xfrm>
        </p:spPr>
        <p:txBody>
          <a:bodyPr>
            <a:normAutofit fontScale="70000" lnSpcReduction="20000"/>
          </a:bodyPr>
          <a:lstStyle/>
          <a:p>
            <a:pPr marL="0" indent="0" algn="ctr">
              <a:buNone/>
            </a:pPr>
            <a:r>
              <a:rPr lang="en-US" sz="5700" dirty="0"/>
              <a:t>How do the Sunshine Laws apply? </a:t>
            </a:r>
          </a:p>
          <a:p>
            <a:pPr marL="457200" lvl="1" indent="0">
              <a:buNone/>
            </a:pPr>
            <a:endParaRPr lang="en-US" dirty="0"/>
          </a:p>
        </p:txBody>
      </p:sp>
      <p:sp>
        <p:nvSpPr>
          <p:cNvPr id="8" name="Title 7">
            <a:extLst>
              <a:ext uri="{FF2B5EF4-FFF2-40B4-BE49-F238E27FC236}">
                <a16:creationId xmlns:a16="http://schemas.microsoft.com/office/drawing/2014/main" id="{6DF36889-C396-41DE-9321-242DBB212106}"/>
              </a:ext>
            </a:extLst>
          </p:cNvPr>
          <p:cNvSpPr>
            <a:spLocks noGrp="1"/>
          </p:cNvSpPr>
          <p:nvPr>
            <p:ph type="title"/>
          </p:nvPr>
        </p:nvSpPr>
        <p:spPr>
          <a:xfrm>
            <a:off x="3053956" y="242548"/>
            <a:ext cx="8680844" cy="501249"/>
          </a:xfrm>
        </p:spPr>
        <p:txBody>
          <a:bodyPr>
            <a:normAutofit fontScale="90000"/>
          </a:bodyPr>
          <a:lstStyle/>
          <a:p>
            <a:r>
              <a:rPr lang="en-US" dirty="0">
                <a:solidFill>
                  <a:schemeClr val="bg1"/>
                </a:solidFill>
              </a:rPr>
              <a:t>Florida’s Government in the Sunshine</a:t>
            </a:r>
          </a:p>
        </p:txBody>
      </p:sp>
      <p:sp>
        <p:nvSpPr>
          <p:cNvPr id="6" name="Slide Number Placeholder 5">
            <a:extLst>
              <a:ext uri="{FF2B5EF4-FFF2-40B4-BE49-F238E27FC236}">
                <a16:creationId xmlns:a16="http://schemas.microsoft.com/office/drawing/2014/main" id="{398A30B7-667F-42C5-A700-4037F55ABC4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2" name="Diagram 1">
            <a:extLst>
              <a:ext uri="{FF2B5EF4-FFF2-40B4-BE49-F238E27FC236}">
                <a16:creationId xmlns:a16="http://schemas.microsoft.com/office/drawing/2014/main" id="{7A925E98-B494-727E-73A7-2A38D374B20C}"/>
              </a:ext>
            </a:extLst>
          </p:cNvPr>
          <p:cNvGraphicFramePr/>
          <p:nvPr>
            <p:extLst>
              <p:ext uri="{D42A27DB-BD31-4B8C-83A1-F6EECF244321}">
                <p14:modId xmlns:p14="http://schemas.microsoft.com/office/powerpoint/2010/main" val="4152380441"/>
              </p:ext>
            </p:extLst>
          </p:nvPr>
        </p:nvGraphicFramePr>
        <p:xfrm>
          <a:off x="2405330" y="2106143"/>
          <a:ext cx="7381338" cy="43036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19287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271" y="291144"/>
            <a:ext cx="9834729" cy="501249"/>
          </a:xfrm>
        </p:spPr>
        <p:txBody>
          <a:bodyPr>
            <a:normAutofit fontScale="90000"/>
          </a:bodyPr>
          <a:lstStyle/>
          <a:p>
            <a:r>
              <a:rPr lang="en-US" dirty="0">
                <a:solidFill>
                  <a:schemeClr val="bg1"/>
                </a:solidFill>
              </a:rPr>
              <a:t>Right of Access</a:t>
            </a:r>
          </a:p>
        </p:txBody>
      </p:sp>
      <p:sp>
        <p:nvSpPr>
          <p:cNvPr id="4" name="Slide Number Placeholder 3">
            <a:extLst>
              <a:ext uri="{FF2B5EF4-FFF2-40B4-BE49-F238E27FC236}">
                <a16:creationId xmlns:a16="http://schemas.microsoft.com/office/drawing/2014/main" id="{47E1B383-4EFE-4C3B-89A4-3BE39E55ED3A}"/>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E707733-B24B-AD42-A8F8-E368C2AB0657}"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400" b="1"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BCA55395-8869-99CA-2BAF-D094CCB743B5}"/>
              </a:ext>
            </a:extLst>
          </p:cNvPr>
          <p:cNvGraphicFramePr/>
          <p:nvPr>
            <p:extLst>
              <p:ext uri="{D42A27DB-BD31-4B8C-83A1-F6EECF244321}">
                <p14:modId xmlns:p14="http://schemas.microsoft.com/office/powerpoint/2010/main" val="3594648505"/>
              </p:ext>
            </p:extLst>
          </p:nvPr>
        </p:nvGraphicFramePr>
        <p:xfrm>
          <a:off x="830862" y="1276637"/>
          <a:ext cx="10530275" cy="5043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57603CDB-65B4-876D-4FE7-3A11807C1A46}"/>
              </a:ext>
            </a:extLst>
          </p:cNvPr>
          <p:cNvSpPr txBox="1"/>
          <p:nvPr/>
        </p:nvSpPr>
        <p:spPr>
          <a:xfrm>
            <a:off x="9660533" y="1940440"/>
            <a:ext cx="1700604" cy="369332"/>
          </a:xfrm>
          <a:prstGeom prst="rect">
            <a:avLst/>
          </a:prstGeom>
          <a:noFill/>
        </p:spPr>
        <p:txBody>
          <a:bodyPr wrap="square">
            <a:spAutoFit/>
          </a:bodyPr>
          <a:lstStyle/>
          <a:p>
            <a:pPr marL="0" indent="0">
              <a:buNone/>
            </a:pPr>
            <a:r>
              <a:rPr lang="en-US" sz="1600" dirty="0">
                <a:solidFill>
                  <a:schemeClr val="bg1"/>
                </a:solidFill>
                <a:cs typeface="Arial" panose="020B0604020202020204" pitchFamily="34" charset="0"/>
              </a:rPr>
              <a:t>s.</a:t>
            </a:r>
            <a:r>
              <a:rPr lang="en-US" sz="1600" b="1" dirty="0">
                <a:solidFill>
                  <a:schemeClr val="bg1"/>
                </a:solidFill>
                <a:cs typeface="Arial" panose="020B0604020202020204" pitchFamily="34" charset="0"/>
              </a:rPr>
              <a:t> </a:t>
            </a:r>
            <a:r>
              <a:rPr lang="en-US" sz="1600" dirty="0">
                <a:solidFill>
                  <a:schemeClr val="bg1"/>
                </a:solidFill>
                <a:cs typeface="Arial" panose="020B0604020202020204" pitchFamily="34" charset="0"/>
              </a:rPr>
              <a:t>286.011(1), F.S</a:t>
            </a:r>
            <a:r>
              <a:rPr lang="en-US" sz="1800" dirty="0">
                <a:solidFill>
                  <a:schemeClr val="bg1"/>
                </a:solidFill>
                <a:cs typeface="Arial" panose="020B0604020202020204" pitchFamily="34" charset="0"/>
              </a:rPr>
              <a:t>.</a:t>
            </a:r>
          </a:p>
        </p:txBody>
      </p:sp>
      <p:sp>
        <p:nvSpPr>
          <p:cNvPr id="5" name="TextBox 4">
            <a:extLst>
              <a:ext uri="{FF2B5EF4-FFF2-40B4-BE49-F238E27FC236}">
                <a16:creationId xmlns:a16="http://schemas.microsoft.com/office/drawing/2014/main" id="{7705A8EE-02E9-A217-8C7D-A2620CB631E5}"/>
              </a:ext>
            </a:extLst>
          </p:cNvPr>
          <p:cNvSpPr txBox="1"/>
          <p:nvPr/>
        </p:nvSpPr>
        <p:spPr>
          <a:xfrm>
            <a:off x="9239003" y="3348174"/>
            <a:ext cx="2122134" cy="369332"/>
          </a:xfrm>
          <a:prstGeom prst="rect">
            <a:avLst/>
          </a:prstGeom>
          <a:noFill/>
        </p:spPr>
        <p:txBody>
          <a:bodyPr wrap="square">
            <a:spAutoFit/>
          </a:bodyPr>
          <a:lstStyle/>
          <a:p>
            <a:pPr marL="0" indent="0">
              <a:buNone/>
            </a:pPr>
            <a:r>
              <a:rPr lang="en-US" sz="1600">
                <a:solidFill>
                  <a:schemeClr val="bg1"/>
                </a:solidFill>
                <a:cs typeface="Arial" panose="020B0604020202020204" pitchFamily="34" charset="0"/>
              </a:rPr>
              <a:t>s.</a:t>
            </a:r>
            <a:r>
              <a:rPr lang="en-US" sz="1600" b="1">
                <a:solidFill>
                  <a:schemeClr val="bg1"/>
                </a:solidFill>
                <a:cs typeface="Arial" panose="020B0604020202020204" pitchFamily="34" charset="0"/>
              </a:rPr>
              <a:t> </a:t>
            </a:r>
            <a:r>
              <a:rPr lang="en-US" sz="1600">
                <a:solidFill>
                  <a:schemeClr val="bg1"/>
                </a:solidFill>
                <a:cs typeface="Arial" panose="020B0604020202020204" pitchFamily="34" charset="0"/>
              </a:rPr>
              <a:t>286.011(1) &amp;(2), F.S</a:t>
            </a:r>
            <a:r>
              <a:rPr lang="en-US" sz="1800">
                <a:solidFill>
                  <a:schemeClr val="bg1"/>
                </a:solidFill>
                <a:cs typeface="Arial" panose="020B0604020202020204" pitchFamily="34" charset="0"/>
              </a:rPr>
              <a:t>.</a:t>
            </a:r>
          </a:p>
        </p:txBody>
      </p:sp>
    </p:spTree>
    <p:custDataLst>
      <p:tags r:id="rId1"/>
    </p:custDataLst>
    <p:extLst>
      <p:ext uri="{BB962C8B-B14F-4D97-AF65-F5344CB8AC3E}">
        <p14:creationId xmlns:p14="http://schemas.microsoft.com/office/powerpoint/2010/main" val="33648132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DMS colors 1">
      <a:dk1>
        <a:srgbClr val="FFFFFF"/>
      </a:dk1>
      <a:lt1>
        <a:srgbClr val="243673"/>
      </a:lt1>
      <a:dk2>
        <a:srgbClr val="FFFFFF"/>
      </a:dk2>
      <a:lt2>
        <a:srgbClr val="243673"/>
      </a:lt2>
      <a:accent1>
        <a:srgbClr val="6CE000"/>
      </a:accent1>
      <a:accent2>
        <a:srgbClr val="F5CB2C"/>
      </a:accent2>
      <a:accent3>
        <a:srgbClr val="DBDBDB"/>
      </a:accent3>
      <a:accent4>
        <a:srgbClr val="243673"/>
      </a:accent4>
      <a:accent5>
        <a:srgbClr val="FF4900"/>
      </a:accent5>
      <a:accent6>
        <a:srgbClr val="00A3FF"/>
      </a:accent6>
      <a:hlink>
        <a:srgbClr val="002FFF"/>
      </a:hlink>
      <a:folHlink>
        <a:srgbClr val="73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nts Applications Overview" id="{9A355D68-3923-42BD-AB26-F9D83465C186}" vid="{1D05395C-9DDC-493C-9F80-96745A14BF7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nts Applications Overview" id="{9A355D68-3923-42BD-AB26-F9D83465C186}" vid="{0A56B579-E62C-4721-8E05-C496F47C92DB}"/>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nts Applications Overview" id="{9A355D68-3923-42BD-AB26-F9D83465C186}" vid="{0E0B5705-92B5-4A07-B132-10FE0365C1C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a92db3a-61ab-4e8a-a0fb-2baaecbcf809">
      <Terms xmlns="http://schemas.microsoft.com/office/infopath/2007/PartnerControls"/>
    </lcf76f155ced4ddcb4097134ff3c332f>
    <TaxCatchAll xmlns="12e7fc93-1580-4966-bf47-df35bcb955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C630CA43D3D34E94936285F5FB3A35" ma:contentTypeVersion="12" ma:contentTypeDescription="Create a new document." ma:contentTypeScope="" ma:versionID="09bd5555dbae297ab3ad219b33b7204a">
  <xsd:schema xmlns:xsd="http://www.w3.org/2001/XMLSchema" xmlns:xs="http://www.w3.org/2001/XMLSchema" xmlns:p="http://schemas.microsoft.com/office/2006/metadata/properties" xmlns:ns2="da92db3a-61ab-4e8a-a0fb-2baaecbcf809" xmlns:ns3="12e7fc93-1580-4966-bf47-df35bcb95590" targetNamespace="http://schemas.microsoft.com/office/2006/metadata/properties" ma:root="true" ma:fieldsID="c25f2dd01262e2decdd75ae79ac60123" ns2:_="" ns3:_="">
    <xsd:import namespace="da92db3a-61ab-4e8a-a0fb-2baaecbcf809"/>
    <xsd:import namespace="12e7fc93-1580-4966-bf47-df35bcb9559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92db3a-61ab-4e8a-a0fb-2baaecbcf8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c19f89f-9fb4-439b-bc54-59b509d460b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e7fc93-1580-4966-bf47-df35bcb95590"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fe7694d-9370-4821-869e-51369107f2d7}" ma:internalName="TaxCatchAll" ma:showField="CatchAllData" ma:web="12e7fc93-1580-4966-bf47-df35bcb95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D989CF-756A-42EC-9BC7-C3A2CB4D8699}">
  <ds:schemaRefs>
    <ds:schemaRef ds:uri="http://schemas.microsoft.com/office/2006/metadata/properties"/>
    <ds:schemaRef ds:uri="12e7fc93-1580-4966-bf47-df35bcb95590"/>
    <ds:schemaRef ds:uri="http://schemas.microsoft.com/office/2006/documentManagement/types"/>
    <ds:schemaRef ds:uri="http://purl.org/dc/elements/1.1/"/>
    <ds:schemaRef ds:uri="http://schemas.openxmlformats.org/package/2006/metadata/core-properties"/>
    <ds:schemaRef ds:uri="http://purl.org/dc/terms/"/>
    <ds:schemaRef ds:uri="http://schemas.microsoft.com/office/infopath/2007/PartnerControls"/>
    <ds:schemaRef ds:uri="da92db3a-61ab-4e8a-a0fb-2baaecbcf809"/>
    <ds:schemaRef ds:uri="http://www.w3.org/XML/1998/namespace"/>
    <ds:schemaRef ds:uri="http://purl.org/dc/dcmitype/"/>
  </ds:schemaRefs>
</ds:datastoreItem>
</file>

<file path=customXml/itemProps2.xml><?xml version="1.0" encoding="utf-8"?>
<ds:datastoreItem xmlns:ds="http://schemas.openxmlformats.org/officeDocument/2006/customXml" ds:itemID="{25CA7762-932A-4E55-84A1-3E75DC3B24CE}">
  <ds:schemaRefs>
    <ds:schemaRef ds:uri="http://schemas.microsoft.com/sharepoint/v3/contenttype/forms"/>
  </ds:schemaRefs>
</ds:datastoreItem>
</file>

<file path=customXml/itemProps3.xml><?xml version="1.0" encoding="utf-8"?>
<ds:datastoreItem xmlns:ds="http://schemas.openxmlformats.org/officeDocument/2006/customXml" ds:itemID="{10C9E2C6-216D-43B6-858B-B745F5E6B1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92db3a-61ab-4e8a-a0fb-2baaecbcf809"/>
    <ds:schemaRef ds:uri="12e7fc93-1580-4966-bf47-df35bcb95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Grants Applications Overview</Template>
  <TotalTime>880</TotalTime>
  <Words>5690</Words>
  <Application>Microsoft Office PowerPoint</Application>
  <PresentationFormat>Widescreen</PresentationFormat>
  <Paragraphs>486</Paragraphs>
  <Slides>33</Slides>
  <Notes>33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33</vt:i4>
      </vt:variant>
    </vt:vector>
  </HeadingPairs>
  <TitlesOfParts>
    <vt:vector size="42" baseType="lpstr">
      <vt:lpstr>Arial</vt:lpstr>
      <vt:lpstr>Calibri</vt:lpstr>
      <vt:lpstr>Calibri Light</vt:lpstr>
      <vt:lpstr>Courier New</vt:lpstr>
      <vt:lpstr>Source Sans Pro</vt:lpstr>
      <vt:lpstr>Wingdings</vt:lpstr>
      <vt:lpstr>Office Theme</vt:lpstr>
      <vt:lpstr>Custom Design</vt:lpstr>
      <vt:lpstr>1_Custom Design</vt:lpstr>
      <vt:lpstr>FCCM Principles  The Association of Inspector Generals Fall Training Symposium  September 5, 2024</vt:lpstr>
      <vt:lpstr>Instructor Contact Information</vt:lpstr>
      <vt:lpstr>Agenda </vt:lpstr>
      <vt:lpstr>Ethics</vt:lpstr>
      <vt:lpstr>Ethical Obligations</vt:lpstr>
      <vt:lpstr>Ethical Obligations</vt:lpstr>
      <vt:lpstr>Conflicts of Interest</vt:lpstr>
      <vt:lpstr>Florida’s Government in the Sunshine</vt:lpstr>
      <vt:lpstr>Right of Access</vt:lpstr>
      <vt:lpstr>Public Records Law</vt:lpstr>
      <vt:lpstr>Public Records Law and Email</vt:lpstr>
      <vt:lpstr>Public Meetings</vt:lpstr>
      <vt:lpstr>Public Meetings </vt:lpstr>
      <vt:lpstr>Public Meetings - Temporary Delay</vt:lpstr>
      <vt:lpstr>Procurement Lingo</vt:lpstr>
      <vt:lpstr>Purchasing Methods</vt:lpstr>
      <vt:lpstr>Statutory Purchasing Thresholds</vt:lpstr>
      <vt:lpstr>Non-Competitive Categories</vt:lpstr>
      <vt:lpstr>Competitive Purchasing Methods</vt:lpstr>
      <vt:lpstr>Procurement Roles and Description</vt:lpstr>
      <vt:lpstr>PowerPoint Presentation</vt:lpstr>
      <vt:lpstr>Elements of the Contract</vt:lpstr>
      <vt:lpstr>Elements of the Contract</vt:lpstr>
      <vt:lpstr>Scope of  Work (SOW)</vt:lpstr>
      <vt:lpstr>Scope of  Work</vt:lpstr>
      <vt:lpstr>Deliverables and Performance Measures</vt:lpstr>
      <vt:lpstr>Financial Consequences</vt:lpstr>
      <vt:lpstr>Roles and Responsibilities </vt:lpstr>
      <vt:lpstr>Contract Administrator Responsibilities</vt:lpstr>
      <vt:lpstr>Contract Manager Responsibilities</vt:lpstr>
      <vt:lpstr>Oversight Teams Overview</vt:lpstr>
      <vt:lpstr>PowerPoint Presentation</vt:lpstr>
      <vt:lpstr>Instructor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911 Grant Applications Overview</dc:title>
  <dc:creator>Lamb, Donald</dc:creator>
  <cp:lastModifiedBy>Elizabeth Foreman</cp:lastModifiedBy>
  <cp:revision>7</cp:revision>
  <cp:lastPrinted>2024-09-03T13:50:13Z</cp:lastPrinted>
  <dcterms:created xsi:type="dcterms:W3CDTF">2020-02-28T14:04:06Z</dcterms:created>
  <dcterms:modified xsi:type="dcterms:W3CDTF">2024-09-05T19:44:39Z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0x010100F4C630CA43D3D34E94936285F5FB3A35</vt:lpwstr>
  </property>
  <property fmtid="{D5CDD505-2E9C-101B-9397-08002B2CF9AE}" pid="3" name="MediaServiceImageTags">
    <vt:lpwstr/>
  </property>
</Properties>
</file>