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45" r:id="rId1"/>
  </p:sldMasterIdLst>
  <p:notesMasterIdLst>
    <p:notesMasterId r:id="rId42"/>
  </p:notesMasterIdLst>
  <p:sldIdLst>
    <p:sldId id="256" r:id="rId2"/>
    <p:sldId id="569" r:id="rId3"/>
    <p:sldId id="648" r:id="rId4"/>
    <p:sldId id="642" r:id="rId5"/>
    <p:sldId id="643" r:id="rId6"/>
    <p:sldId id="647" r:id="rId7"/>
    <p:sldId id="646" r:id="rId8"/>
    <p:sldId id="645" r:id="rId9"/>
    <p:sldId id="257" r:id="rId10"/>
    <p:sldId id="683" r:id="rId11"/>
    <p:sldId id="682" r:id="rId12"/>
    <p:sldId id="664" r:id="rId13"/>
    <p:sldId id="615" r:id="rId14"/>
    <p:sldId id="667" r:id="rId15"/>
    <p:sldId id="668" r:id="rId16"/>
    <p:sldId id="669" r:id="rId17"/>
    <p:sldId id="670" r:id="rId18"/>
    <p:sldId id="671" r:id="rId19"/>
    <p:sldId id="672" r:id="rId20"/>
    <p:sldId id="673" r:id="rId21"/>
    <p:sldId id="651" r:id="rId22"/>
    <p:sldId id="674" r:id="rId23"/>
    <p:sldId id="657" r:id="rId24"/>
    <p:sldId id="658" r:id="rId25"/>
    <p:sldId id="662" r:id="rId26"/>
    <p:sldId id="659" r:id="rId27"/>
    <p:sldId id="660" r:id="rId28"/>
    <p:sldId id="661" r:id="rId29"/>
    <p:sldId id="663" r:id="rId30"/>
    <p:sldId id="627" r:id="rId31"/>
    <p:sldId id="684" r:id="rId32"/>
    <p:sldId id="650" r:id="rId33"/>
    <p:sldId id="654" r:id="rId34"/>
    <p:sldId id="655" r:id="rId35"/>
    <p:sldId id="677" r:id="rId36"/>
    <p:sldId id="678" r:id="rId37"/>
    <p:sldId id="679" r:id="rId38"/>
    <p:sldId id="681" r:id="rId39"/>
    <p:sldId id="680" r:id="rId40"/>
    <p:sldId id="449" r:id="rId4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4F87"/>
    <a:srgbClr val="F9DFBE"/>
    <a:srgbClr val="FFD9D9"/>
    <a:srgbClr val="FFFFC5"/>
    <a:srgbClr val="FFFFAF"/>
    <a:srgbClr val="D1FFE6"/>
    <a:srgbClr val="307284"/>
    <a:srgbClr val="6599D9"/>
    <a:srgbClr val="2962A7"/>
    <a:srgbClr val="ACA800"/>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1AD790-11C0-4E95-97E5-5F19B5B41429}" v="3" dt="2024-09-04T19:14:46.2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78" d="100"/>
          <a:sy n="78" d="100"/>
        </p:scale>
        <p:origin x="835" y="62"/>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zabeth Foreman" userId="f1de9455-0dd8-4ccb-8146-24b523bbea8e" providerId="ADAL" clId="{061AD790-11C0-4E95-97E5-5F19B5B41429}"/>
    <pc:docChg chg="addSld delSld modSld">
      <pc:chgData name="Elizabeth Foreman" userId="f1de9455-0dd8-4ccb-8146-24b523bbea8e" providerId="ADAL" clId="{061AD790-11C0-4E95-97E5-5F19B5B41429}" dt="2024-09-06T13:45:24.702" v="5" actId="2696"/>
      <pc:docMkLst>
        <pc:docMk/>
      </pc:docMkLst>
      <pc:sldChg chg="add del">
        <pc:chgData name="Elizabeth Foreman" userId="f1de9455-0dd8-4ccb-8146-24b523bbea8e" providerId="ADAL" clId="{061AD790-11C0-4E95-97E5-5F19B5B41429}" dt="2024-09-06T13:45:16.534" v="3" actId="2696"/>
        <pc:sldMkLst>
          <pc:docMk/>
          <pc:sldMk cId="0" sldId="266"/>
        </pc:sldMkLst>
      </pc:sldChg>
      <pc:sldChg chg="add del">
        <pc:chgData name="Elizabeth Foreman" userId="f1de9455-0dd8-4ccb-8146-24b523bbea8e" providerId="ADAL" clId="{061AD790-11C0-4E95-97E5-5F19B5B41429}" dt="2024-09-06T13:45:20.751" v="4" actId="2696"/>
        <pc:sldMkLst>
          <pc:docMk/>
          <pc:sldMk cId="0" sldId="267"/>
        </pc:sldMkLst>
      </pc:sldChg>
      <pc:sldChg chg="add del">
        <pc:chgData name="Elizabeth Foreman" userId="f1de9455-0dd8-4ccb-8146-24b523bbea8e" providerId="ADAL" clId="{061AD790-11C0-4E95-97E5-5F19B5B41429}" dt="2024-09-06T13:45:24.702" v="5" actId="2696"/>
        <pc:sldMkLst>
          <pc:docMk/>
          <pc:sldMk cId="0" sldId="268"/>
        </pc:sldMkLst>
      </pc:sldChg>
      <pc:sldMasterChg chg="delSldLayout">
        <pc:chgData name="Elizabeth Foreman" userId="f1de9455-0dd8-4ccb-8146-24b523bbea8e" providerId="ADAL" clId="{061AD790-11C0-4E95-97E5-5F19B5B41429}" dt="2024-09-06T13:45:24.702" v="5" actId="2696"/>
        <pc:sldMasterMkLst>
          <pc:docMk/>
          <pc:sldMasterMk cId="176522908" sldId="2147483745"/>
        </pc:sldMasterMkLst>
        <pc:sldLayoutChg chg="del">
          <pc:chgData name="Elizabeth Foreman" userId="f1de9455-0dd8-4ccb-8146-24b523bbea8e" providerId="ADAL" clId="{061AD790-11C0-4E95-97E5-5F19B5B41429}" dt="2024-09-06T13:45:24.702" v="5" actId="2696"/>
          <pc:sldLayoutMkLst>
            <pc:docMk/>
            <pc:sldMasterMk cId="176522908" sldId="2147483745"/>
            <pc:sldLayoutMk cId="1329356715" sldId="21474837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7FBB006-F0D0-4E37-BF87-D79758103BE6}" type="datetimeFigureOut">
              <a:rPr lang="en-US" smtClean="0"/>
              <a:t>9/6/2024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75E043F-8037-4BE7-B653-EF904A93708F}" type="slidenum">
              <a:rPr lang="en-US" smtClean="0"/>
              <a:t>‹#›</a:t>
            </a:fld>
            <a:endParaRPr lang="en-US"/>
          </a:p>
        </p:txBody>
      </p:sp>
    </p:spTree>
    <p:extLst>
      <p:ext uri="{BB962C8B-B14F-4D97-AF65-F5344CB8AC3E}">
        <p14:creationId xmlns:p14="http://schemas.microsoft.com/office/powerpoint/2010/main" val="3989332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5E043F-8037-4BE7-B653-EF904A93708F}" type="slidenum">
              <a:rPr lang="en-US" smtClean="0"/>
              <a:t>8</a:t>
            </a:fld>
            <a:endParaRPr lang="en-US"/>
          </a:p>
        </p:txBody>
      </p:sp>
    </p:spTree>
    <p:extLst>
      <p:ext uri="{BB962C8B-B14F-4D97-AF65-F5344CB8AC3E}">
        <p14:creationId xmlns:p14="http://schemas.microsoft.com/office/powerpoint/2010/main" val="3774075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5E043F-8037-4BE7-B653-EF904A93708F}" type="slidenum">
              <a:rPr lang="en-US" smtClean="0"/>
              <a:t>29</a:t>
            </a:fld>
            <a:endParaRPr lang="en-US"/>
          </a:p>
        </p:txBody>
      </p:sp>
    </p:spTree>
    <p:extLst>
      <p:ext uri="{BB962C8B-B14F-4D97-AF65-F5344CB8AC3E}">
        <p14:creationId xmlns:p14="http://schemas.microsoft.com/office/powerpoint/2010/main" val="4259469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034">
              <a:defRPr sz="2000">
                <a:solidFill>
                  <a:schemeClr val="tx1"/>
                </a:solidFill>
                <a:latin typeface="Times New Roman" pitchFamily="18" charset="0"/>
              </a:defRPr>
            </a:lvl1pPr>
            <a:lvl2pPr marL="765772" indent="-294528" defTabSz="949034">
              <a:defRPr sz="2000">
                <a:solidFill>
                  <a:schemeClr val="tx1"/>
                </a:solidFill>
                <a:latin typeface="Times New Roman" pitchFamily="18" charset="0"/>
              </a:defRPr>
            </a:lvl2pPr>
            <a:lvl3pPr marL="1178112" indent="-235622" defTabSz="949034">
              <a:defRPr sz="2000">
                <a:solidFill>
                  <a:schemeClr val="tx1"/>
                </a:solidFill>
                <a:latin typeface="Times New Roman" pitchFamily="18" charset="0"/>
              </a:defRPr>
            </a:lvl3pPr>
            <a:lvl4pPr marL="1649355" indent="-235622" defTabSz="949034">
              <a:defRPr sz="2000">
                <a:solidFill>
                  <a:schemeClr val="tx1"/>
                </a:solidFill>
                <a:latin typeface="Times New Roman" pitchFamily="18" charset="0"/>
              </a:defRPr>
            </a:lvl4pPr>
            <a:lvl5pPr marL="2120600" indent="-235622" defTabSz="949034">
              <a:defRPr sz="2000">
                <a:solidFill>
                  <a:schemeClr val="tx1"/>
                </a:solidFill>
                <a:latin typeface="Times New Roman" pitchFamily="18" charset="0"/>
              </a:defRPr>
            </a:lvl5pPr>
            <a:lvl6pPr marL="2591845" indent="-235622" defTabSz="949034" eaLnBrk="0" fontAlgn="base" hangingPunct="0">
              <a:spcBef>
                <a:spcPct val="0"/>
              </a:spcBef>
              <a:spcAft>
                <a:spcPct val="0"/>
              </a:spcAft>
              <a:defRPr sz="2000">
                <a:solidFill>
                  <a:schemeClr val="tx1"/>
                </a:solidFill>
                <a:latin typeface="Times New Roman" pitchFamily="18" charset="0"/>
              </a:defRPr>
            </a:lvl6pPr>
            <a:lvl7pPr marL="3063090" indent="-235622" defTabSz="949034" eaLnBrk="0" fontAlgn="base" hangingPunct="0">
              <a:spcBef>
                <a:spcPct val="0"/>
              </a:spcBef>
              <a:spcAft>
                <a:spcPct val="0"/>
              </a:spcAft>
              <a:defRPr sz="2000">
                <a:solidFill>
                  <a:schemeClr val="tx1"/>
                </a:solidFill>
                <a:latin typeface="Times New Roman" pitchFamily="18" charset="0"/>
              </a:defRPr>
            </a:lvl7pPr>
            <a:lvl8pPr marL="3534334" indent="-235622" defTabSz="949034" eaLnBrk="0" fontAlgn="base" hangingPunct="0">
              <a:spcBef>
                <a:spcPct val="0"/>
              </a:spcBef>
              <a:spcAft>
                <a:spcPct val="0"/>
              </a:spcAft>
              <a:defRPr sz="2000">
                <a:solidFill>
                  <a:schemeClr val="tx1"/>
                </a:solidFill>
                <a:latin typeface="Times New Roman" pitchFamily="18" charset="0"/>
              </a:defRPr>
            </a:lvl8pPr>
            <a:lvl9pPr marL="4005578" indent="-235622" defTabSz="949034" eaLnBrk="0" fontAlgn="base" hangingPunct="0">
              <a:spcBef>
                <a:spcPct val="0"/>
              </a:spcBef>
              <a:spcAft>
                <a:spcPct val="0"/>
              </a:spcAft>
              <a:defRPr sz="2000">
                <a:solidFill>
                  <a:schemeClr val="tx1"/>
                </a:solidFill>
                <a:latin typeface="Times New Roman" pitchFamily="18" charset="0"/>
              </a:defRPr>
            </a:lvl9pPr>
          </a:lstStyle>
          <a:p>
            <a:fld id="{0A0B2CF9-6BB9-4D5B-8882-B215729320CE}" type="slidenum">
              <a:rPr lang="en-US" altLang="en-US" sz="1200">
                <a:latin typeface="Arial" charset="0"/>
              </a:rPr>
              <a:pPr/>
              <a:t>40</a:t>
            </a:fld>
            <a:endParaRPr lang="en-US" altLang="en-US" sz="1200">
              <a:latin typeface="Arial" charset="0"/>
            </a:endParaRPr>
          </a:p>
        </p:txBody>
      </p:sp>
      <p:sp>
        <p:nvSpPr>
          <p:cNvPr id="63491" name="Rectangle 2"/>
          <p:cNvSpPr>
            <a:spLocks noGrp="1" noRot="1" noChangeAspect="1" noChangeArrowheads="1" noTextEdit="1"/>
          </p:cNvSpPr>
          <p:nvPr>
            <p:ph type="sldImg"/>
          </p:nvPr>
        </p:nvSpPr>
        <p:spPr>
          <a:xfrm>
            <a:off x="422275" y="701675"/>
            <a:ext cx="6261100" cy="3522663"/>
          </a:xfrm>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2" name="Date Placeholder 1"/>
          <p:cNvSpPr>
            <a:spLocks noGrp="1"/>
          </p:cNvSpPr>
          <p:nvPr>
            <p:ph type="dt" idx="10"/>
          </p:nvPr>
        </p:nvSpPr>
        <p:spPr/>
        <p:txBody>
          <a:bodyPr/>
          <a:lstStyle/>
          <a:p>
            <a:pPr>
              <a:defRPr/>
            </a:pPr>
            <a:fld id="{13AB6F54-8E68-43A1-B4E8-157BF1A65B29}" type="datetime1">
              <a:rPr lang="en-US" smtClean="0"/>
              <a:t>9/6/2024</a:t>
            </a:fld>
            <a:endParaRPr lang="en-US"/>
          </a:p>
        </p:txBody>
      </p:sp>
    </p:spTree>
    <p:extLst>
      <p:ext uri="{BB962C8B-B14F-4D97-AF65-F5344CB8AC3E}">
        <p14:creationId xmlns:p14="http://schemas.microsoft.com/office/powerpoint/2010/main" val="125428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5E043F-8037-4BE7-B653-EF904A93708F}" type="slidenum">
              <a:rPr lang="en-US" smtClean="0"/>
              <a:t>21</a:t>
            </a:fld>
            <a:endParaRPr lang="en-US"/>
          </a:p>
        </p:txBody>
      </p:sp>
    </p:spTree>
    <p:extLst>
      <p:ext uri="{BB962C8B-B14F-4D97-AF65-F5344CB8AC3E}">
        <p14:creationId xmlns:p14="http://schemas.microsoft.com/office/powerpoint/2010/main" val="4240694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5E043F-8037-4BE7-B653-EF904A93708F}" type="slidenum">
              <a:rPr lang="en-US" smtClean="0"/>
              <a:t>22</a:t>
            </a:fld>
            <a:endParaRPr lang="en-US"/>
          </a:p>
        </p:txBody>
      </p:sp>
    </p:spTree>
    <p:extLst>
      <p:ext uri="{BB962C8B-B14F-4D97-AF65-F5344CB8AC3E}">
        <p14:creationId xmlns:p14="http://schemas.microsoft.com/office/powerpoint/2010/main" val="1438967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5E043F-8037-4BE7-B653-EF904A93708F}" type="slidenum">
              <a:rPr lang="en-US" smtClean="0"/>
              <a:t>23</a:t>
            </a:fld>
            <a:endParaRPr lang="en-US"/>
          </a:p>
        </p:txBody>
      </p:sp>
    </p:spTree>
    <p:extLst>
      <p:ext uri="{BB962C8B-B14F-4D97-AF65-F5344CB8AC3E}">
        <p14:creationId xmlns:p14="http://schemas.microsoft.com/office/powerpoint/2010/main" val="685734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5E043F-8037-4BE7-B653-EF904A93708F}" type="slidenum">
              <a:rPr lang="en-US" smtClean="0"/>
              <a:t>24</a:t>
            </a:fld>
            <a:endParaRPr lang="en-US"/>
          </a:p>
        </p:txBody>
      </p:sp>
    </p:spTree>
    <p:extLst>
      <p:ext uri="{BB962C8B-B14F-4D97-AF65-F5344CB8AC3E}">
        <p14:creationId xmlns:p14="http://schemas.microsoft.com/office/powerpoint/2010/main" val="3643486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5E043F-8037-4BE7-B653-EF904A93708F}" type="slidenum">
              <a:rPr lang="en-US" smtClean="0"/>
              <a:t>25</a:t>
            </a:fld>
            <a:endParaRPr lang="en-US"/>
          </a:p>
        </p:txBody>
      </p:sp>
    </p:spTree>
    <p:extLst>
      <p:ext uri="{BB962C8B-B14F-4D97-AF65-F5344CB8AC3E}">
        <p14:creationId xmlns:p14="http://schemas.microsoft.com/office/powerpoint/2010/main" val="2522018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5E043F-8037-4BE7-B653-EF904A93708F}" type="slidenum">
              <a:rPr lang="en-US" smtClean="0"/>
              <a:t>26</a:t>
            </a:fld>
            <a:endParaRPr lang="en-US"/>
          </a:p>
        </p:txBody>
      </p:sp>
    </p:spTree>
    <p:extLst>
      <p:ext uri="{BB962C8B-B14F-4D97-AF65-F5344CB8AC3E}">
        <p14:creationId xmlns:p14="http://schemas.microsoft.com/office/powerpoint/2010/main" val="52225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5E043F-8037-4BE7-B653-EF904A93708F}" type="slidenum">
              <a:rPr lang="en-US" smtClean="0"/>
              <a:t>27</a:t>
            </a:fld>
            <a:endParaRPr lang="en-US"/>
          </a:p>
        </p:txBody>
      </p:sp>
    </p:spTree>
    <p:extLst>
      <p:ext uri="{BB962C8B-B14F-4D97-AF65-F5344CB8AC3E}">
        <p14:creationId xmlns:p14="http://schemas.microsoft.com/office/powerpoint/2010/main" val="23988427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Tonya McConnell example</a:t>
            </a:r>
          </a:p>
        </p:txBody>
      </p:sp>
      <p:sp>
        <p:nvSpPr>
          <p:cNvPr id="4" name="Slide Number Placeholder 3"/>
          <p:cNvSpPr>
            <a:spLocks noGrp="1"/>
          </p:cNvSpPr>
          <p:nvPr>
            <p:ph type="sldNum" sz="quarter" idx="10"/>
          </p:nvPr>
        </p:nvSpPr>
        <p:spPr/>
        <p:txBody>
          <a:bodyPr/>
          <a:lstStyle/>
          <a:p>
            <a:fld id="{875E043F-8037-4BE7-B653-EF904A93708F}" type="slidenum">
              <a:rPr lang="en-US" smtClean="0"/>
              <a:t>28</a:t>
            </a:fld>
            <a:endParaRPr lang="en-US"/>
          </a:p>
        </p:txBody>
      </p:sp>
    </p:spTree>
    <p:extLst>
      <p:ext uri="{BB962C8B-B14F-4D97-AF65-F5344CB8AC3E}">
        <p14:creationId xmlns:p14="http://schemas.microsoft.com/office/powerpoint/2010/main" val="38484777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 name="Right Triangle 3"/>
          <p:cNvSpPr/>
          <p:nvPr/>
        </p:nvSpPr>
        <p:spPr>
          <a:xfrm>
            <a:off x="0" y="4664075"/>
            <a:ext cx="12200467"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dirty="0"/>
          </a:p>
        </p:txBody>
      </p:sp>
      <p:sp>
        <p:nvSpPr>
          <p:cNvPr id="9" name="Title 8"/>
          <p:cNvSpPr>
            <a:spLocks noGrp="1"/>
          </p:cNvSpPr>
          <p:nvPr>
            <p:ph type="ctrTitle"/>
          </p:nvPr>
        </p:nvSpPr>
        <p:spPr>
          <a:xfrm>
            <a:off x="914400" y="1752602"/>
            <a:ext cx="103632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fld id="{13A824F1-B053-422F-8D6E-928ED52E9FA8}" type="datetimeFigureOut">
              <a:rPr lang="en-US" smtClean="0"/>
              <a:pPr>
                <a:defRPr/>
              </a:pPr>
              <a:t>9/6/2024</a:t>
            </a:fld>
            <a:endParaRPr lang="en-US" dirty="0"/>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301F0F06-D776-49D9-A2BD-D7589E868B4A}" type="slidenum">
              <a:rPr lang="en-US"/>
              <a:pPr>
                <a:defRPr/>
              </a:pPr>
              <a:t>‹#›</a:t>
            </a:fld>
            <a:endParaRPr lang="en-US" dirty="0"/>
          </a:p>
        </p:txBody>
      </p:sp>
    </p:spTree>
    <p:extLst>
      <p:ext uri="{BB962C8B-B14F-4D97-AF65-F5344CB8AC3E}">
        <p14:creationId xmlns:p14="http://schemas.microsoft.com/office/powerpoint/2010/main" val="1429245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extLst/>
          </a:lstStyle>
          <a:p>
            <a:endParaRPr lang="en-US" dirty="0"/>
          </a:p>
        </p:txBody>
      </p:sp>
      <p:sp>
        <p:nvSpPr>
          <p:cNvPr id="6" name="Footer Placeholder 5"/>
          <p:cNvSpPr>
            <a:spLocks noGrp="1"/>
          </p:cNvSpPr>
          <p:nvPr>
            <p:ph type="ftr" sz="quarter" idx="11"/>
          </p:nvPr>
        </p:nvSpPr>
        <p:spPr/>
        <p:txBody>
          <a:bodyPr/>
          <a:lstStyle>
            <a:lvl1pPr>
              <a:defRPr/>
            </a:lvl1pPr>
            <a:extLst/>
          </a:lstStyle>
          <a:p>
            <a:endParaRPr lang="en-US" dirty="0"/>
          </a:p>
        </p:txBody>
      </p:sp>
      <p:sp>
        <p:nvSpPr>
          <p:cNvPr id="7" name="Slide Number Placeholder 6"/>
          <p:cNvSpPr>
            <a:spLocks noGrp="1"/>
          </p:cNvSpPr>
          <p:nvPr>
            <p:ph type="sldNum" sz="quarter" idx="12"/>
          </p:nvPr>
        </p:nvSpPr>
        <p:spPr/>
        <p:txBody>
          <a:bodyPr/>
          <a:lstStyle>
            <a:lvl1pPr>
              <a:defRPr/>
            </a:lvl1pPr>
            <a:extLst/>
          </a:lstStyle>
          <a:p>
            <a:fld id="{6D22F896-40B5-4ADD-8801-0D06FADFA095}" type="slidenum">
              <a:rPr lang="en-US" smtClean="0"/>
              <a:t>‹#›</a:t>
            </a:fld>
            <a:endParaRPr lang="en-US" dirty="0"/>
          </a:p>
        </p:txBody>
      </p:sp>
      <p:sp>
        <p:nvSpPr>
          <p:cNvPr id="8" name="Rectangle 7"/>
          <p:cNvSpPr/>
          <p:nvPr/>
        </p:nvSpPr>
        <p:spPr>
          <a:xfrm>
            <a:off x="0" y="1143000"/>
            <a:ext cx="12192000" cy="2286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srgbClr val="FDEBBF"/>
              </a:solidFill>
            </a:endParaRPr>
          </a:p>
        </p:txBody>
      </p:sp>
    </p:spTree>
    <p:extLst>
      <p:ext uri="{BB962C8B-B14F-4D97-AF65-F5344CB8AC3E}">
        <p14:creationId xmlns:p14="http://schemas.microsoft.com/office/powerpoint/2010/main" val="3742474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Chevron 8"/>
          <p:cNvSpPr/>
          <p:nvPr/>
        </p:nvSpPr>
        <p:spPr>
          <a:xfrm>
            <a:off x="11552768" y="4987925"/>
            <a:ext cx="24341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sz="1800" dirty="0"/>
          </a:p>
        </p:txBody>
      </p:sp>
      <p:sp>
        <p:nvSpPr>
          <p:cNvPr id="10" name="Chevron 9"/>
          <p:cNvSpPr/>
          <p:nvPr/>
        </p:nvSpPr>
        <p:spPr>
          <a:xfrm>
            <a:off x="11303001" y="4987925"/>
            <a:ext cx="24341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sz="1800" dirty="0"/>
          </a:p>
        </p:txBody>
      </p:sp>
      <p:sp>
        <p:nvSpPr>
          <p:cNvPr id="4" name="Text Placeholder 3"/>
          <p:cNvSpPr>
            <a:spLocks noGrp="1"/>
          </p:cNvSpPr>
          <p:nvPr>
            <p:ph type="body" sz="half" idx="2"/>
          </p:nvPr>
        </p:nvSpPr>
        <p:spPr>
          <a:xfrm>
            <a:off x="1521643" y="5443402"/>
            <a:ext cx="95504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a:t>Click icon to add picture</a:t>
            </a:r>
            <a:endParaRPr lang="en-US" noProof="0" dirty="0"/>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p:cNvSpPr>
            <a:spLocks noGrp="1"/>
          </p:cNvSpPr>
          <p:nvPr>
            <p:ph type="dt" sz="half" idx="10"/>
          </p:nvPr>
        </p:nvSpPr>
        <p:spPr/>
        <p:txBody>
          <a:bodyPr/>
          <a:lstStyle>
            <a:lvl1pPr>
              <a:defRPr>
                <a:solidFill>
                  <a:schemeClr val="tx1"/>
                </a:solidFill>
              </a:defRPr>
            </a:lvl1pPr>
            <a:extLst/>
          </a:lstStyle>
          <a:p>
            <a:endParaRPr lang="en-US" dirty="0"/>
          </a:p>
        </p:txBody>
      </p:sp>
      <p:sp>
        <p:nvSpPr>
          <p:cNvPr id="12" name="Footer Placeholder 5"/>
          <p:cNvSpPr>
            <a:spLocks noGrp="1"/>
          </p:cNvSpPr>
          <p:nvPr>
            <p:ph type="ftr" sz="quarter" idx="11"/>
          </p:nvPr>
        </p:nvSpPr>
        <p:spPr/>
        <p:txBody>
          <a:bodyPr/>
          <a:lstStyle>
            <a:lvl1pPr>
              <a:defRPr>
                <a:solidFill>
                  <a:schemeClr val="tx1"/>
                </a:solidFill>
              </a:defRPr>
            </a:lvl1pPr>
            <a:extLst/>
          </a:lstStyle>
          <a:p>
            <a:endParaRPr lang="en-US" dirty="0"/>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fld id="{6D22F896-40B5-4ADD-8801-0D06FADFA095}" type="slidenum">
              <a:rPr lang="en-US" smtClean="0"/>
              <a:t>‹#›</a:t>
            </a:fld>
            <a:endParaRPr lang="en-US" dirty="0"/>
          </a:p>
        </p:txBody>
      </p:sp>
    </p:spTree>
    <p:extLst>
      <p:ext uri="{BB962C8B-B14F-4D97-AF65-F5344CB8AC3E}">
        <p14:creationId xmlns:p14="http://schemas.microsoft.com/office/powerpoint/2010/main" val="17903749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1481330"/>
            <a:ext cx="10972800" cy="438607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endParaRPr lang="en-US" dirty="0"/>
          </a:p>
        </p:txBody>
      </p:sp>
      <p:sp>
        <p:nvSpPr>
          <p:cNvPr id="5" name="Footer Placeholder 21"/>
          <p:cNvSpPr>
            <a:spLocks noGrp="1"/>
          </p:cNvSpPr>
          <p:nvPr>
            <p:ph type="ftr" sz="quarter" idx="11"/>
          </p:nvPr>
        </p:nvSpPr>
        <p:spPr/>
        <p:txBody>
          <a:bodyPr/>
          <a:lstStyle>
            <a:lvl1pPr>
              <a:defRPr/>
            </a:lvl1pPr>
          </a:lstStyle>
          <a:p>
            <a:endParaRPr lang="en-US" dirty="0"/>
          </a:p>
        </p:txBody>
      </p:sp>
      <p:sp>
        <p:nvSpPr>
          <p:cNvPr id="6" name="Slide Number Placeholder 17"/>
          <p:cNvSpPr>
            <a:spLocks noGrp="1"/>
          </p:cNvSpPr>
          <p:nvPr>
            <p:ph type="sldNum" sz="quarter" idx="12"/>
          </p:nvPr>
        </p:nvSpPr>
        <p:spPr/>
        <p:txBody>
          <a:bodyPr/>
          <a:lstStyle>
            <a:lvl1pPr>
              <a:defRPr/>
            </a:lvl1pPr>
          </a:lstStyle>
          <a:p>
            <a:fld id="{6D22F896-40B5-4ADD-8801-0D06FADFA095}" type="slidenum">
              <a:rPr lang="en-US" smtClean="0"/>
              <a:t>‹#›</a:t>
            </a:fld>
            <a:endParaRPr lang="en-US" dirty="0"/>
          </a:p>
        </p:txBody>
      </p:sp>
      <p:sp>
        <p:nvSpPr>
          <p:cNvPr id="8" name="Rectangle 7"/>
          <p:cNvSpPr/>
          <p:nvPr/>
        </p:nvSpPr>
        <p:spPr>
          <a:xfrm rot="5400000">
            <a:off x="7506759" y="2743200"/>
            <a:ext cx="5791200" cy="3048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srgbClr val="FDEBBF"/>
              </a:solidFill>
            </a:endParaRPr>
          </a:p>
        </p:txBody>
      </p:sp>
    </p:spTree>
    <p:extLst>
      <p:ext uri="{BB962C8B-B14F-4D97-AF65-F5344CB8AC3E}">
        <p14:creationId xmlns:p14="http://schemas.microsoft.com/office/powerpoint/2010/main" val="1354428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432800" cy="559276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endParaRPr lang="en-US" dirty="0"/>
          </a:p>
        </p:txBody>
      </p:sp>
      <p:sp>
        <p:nvSpPr>
          <p:cNvPr id="5" name="Footer Placeholder 21"/>
          <p:cNvSpPr>
            <a:spLocks noGrp="1"/>
          </p:cNvSpPr>
          <p:nvPr>
            <p:ph type="ftr" sz="quarter" idx="11"/>
          </p:nvPr>
        </p:nvSpPr>
        <p:spPr/>
        <p:txBody>
          <a:bodyPr/>
          <a:lstStyle>
            <a:lvl1pPr>
              <a:defRPr/>
            </a:lvl1pPr>
          </a:lstStyle>
          <a:p>
            <a:endParaRPr lang="en-US" dirty="0"/>
          </a:p>
        </p:txBody>
      </p:sp>
      <p:sp>
        <p:nvSpPr>
          <p:cNvPr id="6" name="Slide Number Placeholder 17"/>
          <p:cNvSpPr>
            <a:spLocks noGrp="1"/>
          </p:cNvSpPr>
          <p:nvPr>
            <p:ph type="sldNum" sz="quarter" idx="12"/>
          </p:nvPr>
        </p:nvSpPr>
        <p:spPr/>
        <p:txBody>
          <a:bodyPr/>
          <a:lstStyle>
            <a:lvl1pPr>
              <a:defRPr/>
            </a:lvl1pPr>
          </a:lstStyle>
          <a:p>
            <a:fld id="{6D22F896-40B5-4ADD-8801-0D06FADFA095}" type="slidenum">
              <a:rPr lang="en-US" smtClean="0"/>
              <a:t>‹#›</a:t>
            </a:fld>
            <a:endParaRPr lang="en-US" dirty="0"/>
          </a:p>
        </p:txBody>
      </p:sp>
      <p:sp>
        <p:nvSpPr>
          <p:cNvPr id="7" name="Rectangle 6"/>
          <p:cNvSpPr/>
          <p:nvPr/>
        </p:nvSpPr>
        <p:spPr>
          <a:xfrm rot="5400000">
            <a:off x="7506759" y="2743200"/>
            <a:ext cx="5791200" cy="3048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srgbClr val="FDEBBF"/>
              </a:solidFill>
            </a:endParaRPr>
          </a:p>
        </p:txBody>
      </p:sp>
    </p:spTree>
    <p:extLst>
      <p:ext uri="{BB962C8B-B14F-4D97-AF65-F5344CB8AC3E}">
        <p14:creationId xmlns:p14="http://schemas.microsoft.com/office/powerpoint/2010/main" val="2621028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p:cNvSpPr>
            <a:spLocks noGrp="1"/>
          </p:cNvSpPr>
          <p:nvPr>
            <p:ph type="dt" sz="half" idx="10"/>
          </p:nvPr>
        </p:nvSpPr>
        <p:spPr/>
        <p:txBody>
          <a:bodyPr/>
          <a:lstStyle>
            <a:lvl1pPr>
              <a:defRPr/>
            </a:lvl1pPr>
          </a:lstStyle>
          <a:p>
            <a:pPr>
              <a:defRPr/>
            </a:pPr>
            <a:fld id="{8C52B0BF-63A5-4554-A5C9-468550150D37}" type="datetimeFigureOut">
              <a:rPr lang="en-US" smtClean="0"/>
              <a:pPr>
                <a:defRPr/>
              </a:pPr>
              <a:t>9/6/2024</a:t>
            </a:fld>
            <a:endParaRPr lang="en-US" dirty="0"/>
          </a:p>
        </p:txBody>
      </p:sp>
      <p:sp>
        <p:nvSpPr>
          <p:cNvPr id="5" name="Footer Placeholder 21"/>
          <p:cNvSpPr>
            <a:spLocks noGrp="1"/>
          </p:cNvSpPr>
          <p:nvPr>
            <p:ph type="ftr" sz="quarter" idx="11"/>
          </p:nvPr>
        </p:nvSpPr>
        <p:spPr/>
        <p:txBody>
          <a:bodyPr/>
          <a:lstStyle>
            <a:lvl1pPr>
              <a:defRPr/>
            </a:lvl1pPr>
          </a:lstStyle>
          <a:p>
            <a:endParaRPr lang="en-US" dirty="0"/>
          </a:p>
        </p:txBody>
      </p:sp>
      <p:sp>
        <p:nvSpPr>
          <p:cNvPr id="6" name="Slide Number Placeholder 17"/>
          <p:cNvSpPr>
            <a:spLocks noGrp="1"/>
          </p:cNvSpPr>
          <p:nvPr>
            <p:ph type="sldNum" sz="quarter" idx="12"/>
          </p:nvPr>
        </p:nvSpPr>
        <p:spPr/>
        <p:txBody>
          <a:bodyPr/>
          <a:lstStyle>
            <a:lvl1pPr>
              <a:defRPr/>
            </a:lvl1pPr>
          </a:lstStyle>
          <a:p>
            <a:fld id="{6D22F896-40B5-4ADD-8801-0D06FADFA095}" type="slidenum">
              <a:rPr lang="en-US" smtClean="0"/>
              <a:t>‹#›</a:t>
            </a:fld>
            <a:endParaRPr lang="en-US" dirty="0"/>
          </a:p>
        </p:txBody>
      </p:sp>
      <p:sp>
        <p:nvSpPr>
          <p:cNvPr id="8" name="Rectangle 7"/>
          <p:cNvSpPr/>
          <p:nvPr/>
        </p:nvSpPr>
        <p:spPr>
          <a:xfrm>
            <a:off x="0" y="1143000"/>
            <a:ext cx="12192000" cy="2286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srgbClr val="FDEBBF"/>
              </a:solidFill>
            </a:endParaRPr>
          </a:p>
        </p:txBody>
      </p:sp>
    </p:spTree>
    <p:extLst>
      <p:ext uri="{BB962C8B-B14F-4D97-AF65-F5344CB8AC3E}">
        <p14:creationId xmlns:p14="http://schemas.microsoft.com/office/powerpoint/2010/main" val="1597963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Chevron 3"/>
          <p:cNvSpPr/>
          <p:nvPr/>
        </p:nvSpPr>
        <p:spPr>
          <a:xfrm>
            <a:off x="4849284" y="3005138"/>
            <a:ext cx="243416"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sz="1800" dirty="0"/>
          </a:p>
        </p:txBody>
      </p:sp>
      <p:sp>
        <p:nvSpPr>
          <p:cNvPr id="5" name="Chevron 4"/>
          <p:cNvSpPr/>
          <p:nvPr/>
        </p:nvSpPr>
        <p:spPr>
          <a:xfrm>
            <a:off x="4599518" y="3005138"/>
            <a:ext cx="24553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sz="1800" dirty="0"/>
          </a:p>
        </p:txBody>
      </p:sp>
      <p:sp>
        <p:nvSpPr>
          <p:cNvPr id="2" name="Title 1"/>
          <p:cNvSpPr>
            <a:spLocks noGrp="1"/>
          </p:cNvSpPr>
          <p:nvPr>
            <p:ph type="title"/>
          </p:nvPr>
        </p:nvSpPr>
        <p:spPr>
          <a:xfrm>
            <a:off x="963168" y="1059712"/>
            <a:ext cx="103632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5230284" y="2931712"/>
            <a:ext cx="6096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Edit Master text styles</a:t>
            </a:r>
          </a:p>
        </p:txBody>
      </p:sp>
      <p:sp>
        <p:nvSpPr>
          <p:cNvPr id="6" name="Date Placeholder 3"/>
          <p:cNvSpPr>
            <a:spLocks noGrp="1"/>
          </p:cNvSpPr>
          <p:nvPr>
            <p:ph type="dt" sz="half" idx="10"/>
          </p:nvPr>
        </p:nvSpPr>
        <p:spPr/>
        <p:txBody>
          <a:bodyPr/>
          <a:lstStyle>
            <a:lvl1pPr>
              <a:defRPr/>
            </a:lvl1pPr>
            <a:extLst/>
          </a:lstStyle>
          <a:p>
            <a:endParaRPr lang="en-US" dirty="0"/>
          </a:p>
        </p:txBody>
      </p:sp>
      <p:sp>
        <p:nvSpPr>
          <p:cNvPr id="7" name="Footer Placeholder 4"/>
          <p:cNvSpPr>
            <a:spLocks noGrp="1"/>
          </p:cNvSpPr>
          <p:nvPr>
            <p:ph type="ftr" sz="quarter" idx="11"/>
          </p:nvPr>
        </p:nvSpPr>
        <p:spPr/>
        <p:txBody>
          <a:bodyPr/>
          <a:lstStyle>
            <a:lvl1pPr>
              <a:defRPr/>
            </a:lvl1pPr>
            <a:extLst/>
          </a:lstStyle>
          <a:p>
            <a:endParaRPr lang="en-US" dirty="0"/>
          </a:p>
        </p:txBody>
      </p:sp>
      <p:sp>
        <p:nvSpPr>
          <p:cNvPr id="8" name="Slide Number Placeholder 5"/>
          <p:cNvSpPr>
            <a:spLocks noGrp="1"/>
          </p:cNvSpPr>
          <p:nvPr>
            <p:ph type="sldNum" sz="quarter" idx="12"/>
          </p:nvPr>
        </p:nvSpPr>
        <p:spPr/>
        <p:txBody>
          <a:bodyPr/>
          <a:lstStyle>
            <a:lvl1pPr>
              <a:defRPr/>
            </a:lvl1pPr>
            <a:extLst/>
          </a:lstStyle>
          <a:p>
            <a:fld id="{6D22F896-40B5-4ADD-8801-0D06FADFA095}" type="slidenum">
              <a:rPr lang="en-US" smtClean="0"/>
              <a:t>‹#›</a:t>
            </a:fld>
            <a:endParaRPr lang="en-US" dirty="0"/>
          </a:p>
        </p:txBody>
      </p:sp>
      <p:sp>
        <p:nvSpPr>
          <p:cNvPr id="9" name="Rectangle 8"/>
          <p:cNvSpPr/>
          <p:nvPr/>
        </p:nvSpPr>
        <p:spPr>
          <a:xfrm>
            <a:off x="0" y="1143000"/>
            <a:ext cx="12192000" cy="2286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srgbClr val="FDEBBF"/>
              </a:solidFill>
            </a:endParaRPr>
          </a:p>
        </p:txBody>
      </p:sp>
    </p:spTree>
    <p:extLst>
      <p:ext uri="{BB962C8B-B14F-4D97-AF65-F5344CB8AC3E}">
        <p14:creationId xmlns:p14="http://schemas.microsoft.com/office/powerpoint/2010/main" val="2923173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p:cNvSpPr>
            <a:spLocks noGrp="1"/>
          </p:cNvSpPr>
          <p:nvPr>
            <p:ph type="dt" sz="half" idx="10"/>
          </p:nvPr>
        </p:nvSpPr>
        <p:spPr/>
        <p:txBody>
          <a:bodyPr/>
          <a:lstStyle>
            <a:lvl1pPr>
              <a:defRPr/>
            </a:lvl1pPr>
            <a:extLst/>
          </a:lstStyle>
          <a:p>
            <a:endParaRPr lang="en-US" dirty="0"/>
          </a:p>
        </p:txBody>
      </p:sp>
      <p:sp>
        <p:nvSpPr>
          <p:cNvPr id="6" name="Footer Placeholder 5"/>
          <p:cNvSpPr>
            <a:spLocks noGrp="1"/>
          </p:cNvSpPr>
          <p:nvPr>
            <p:ph type="ftr" sz="quarter" idx="11"/>
          </p:nvPr>
        </p:nvSpPr>
        <p:spPr/>
        <p:txBody>
          <a:bodyPr/>
          <a:lstStyle>
            <a:lvl1pPr>
              <a:defRPr/>
            </a:lvl1pPr>
            <a:extLst/>
          </a:lstStyle>
          <a:p>
            <a:endParaRPr lang="en-US" dirty="0"/>
          </a:p>
        </p:txBody>
      </p:sp>
      <p:sp>
        <p:nvSpPr>
          <p:cNvPr id="7" name="Slide Number Placeholder 6"/>
          <p:cNvSpPr>
            <a:spLocks noGrp="1"/>
          </p:cNvSpPr>
          <p:nvPr>
            <p:ph type="sldNum" sz="quarter" idx="12"/>
          </p:nvPr>
        </p:nvSpPr>
        <p:spPr/>
        <p:txBody>
          <a:bodyPr/>
          <a:lstStyle>
            <a:lvl1pPr>
              <a:defRPr/>
            </a:lvl1pPr>
            <a:extLst/>
          </a:lstStyle>
          <a:p>
            <a:fld id="{6D22F896-40B5-4ADD-8801-0D06FADFA095}" type="slidenum">
              <a:rPr lang="en-US" smtClean="0"/>
              <a:t>‹#›</a:t>
            </a:fld>
            <a:endParaRPr lang="en-US" dirty="0"/>
          </a:p>
        </p:txBody>
      </p:sp>
      <p:sp>
        <p:nvSpPr>
          <p:cNvPr id="9" name="Rectangle 8"/>
          <p:cNvSpPr/>
          <p:nvPr/>
        </p:nvSpPr>
        <p:spPr>
          <a:xfrm>
            <a:off x="0" y="1143000"/>
            <a:ext cx="12192000" cy="2286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srgbClr val="FDEBBF"/>
              </a:solidFill>
            </a:endParaRPr>
          </a:p>
        </p:txBody>
      </p:sp>
    </p:spTree>
    <p:extLst>
      <p:ext uri="{BB962C8B-B14F-4D97-AF65-F5344CB8AC3E}">
        <p14:creationId xmlns:p14="http://schemas.microsoft.com/office/powerpoint/2010/main" val="1843260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extLst/>
          </a:lstStyle>
          <a:p>
            <a:endParaRPr lang="en-US" dirty="0"/>
          </a:p>
        </p:txBody>
      </p:sp>
      <p:sp>
        <p:nvSpPr>
          <p:cNvPr id="8" name="Footer Placeholder 7"/>
          <p:cNvSpPr>
            <a:spLocks noGrp="1"/>
          </p:cNvSpPr>
          <p:nvPr>
            <p:ph type="ftr" sz="quarter" idx="11"/>
          </p:nvPr>
        </p:nvSpPr>
        <p:spPr/>
        <p:txBody>
          <a:bodyPr/>
          <a:lstStyle>
            <a:lvl1pPr>
              <a:defRPr/>
            </a:lvl1pPr>
            <a:extLst/>
          </a:lstStyle>
          <a:p>
            <a:endParaRPr lang="en-US" dirty="0"/>
          </a:p>
        </p:txBody>
      </p:sp>
      <p:sp>
        <p:nvSpPr>
          <p:cNvPr id="9" name="Slide Number Placeholder 8"/>
          <p:cNvSpPr>
            <a:spLocks noGrp="1"/>
          </p:cNvSpPr>
          <p:nvPr>
            <p:ph type="sldNum" sz="quarter" idx="12"/>
          </p:nvPr>
        </p:nvSpPr>
        <p:spPr/>
        <p:txBody>
          <a:bodyPr/>
          <a:lstStyle>
            <a:lvl1pPr>
              <a:defRPr/>
            </a:lvl1pPr>
            <a:extLst/>
          </a:lstStyle>
          <a:p>
            <a:fld id="{6D22F896-40B5-4ADD-8801-0D06FADFA095}" type="slidenum">
              <a:rPr lang="en-US" smtClean="0"/>
              <a:t>‹#›</a:t>
            </a:fld>
            <a:endParaRPr lang="en-US" dirty="0"/>
          </a:p>
        </p:txBody>
      </p:sp>
      <p:sp>
        <p:nvSpPr>
          <p:cNvPr id="10" name="Rectangle 9"/>
          <p:cNvSpPr/>
          <p:nvPr/>
        </p:nvSpPr>
        <p:spPr>
          <a:xfrm>
            <a:off x="0" y="1143000"/>
            <a:ext cx="12192000" cy="2286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srgbClr val="FDEBBF"/>
              </a:solidFill>
            </a:endParaRPr>
          </a:p>
        </p:txBody>
      </p:sp>
    </p:spTree>
    <p:extLst>
      <p:ext uri="{BB962C8B-B14F-4D97-AF65-F5344CB8AC3E}">
        <p14:creationId xmlns:p14="http://schemas.microsoft.com/office/powerpoint/2010/main" val="3388217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2"/>
          <p:cNvSpPr>
            <a:spLocks noGrp="1"/>
          </p:cNvSpPr>
          <p:nvPr>
            <p:ph type="dt" sz="half" idx="10"/>
          </p:nvPr>
        </p:nvSpPr>
        <p:spPr/>
        <p:txBody>
          <a:bodyPr/>
          <a:lstStyle>
            <a:lvl1pPr>
              <a:defRPr/>
            </a:lvl1pPr>
            <a:extLst/>
          </a:lstStyle>
          <a:p>
            <a:endParaRPr lang="en-US" dirty="0"/>
          </a:p>
        </p:txBody>
      </p:sp>
      <p:sp>
        <p:nvSpPr>
          <p:cNvPr id="4" name="Footer Placeholder 3"/>
          <p:cNvSpPr>
            <a:spLocks noGrp="1"/>
          </p:cNvSpPr>
          <p:nvPr>
            <p:ph type="ftr" sz="quarter" idx="11"/>
          </p:nvPr>
        </p:nvSpPr>
        <p:spPr/>
        <p:txBody>
          <a:bodyPr/>
          <a:lstStyle>
            <a:lvl1pPr>
              <a:defRPr/>
            </a:lvl1pPr>
            <a:extLst/>
          </a:lstStyle>
          <a:p>
            <a:endParaRPr lang="en-US" dirty="0"/>
          </a:p>
        </p:txBody>
      </p:sp>
      <p:sp>
        <p:nvSpPr>
          <p:cNvPr id="5" name="Slide Number Placeholder 4"/>
          <p:cNvSpPr>
            <a:spLocks noGrp="1"/>
          </p:cNvSpPr>
          <p:nvPr>
            <p:ph type="sldNum" sz="quarter" idx="12"/>
          </p:nvPr>
        </p:nvSpPr>
        <p:spPr/>
        <p:txBody>
          <a:bodyPr/>
          <a:lstStyle>
            <a:lvl1pPr>
              <a:defRPr/>
            </a:lvl1pPr>
            <a:extLst/>
          </a:lstStyle>
          <a:p>
            <a:fld id="{6D22F896-40B5-4ADD-8801-0D06FADFA095}" type="slidenum">
              <a:rPr lang="en-US" smtClean="0"/>
              <a:t>‹#›</a:t>
            </a:fld>
            <a:endParaRPr lang="en-US" dirty="0"/>
          </a:p>
        </p:txBody>
      </p:sp>
      <p:sp>
        <p:nvSpPr>
          <p:cNvPr id="7" name="Rectangle 6"/>
          <p:cNvSpPr/>
          <p:nvPr/>
        </p:nvSpPr>
        <p:spPr>
          <a:xfrm>
            <a:off x="0" y="1143000"/>
            <a:ext cx="12192000" cy="2286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srgbClr val="FDEBBF"/>
              </a:solidFill>
            </a:endParaRPr>
          </a:p>
        </p:txBody>
      </p:sp>
      <p:sp>
        <p:nvSpPr>
          <p:cNvPr id="8" name="Content Placeholder 2"/>
          <p:cNvSpPr>
            <a:spLocks noGrp="1"/>
          </p:cNvSpPr>
          <p:nvPr>
            <p:ph idx="1"/>
          </p:nvPr>
        </p:nvSpPr>
        <p:spPr>
          <a:xfrm>
            <a:off x="609600" y="1591056"/>
            <a:ext cx="10972800" cy="40507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21453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endParaRPr lang="en-US" dirty="0"/>
          </a:p>
        </p:txBody>
      </p:sp>
      <p:sp>
        <p:nvSpPr>
          <p:cNvPr id="3" name="Footer Placeholder 21"/>
          <p:cNvSpPr>
            <a:spLocks noGrp="1"/>
          </p:cNvSpPr>
          <p:nvPr>
            <p:ph type="ftr" sz="quarter" idx="11"/>
          </p:nvPr>
        </p:nvSpPr>
        <p:spPr/>
        <p:txBody>
          <a:bodyPr/>
          <a:lstStyle>
            <a:lvl1pPr>
              <a:defRPr/>
            </a:lvl1pPr>
          </a:lstStyle>
          <a:p>
            <a:endParaRPr lang="en-US" dirty="0"/>
          </a:p>
        </p:txBody>
      </p:sp>
      <p:sp>
        <p:nvSpPr>
          <p:cNvPr id="4" name="Slide Number Placeholder 17"/>
          <p:cNvSpPr>
            <a:spLocks noGrp="1"/>
          </p:cNvSpPr>
          <p:nvPr>
            <p:ph type="sldNum" sz="quarter" idx="12"/>
          </p:nvPr>
        </p:nvSpPr>
        <p:spPr/>
        <p:txBody>
          <a:bodyPr/>
          <a:lstStyle>
            <a:lvl1pPr>
              <a:defRPr/>
            </a:lvl1pPr>
          </a:lstStyle>
          <a:p>
            <a:fld id="{6D22F896-40B5-4ADD-8801-0D06FADFA095}" type="slidenum">
              <a:rPr lang="en-US" smtClean="0"/>
              <a:t>‹#›</a:t>
            </a:fld>
            <a:endParaRPr lang="en-US" dirty="0"/>
          </a:p>
        </p:txBody>
      </p:sp>
      <p:sp>
        <p:nvSpPr>
          <p:cNvPr id="5" name="Rectangle 4"/>
          <p:cNvSpPr/>
          <p:nvPr/>
        </p:nvSpPr>
        <p:spPr>
          <a:xfrm>
            <a:off x="0" y="1143000"/>
            <a:ext cx="12192000" cy="2286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srgbClr val="FDEBBF"/>
              </a:solidFill>
            </a:endParaRPr>
          </a:p>
        </p:txBody>
      </p:sp>
      <p:sp>
        <p:nvSpPr>
          <p:cNvPr id="6" name="Content Placeholder 2"/>
          <p:cNvSpPr>
            <a:spLocks noGrp="1"/>
          </p:cNvSpPr>
          <p:nvPr>
            <p:ph idx="1"/>
          </p:nvPr>
        </p:nvSpPr>
        <p:spPr>
          <a:xfrm>
            <a:off x="609600" y="1608710"/>
            <a:ext cx="10972800" cy="41428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3269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Background">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279F7CAD-7FD6-45F6-BF82-A1B1748171F2}" type="datetimeFigureOut">
              <a:rPr lang="en-US" smtClean="0"/>
              <a:pPr>
                <a:defRPr/>
              </a:pPr>
              <a:t>9/6/2024</a:t>
            </a:fld>
            <a:endParaRPr lang="en-US" dirty="0"/>
          </a:p>
        </p:txBody>
      </p:sp>
      <p:sp>
        <p:nvSpPr>
          <p:cNvPr id="3" name="Footer Placeholder 21"/>
          <p:cNvSpPr>
            <a:spLocks noGrp="1"/>
          </p:cNvSpPr>
          <p:nvPr>
            <p:ph type="ftr" sz="quarter" idx="11"/>
          </p:nvPr>
        </p:nvSpPr>
        <p:spPr/>
        <p:txBody>
          <a:bodyPr/>
          <a:lstStyle>
            <a:lvl1pPr>
              <a:defRPr/>
            </a:lvl1pPr>
          </a:lstStyle>
          <a:p>
            <a:endParaRPr lang="en-US" dirty="0"/>
          </a:p>
        </p:txBody>
      </p:sp>
      <p:sp>
        <p:nvSpPr>
          <p:cNvPr id="4" name="Slide Number Placeholder 17"/>
          <p:cNvSpPr>
            <a:spLocks noGrp="1"/>
          </p:cNvSpPr>
          <p:nvPr>
            <p:ph type="sldNum" sz="quarter" idx="12"/>
          </p:nvPr>
        </p:nvSpPr>
        <p:spPr/>
        <p:txBody>
          <a:bodyPr/>
          <a:lstStyle>
            <a:lvl1pPr>
              <a:defRPr/>
            </a:lvl1pPr>
          </a:lstStyle>
          <a:p>
            <a:fld id="{6D22F896-40B5-4ADD-8801-0D06FADFA095}" type="slidenum">
              <a:rPr lang="en-US" smtClean="0"/>
              <a:pPr/>
              <a:t>‹#›</a:t>
            </a:fld>
            <a:endParaRPr lang="en-US" dirty="0"/>
          </a:p>
        </p:txBody>
      </p:sp>
      <p:sp>
        <p:nvSpPr>
          <p:cNvPr id="5" name="Title 5"/>
          <p:cNvSpPr>
            <a:spLocks noGrp="1"/>
          </p:cNvSpPr>
          <p:nvPr>
            <p:ph type="title"/>
          </p:nvPr>
        </p:nvSpPr>
        <p:spPr>
          <a:xfrm>
            <a:off x="609600" y="274638"/>
            <a:ext cx="10972800" cy="1143000"/>
          </a:xfrm>
        </p:spPr>
        <p:txBody>
          <a:bodyPr rtlCol="0"/>
          <a:lstStyle/>
          <a:p>
            <a:r>
              <a:rPr lang="en-US"/>
              <a:t>Click to edit Master title style</a:t>
            </a:r>
          </a:p>
        </p:txBody>
      </p:sp>
      <p:sp>
        <p:nvSpPr>
          <p:cNvPr id="6" name="Content Placeholder 2"/>
          <p:cNvSpPr>
            <a:spLocks noGrp="1"/>
          </p:cNvSpPr>
          <p:nvPr>
            <p:ph idx="1"/>
          </p:nvPr>
        </p:nvSpPr>
        <p:spPr>
          <a:xfrm>
            <a:off x="609600" y="1631729"/>
            <a:ext cx="10972800" cy="4525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5765869"/>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Background">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279F7CAD-7FD6-45F6-BF82-A1B1748171F2}" type="datetimeFigureOut">
              <a:rPr lang="en-US" smtClean="0"/>
              <a:pPr>
                <a:defRPr/>
              </a:pPr>
              <a:t>9/6/2024</a:t>
            </a:fld>
            <a:endParaRPr lang="en-US" dirty="0"/>
          </a:p>
        </p:txBody>
      </p:sp>
      <p:sp>
        <p:nvSpPr>
          <p:cNvPr id="3" name="Footer Placeholder 21"/>
          <p:cNvSpPr>
            <a:spLocks noGrp="1"/>
          </p:cNvSpPr>
          <p:nvPr>
            <p:ph type="ftr" sz="quarter" idx="11"/>
          </p:nvPr>
        </p:nvSpPr>
        <p:spPr/>
        <p:txBody>
          <a:bodyPr/>
          <a:lstStyle>
            <a:lvl1pPr>
              <a:defRPr/>
            </a:lvl1pPr>
          </a:lstStyle>
          <a:p>
            <a:endParaRPr lang="en-US" dirty="0"/>
          </a:p>
        </p:txBody>
      </p:sp>
      <p:sp>
        <p:nvSpPr>
          <p:cNvPr id="4" name="Slide Number Placeholder 17"/>
          <p:cNvSpPr>
            <a:spLocks noGrp="1"/>
          </p:cNvSpPr>
          <p:nvPr>
            <p:ph type="sldNum" sz="quarter" idx="12"/>
          </p:nvPr>
        </p:nvSpPr>
        <p:spPr/>
        <p:txBody>
          <a:bodyPr/>
          <a:lstStyle>
            <a:lvl1pPr>
              <a:defRPr/>
            </a:lvl1pPr>
          </a:lstStyle>
          <a:p>
            <a:fld id="{6D22F896-40B5-4ADD-8801-0D06FADFA095}" type="slidenum">
              <a:rPr lang="en-US" smtClean="0"/>
              <a:pPr/>
              <a:t>‹#›</a:t>
            </a:fld>
            <a:endParaRPr lang="en-US" dirty="0"/>
          </a:p>
        </p:txBody>
      </p:sp>
      <p:sp>
        <p:nvSpPr>
          <p:cNvPr id="5" name="Rectangle 4"/>
          <p:cNvSpPr/>
          <p:nvPr userDrawn="1"/>
        </p:nvSpPr>
        <p:spPr>
          <a:xfrm>
            <a:off x="0" y="1143000"/>
            <a:ext cx="12192000" cy="2286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srgbClr val="FDEBBF"/>
              </a:solidFill>
            </a:endParaRPr>
          </a:p>
        </p:txBody>
      </p:sp>
      <p:sp>
        <p:nvSpPr>
          <p:cNvPr id="6" name="Title 5"/>
          <p:cNvSpPr>
            <a:spLocks noGrp="1"/>
          </p:cNvSpPr>
          <p:nvPr>
            <p:ph type="title"/>
          </p:nvPr>
        </p:nvSpPr>
        <p:spPr>
          <a:xfrm>
            <a:off x="609600" y="274638"/>
            <a:ext cx="10972800" cy="1143000"/>
          </a:xfrm>
        </p:spPr>
        <p:txBody>
          <a:bodyPr rtlCol="0"/>
          <a:lstStyle/>
          <a:p>
            <a:r>
              <a:rPr lang="en-US"/>
              <a:t>Click to edit Master title style</a:t>
            </a:r>
          </a:p>
        </p:txBody>
      </p:sp>
      <p:sp>
        <p:nvSpPr>
          <p:cNvPr id="7" name="Content Placeholder 2"/>
          <p:cNvSpPr>
            <a:spLocks noGrp="1"/>
          </p:cNvSpPr>
          <p:nvPr>
            <p:ph idx="1"/>
          </p:nvPr>
        </p:nvSpPr>
        <p:spPr>
          <a:xfrm>
            <a:off x="609600" y="1627188"/>
            <a:ext cx="10972800" cy="4525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62916025"/>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609600" y="1481138"/>
            <a:ext cx="10972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p:cNvSpPr>
            <a:spLocks noGrp="1"/>
          </p:cNvSpPr>
          <p:nvPr>
            <p:ph type="dt" sz="half" idx="2"/>
          </p:nvPr>
        </p:nvSpPr>
        <p:spPr>
          <a:xfrm>
            <a:off x="8970433" y="6408739"/>
            <a:ext cx="2559051" cy="365125"/>
          </a:xfrm>
          <a:prstGeom prst="rect">
            <a:avLst/>
          </a:prstGeom>
        </p:spPr>
        <p:txBody>
          <a:bodyPr vert="horz" anchor="b"/>
          <a:lstStyle>
            <a:lvl1pPr algn="l" eaLnBrk="1" latinLnBrk="0" hangingPunct="1">
              <a:defRPr kumimoji="0" sz="1000">
                <a:solidFill>
                  <a:schemeClr val="tx1"/>
                </a:solidFill>
                <a:latin typeface="Arial" pitchFamily="34" charset="0"/>
              </a:defRPr>
            </a:lvl1pPr>
            <a:extLst/>
          </a:lstStyle>
          <a:p>
            <a:pPr>
              <a:defRPr/>
            </a:pPr>
            <a:endParaRPr lang="en-US" dirty="0"/>
          </a:p>
        </p:txBody>
      </p:sp>
      <p:sp>
        <p:nvSpPr>
          <p:cNvPr id="22" name="Footer Placeholder 21"/>
          <p:cNvSpPr>
            <a:spLocks noGrp="1"/>
          </p:cNvSpPr>
          <p:nvPr>
            <p:ph type="ftr" sz="quarter" idx="3"/>
          </p:nvPr>
        </p:nvSpPr>
        <p:spPr>
          <a:xfrm>
            <a:off x="5839884" y="6408739"/>
            <a:ext cx="3134783" cy="365125"/>
          </a:xfrm>
          <a:prstGeom prst="rect">
            <a:avLst/>
          </a:prstGeom>
        </p:spPr>
        <p:txBody>
          <a:bodyPr vert="horz" anchor="b"/>
          <a:lstStyle>
            <a:lvl1pPr algn="r" eaLnBrk="1" latinLnBrk="0" hangingPunct="1">
              <a:defRPr kumimoji="0" sz="1000">
                <a:solidFill>
                  <a:schemeClr val="tx1"/>
                </a:solidFill>
                <a:latin typeface="Arial" pitchFamily="34" charset="0"/>
              </a:defRPr>
            </a:lvl1pPr>
            <a:extLst/>
          </a:lstStyle>
          <a:p>
            <a:endParaRPr lang="en-US" dirty="0"/>
          </a:p>
        </p:txBody>
      </p:sp>
      <p:sp>
        <p:nvSpPr>
          <p:cNvPr id="18" name="Slide Number Placeholder 17"/>
          <p:cNvSpPr>
            <a:spLocks noGrp="1"/>
          </p:cNvSpPr>
          <p:nvPr>
            <p:ph type="sldNum" sz="quarter" idx="4"/>
          </p:nvPr>
        </p:nvSpPr>
        <p:spPr>
          <a:xfrm>
            <a:off x="11529484" y="6408739"/>
            <a:ext cx="488949" cy="365125"/>
          </a:xfrm>
          <a:prstGeom prst="rect">
            <a:avLst/>
          </a:prstGeom>
        </p:spPr>
        <p:txBody>
          <a:bodyPr vert="horz" anchor="b"/>
          <a:lstStyle>
            <a:lvl1pPr algn="r" eaLnBrk="1" latinLnBrk="0" hangingPunct="1">
              <a:defRPr kumimoji="0" sz="1000" b="0">
                <a:solidFill>
                  <a:schemeClr val="tx1"/>
                </a:solidFill>
                <a:latin typeface="Arial" pitchFamily="34" charset="0"/>
              </a:defRPr>
            </a:lvl1pPr>
            <a:extLst/>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6522908"/>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8" r:id="rId9"/>
    <p:sldLayoutId id="2147483754" r:id="rId10"/>
    <p:sldLayoutId id="2147483755" r:id="rId11"/>
    <p:sldLayoutId id="2147483756" r:id="rId12"/>
    <p:sldLayoutId id="2147483757" r:id="rId13"/>
  </p:sldLayoutIdLst>
  <p:hf hdr="0" ftr="0" dt="0"/>
  <p:txStyles>
    <p:titleStyle>
      <a:lvl1pPr algn="l" rtl="0" eaLnBrk="1" fontAlgn="base" hangingPunct="1">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1" fontAlgn="base" hangingPunct="1">
        <a:spcBef>
          <a:spcPct val="0"/>
        </a:spcBef>
        <a:spcAft>
          <a:spcPct val="0"/>
        </a:spcAft>
        <a:defRPr sz="4100" b="1">
          <a:solidFill>
            <a:schemeClr val="tx2"/>
          </a:solidFill>
          <a:latin typeface="Lucida Sans Unicode" pitchFamily="34" charset="0"/>
        </a:defRPr>
      </a:lvl2pPr>
      <a:lvl3pPr algn="l" rtl="0" eaLnBrk="1" fontAlgn="base" hangingPunct="1">
        <a:spcBef>
          <a:spcPct val="0"/>
        </a:spcBef>
        <a:spcAft>
          <a:spcPct val="0"/>
        </a:spcAft>
        <a:defRPr sz="4100" b="1">
          <a:solidFill>
            <a:schemeClr val="tx2"/>
          </a:solidFill>
          <a:latin typeface="Lucida Sans Unicode" pitchFamily="34" charset="0"/>
        </a:defRPr>
      </a:lvl3pPr>
      <a:lvl4pPr algn="l" rtl="0" eaLnBrk="1" fontAlgn="base" hangingPunct="1">
        <a:spcBef>
          <a:spcPct val="0"/>
        </a:spcBef>
        <a:spcAft>
          <a:spcPct val="0"/>
        </a:spcAft>
        <a:defRPr sz="4100" b="1">
          <a:solidFill>
            <a:schemeClr val="tx2"/>
          </a:solidFill>
          <a:latin typeface="Lucida Sans Unicode" pitchFamily="34" charset="0"/>
        </a:defRPr>
      </a:lvl4pPr>
      <a:lvl5pPr algn="l" rtl="0" eaLnBrk="1" fontAlgn="base" hangingPunct="1">
        <a:spcBef>
          <a:spcPct val="0"/>
        </a:spcBef>
        <a:spcAft>
          <a:spcPct val="0"/>
        </a:spcAft>
        <a:defRPr sz="4100" b="1">
          <a:solidFill>
            <a:schemeClr val="tx2"/>
          </a:solidFill>
          <a:latin typeface="Lucida Sans Unicode" pitchFamily="34" charset="0"/>
        </a:defRPr>
      </a:lvl5pPr>
      <a:lvl6pPr marL="457200" algn="l" rtl="0" eaLnBrk="1" fontAlgn="base" hangingPunct="1">
        <a:spcBef>
          <a:spcPct val="0"/>
        </a:spcBef>
        <a:spcAft>
          <a:spcPct val="0"/>
        </a:spcAft>
        <a:defRPr sz="4100" b="1">
          <a:solidFill>
            <a:schemeClr val="tx2"/>
          </a:solidFill>
          <a:latin typeface="Lucida Sans Unicode" pitchFamily="34" charset="0"/>
        </a:defRPr>
      </a:lvl6pPr>
      <a:lvl7pPr marL="914400" algn="l" rtl="0" eaLnBrk="1" fontAlgn="base" hangingPunct="1">
        <a:spcBef>
          <a:spcPct val="0"/>
        </a:spcBef>
        <a:spcAft>
          <a:spcPct val="0"/>
        </a:spcAft>
        <a:defRPr sz="4100" b="1">
          <a:solidFill>
            <a:schemeClr val="tx2"/>
          </a:solidFill>
          <a:latin typeface="Lucida Sans Unicode" pitchFamily="34" charset="0"/>
        </a:defRPr>
      </a:lvl7pPr>
      <a:lvl8pPr marL="1371600" algn="l" rtl="0" eaLnBrk="1" fontAlgn="base" hangingPunct="1">
        <a:spcBef>
          <a:spcPct val="0"/>
        </a:spcBef>
        <a:spcAft>
          <a:spcPct val="0"/>
        </a:spcAft>
        <a:defRPr sz="4100" b="1">
          <a:solidFill>
            <a:schemeClr val="tx2"/>
          </a:solidFill>
          <a:latin typeface="Lucida Sans Unicode" pitchFamily="34" charset="0"/>
        </a:defRPr>
      </a:lvl8pPr>
      <a:lvl9pPr marL="1828800" algn="l" rtl="0" eaLnBrk="1" fontAlgn="base" hangingPunct="1">
        <a:spcBef>
          <a:spcPct val="0"/>
        </a:spcBef>
        <a:spcAft>
          <a:spcPct val="0"/>
        </a:spcAft>
        <a:defRPr sz="4100" b="1">
          <a:solidFill>
            <a:schemeClr val="tx2"/>
          </a:solidFill>
          <a:latin typeface="Lucida Sans Unicode" pitchFamily="34" charset="0"/>
        </a:defRPr>
      </a:lvl9pPr>
      <a:extLst/>
    </p:titleStyle>
    <p:bodyStyle>
      <a:lvl1pPr marL="365125" indent="-255588" algn="l" rtl="0" eaLnBrk="1" fontAlgn="base" hangingPunct="1">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1" fontAlgn="base" hangingPunct="1">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1" fontAlgn="base" hangingPunct="1">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1" fontAlgn="base" hangingPunct="1">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1" fontAlgn="base" hangingPunct="1">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7B5AC-586C-412C-984F-D374F8617092}"/>
              </a:ext>
            </a:extLst>
          </p:cNvPr>
          <p:cNvSpPr>
            <a:spLocks noGrp="1"/>
          </p:cNvSpPr>
          <p:nvPr>
            <p:ph type="ctrTitle"/>
          </p:nvPr>
        </p:nvSpPr>
        <p:spPr>
          <a:xfrm>
            <a:off x="3307976" y="2696045"/>
            <a:ext cx="8139953" cy="994611"/>
          </a:xfrm>
        </p:spPr>
        <p:txBody>
          <a:bodyPr anchor="ctr">
            <a:noAutofit/>
          </a:bodyPr>
          <a:lstStyle/>
          <a:p>
            <a:r>
              <a:rPr lang="en-US" sz="3200" dirty="0">
                <a:solidFill>
                  <a:srgbClr val="1E4677"/>
                </a:solidFill>
                <a:effectLst>
                  <a:outerShdw blurRad="38100" dist="38100" dir="2700000" algn="tl">
                    <a:srgbClr val="000000">
                      <a:alpha val="43137"/>
                    </a:srgbClr>
                  </a:outerShdw>
                </a:effectLst>
              </a:rPr>
              <a:t>Procurement for Inspectors/Evaluators</a:t>
            </a:r>
          </a:p>
        </p:txBody>
      </p:sp>
      <p:sp>
        <p:nvSpPr>
          <p:cNvPr id="3" name="Subtitle 2">
            <a:extLst>
              <a:ext uri="{FF2B5EF4-FFF2-40B4-BE49-F238E27FC236}">
                <a16:creationId xmlns:a16="http://schemas.microsoft.com/office/drawing/2014/main" id="{09264F30-5948-4E08-B838-52FFBBEFD832}"/>
              </a:ext>
            </a:extLst>
          </p:cNvPr>
          <p:cNvSpPr>
            <a:spLocks noGrp="1"/>
          </p:cNvSpPr>
          <p:nvPr>
            <p:ph type="subTitle" idx="1"/>
          </p:nvPr>
        </p:nvSpPr>
        <p:spPr>
          <a:xfrm>
            <a:off x="7067372" y="3959079"/>
            <a:ext cx="4635679" cy="1426737"/>
          </a:xfrm>
        </p:spPr>
        <p:txBody>
          <a:bodyPr>
            <a:normAutofit/>
          </a:bodyPr>
          <a:lstStyle/>
          <a:p>
            <a:pPr algn="ctr">
              <a:spcBef>
                <a:spcPts val="0"/>
              </a:spcBef>
            </a:pPr>
            <a:r>
              <a:rPr lang="en-US" sz="2400" b="1" dirty="0">
                <a:effectLst>
                  <a:outerShdw blurRad="38100" dist="38100" dir="2700000" algn="tl">
                    <a:srgbClr val="000000">
                      <a:alpha val="43137"/>
                    </a:srgbClr>
                  </a:outerShdw>
                </a:effectLst>
              </a:rPr>
              <a:t>Presented by:</a:t>
            </a:r>
          </a:p>
          <a:p>
            <a:pPr algn="ctr">
              <a:spcBef>
                <a:spcPts val="0"/>
              </a:spcBef>
            </a:pPr>
            <a:endParaRPr lang="en-US" sz="900" b="1" dirty="0">
              <a:effectLst>
                <a:outerShdw blurRad="38100" dist="38100" dir="2700000" algn="tl">
                  <a:srgbClr val="000000">
                    <a:alpha val="43137"/>
                  </a:srgbClr>
                </a:outerShdw>
              </a:effectLst>
            </a:endParaRPr>
          </a:p>
          <a:p>
            <a:pPr algn="ctr">
              <a:spcBef>
                <a:spcPts val="0"/>
              </a:spcBef>
            </a:pPr>
            <a:r>
              <a:rPr lang="en-US" sz="1600" b="1" dirty="0">
                <a:solidFill>
                  <a:srgbClr val="1E4779"/>
                </a:solidFill>
                <a:effectLst>
                  <a:outerShdw blurRad="38100" dist="38100" dir="2700000" algn="tl">
                    <a:srgbClr val="000000">
                      <a:alpha val="43137"/>
                    </a:srgbClr>
                  </a:outerShdw>
                </a:effectLst>
                <a:cs typeface="Times New Roman" pitchFamily="18" charset="0"/>
              </a:rPr>
              <a:t>Tony Montero</a:t>
            </a:r>
          </a:p>
          <a:p>
            <a:pPr algn="ctr">
              <a:spcBef>
                <a:spcPts val="0"/>
              </a:spcBef>
            </a:pPr>
            <a:r>
              <a:rPr lang="en-US" sz="1600" b="1" dirty="0">
                <a:solidFill>
                  <a:srgbClr val="1E4779"/>
                </a:solidFill>
                <a:effectLst>
                  <a:outerShdw blurRad="38100" dist="38100" dir="2700000" algn="tl">
                    <a:srgbClr val="000000">
                      <a:alpha val="43137"/>
                    </a:srgbClr>
                  </a:outerShdw>
                </a:effectLst>
                <a:cs typeface="Times New Roman" pitchFamily="18" charset="0"/>
              </a:rPr>
              <a:t>Palm Beach County OIG  </a:t>
            </a:r>
          </a:p>
          <a:p>
            <a:pPr algn="ctr">
              <a:spcBef>
                <a:spcPts val="0"/>
              </a:spcBef>
            </a:pPr>
            <a:r>
              <a:rPr lang="en-US" sz="1600" b="1" dirty="0">
                <a:solidFill>
                  <a:srgbClr val="1E4779"/>
                </a:solidFill>
                <a:effectLst>
                  <a:outerShdw blurRad="38100" dist="38100" dir="2700000" algn="tl">
                    <a:srgbClr val="000000">
                      <a:alpha val="43137"/>
                    </a:srgbClr>
                  </a:outerShdw>
                </a:effectLst>
                <a:cs typeface="Times New Roman" pitchFamily="18" charset="0"/>
              </a:rPr>
              <a:t>Contract Oversight &amp; Evaluations Division</a:t>
            </a:r>
          </a:p>
        </p:txBody>
      </p:sp>
      <p:sp>
        <p:nvSpPr>
          <p:cNvPr id="5" name="Slide Number Placeholder 4"/>
          <p:cNvSpPr>
            <a:spLocks noGrp="1"/>
          </p:cNvSpPr>
          <p:nvPr>
            <p:ph type="sldNum" sz="quarter" idx="12"/>
          </p:nvPr>
        </p:nvSpPr>
        <p:spPr>
          <a:xfrm>
            <a:off x="11703051" y="6399214"/>
            <a:ext cx="488949" cy="365125"/>
          </a:xfrm>
        </p:spPr>
        <p:txBody>
          <a:bodyPr/>
          <a:lstStyle/>
          <a:p>
            <a:pPr>
              <a:defRPr/>
            </a:pPr>
            <a:fld id="{301F0F06-D776-49D9-A2BD-D7589E868B4A}" type="slidenum">
              <a:rPr lang="en-US" smtClean="0">
                <a:solidFill>
                  <a:schemeClr val="bg1"/>
                </a:solidFill>
              </a:rPr>
              <a:pPr>
                <a:defRPr/>
              </a:pPr>
              <a:t>1</a:t>
            </a:fld>
            <a:endParaRPr lang="en-US" dirty="0">
              <a:solidFill>
                <a:schemeClr val="bg1"/>
              </a:solidFill>
            </a:endParaRPr>
          </a:p>
        </p:txBody>
      </p:sp>
    </p:spTree>
    <p:extLst>
      <p:ext uri="{BB962C8B-B14F-4D97-AF65-F5344CB8AC3E}">
        <p14:creationId xmlns:p14="http://schemas.microsoft.com/office/powerpoint/2010/main" val="34642941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pPr/>
              <a:t>10</a:t>
            </a:fld>
            <a:endParaRPr lang="en-US" dirty="0"/>
          </a:p>
        </p:txBody>
      </p:sp>
      <p:sp>
        <p:nvSpPr>
          <p:cNvPr id="3" name="Title 2"/>
          <p:cNvSpPr>
            <a:spLocks noGrp="1"/>
          </p:cNvSpPr>
          <p:nvPr>
            <p:ph type="title"/>
          </p:nvPr>
        </p:nvSpPr>
        <p:spPr/>
        <p:txBody>
          <a:bodyPr/>
          <a:lstStyle/>
          <a:p>
            <a:r>
              <a:rPr lang="en-US" dirty="0"/>
              <a:t>Finding Proof</a:t>
            </a:r>
          </a:p>
        </p:txBody>
      </p:sp>
      <p:pic>
        <p:nvPicPr>
          <p:cNvPr id="5" name="Picture 4">
            <a:extLst>
              <a:ext uri="{FF2B5EF4-FFF2-40B4-BE49-F238E27FC236}">
                <a16:creationId xmlns:a16="http://schemas.microsoft.com/office/drawing/2014/main" id="{AFCA45F5-09DC-40FD-95D2-B22E098A3C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173" y="2326472"/>
            <a:ext cx="10819655" cy="3366115"/>
          </a:xfrm>
          <a:prstGeom prst="rect">
            <a:avLst/>
          </a:prstGeom>
        </p:spPr>
      </p:pic>
    </p:spTree>
    <p:extLst>
      <p:ext uri="{BB962C8B-B14F-4D97-AF65-F5344CB8AC3E}">
        <p14:creationId xmlns:p14="http://schemas.microsoft.com/office/powerpoint/2010/main" val="825882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pPr/>
              <a:t>11</a:t>
            </a:fld>
            <a:endParaRPr lang="en-US" dirty="0"/>
          </a:p>
        </p:txBody>
      </p:sp>
      <p:sp>
        <p:nvSpPr>
          <p:cNvPr id="3" name="Title 2"/>
          <p:cNvSpPr>
            <a:spLocks noGrp="1"/>
          </p:cNvSpPr>
          <p:nvPr>
            <p:ph type="title"/>
          </p:nvPr>
        </p:nvSpPr>
        <p:spPr/>
        <p:txBody>
          <a:bodyPr/>
          <a:lstStyle/>
          <a:p>
            <a:r>
              <a:rPr lang="en-US" dirty="0"/>
              <a:t>Finding Proof</a:t>
            </a:r>
          </a:p>
        </p:txBody>
      </p:sp>
      <p:pic>
        <p:nvPicPr>
          <p:cNvPr id="5" name="Picture 4">
            <a:extLst>
              <a:ext uri="{FF2B5EF4-FFF2-40B4-BE49-F238E27FC236}">
                <a16:creationId xmlns:a16="http://schemas.microsoft.com/office/drawing/2014/main" id="{174139A5-A2CE-4622-A772-5A3A2604EE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428" y="1721224"/>
            <a:ext cx="10537144" cy="4687515"/>
          </a:xfrm>
          <a:prstGeom prst="rect">
            <a:avLst/>
          </a:prstGeom>
          <a:ln>
            <a:solidFill>
              <a:srgbClr val="002060"/>
            </a:solidFill>
          </a:ln>
        </p:spPr>
      </p:pic>
    </p:spTree>
    <p:extLst>
      <p:ext uri="{BB962C8B-B14F-4D97-AF65-F5344CB8AC3E}">
        <p14:creationId xmlns:p14="http://schemas.microsoft.com/office/powerpoint/2010/main" val="1422157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pPr/>
              <a:t>12</a:t>
            </a:fld>
            <a:endParaRPr lang="en-US" dirty="0"/>
          </a:p>
        </p:txBody>
      </p:sp>
      <p:sp>
        <p:nvSpPr>
          <p:cNvPr id="3" name="Title 2"/>
          <p:cNvSpPr>
            <a:spLocks noGrp="1"/>
          </p:cNvSpPr>
          <p:nvPr>
            <p:ph type="title"/>
          </p:nvPr>
        </p:nvSpPr>
        <p:spPr/>
        <p:txBody>
          <a:bodyPr>
            <a:normAutofit/>
          </a:bodyPr>
          <a:lstStyle/>
          <a:p>
            <a:r>
              <a:rPr lang="en-US" dirty="0"/>
              <a:t>Joint Reports &amp; Activities</a:t>
            </a:r>
          </a:p>
        </p:txBody>
      </p:sp>
      <p:sp>
        <p:nvSpPr>
          <p:cNvPr id="4" name="Content Placeholder 3"/>
          <p:cNvSpPr>
            <a:spLocks noGrp="1"/>
          </p:cNvSpPr>
          <p:nvPr>
            <p:ph idx="1"/>
          </p:nvPr>
        </p:nvSpPr>
        <p:spPr>
          <a:xfrm>
            <a:off x="609600" y="1663047"/>
            <a:ext cx="7628965" cy="4525962"/>
          </a:xfrm>
        </p:spPr>
        <p:txBody>
          <a:bodyPr/>
          <a:lstStyle/>
          <a:p>
            <a:pPr marL="0" indent="0" algn="just">
              <a:spcBef>
                <a:spcPts val="0"/>
              </a:spcBef>
              <a:spcAft>
                <a:spcPts val="600"/>
              </a:spcAft>
              <a:buNone/>
              <a:tabLst>
                <a:tab pos="914400" algn="l"/>
                <a:tab pos="1828800" algn="l"/>
                <a:tab pos="2286000" algn="l"/>
                <a:tab pos="2743200" algn="l"/>
              </a:tabLst>
            </a:pPr>
            <a:r>
              <a:rPr lang="en-US" sz="2000" dirty="0"/>
              <a:t>Contract Oversight functions can also be cooperative, with the work shared between different IG divisions, such as Investigations, Intake, and Audit. </a:t>
            </a:r>
          </a:p>
          <a:p>
            <a:pPr marL="0" indent="0" algn="just">
              <a:spcBef>
                <a:spcPts val="0"/>
              </a:spcBef>
              <a:spcAft>
                <a:spcPts val="0"/>
              </a:spcAft>
              <a:buNone/>
              <a:tabLst>
                <a:tab pos="914400" algn="l"/>
                <a:tab pos="1828800" algn="l"/>
                <a:tab pos="2286000" algn="l"/>
                <a:tab pos="2743200" algn="l"/>
              </a:tabLst>
            </a:pPr>
            <a:endParaRPr lang="en-US" sz="900" dirty="0"/>
          </a:p>
          <a:p>
            <a:pPr marL="0" indent="0" algn="just">
              <a:spcBef>
                <a:spcPts val="0"/>
              </a:spcBef>
              <a:spcAft>
                <a:spcPts val="600"/>
              </a:spcAft>
              <a:buNone/>
              <a:tabLst>
                <a:tab pos="914400" algn="l"/>
                <a:tab pos="1828800" algn="l"/>
                <a:tab pos="2286000" algn="l"/>
                <a:tab pos="2743200" algn="l"/>
              </a:tabLst>
            </a:pPr>
            <a:r>
              <a:rPr lang="en-US" sz="2000" dirty="0"/>
              <a:t>Joint activities provide:  </a:t>
            </a:r>
          </a:p>
          <a:p>
            <a:pPr marL="914400" indent="-457200" algn="just">
              <a:spcBef>
                <a:spcPts val="0"/>
              </a:spcBef>
              <a:spcAft>
                <a:spcPts val="600"/>
              </a:spcAft>
              <a:buFont typeface="Arial" panose="020B0604020202020204" pitchFamily="34" charset="0"/>
              <a:buChar char="•"/>
              <a:tabLst>
                <a:tab pos="914400" algn="l"/>
                <a:tab pos="1371600" algn="l"/>
                <a:tab pos="1828800" algn="l"/>
                <a:tab pos="2286000" algn="l"/>
                <a:tab pos="2743200" algn="l"/>
              </a:tabLst>
            </a:pPr>
            <a:r>
              <a:rPr lang="en-US" sz="2000" dirty="0"/>
              <a:t>An effective use of personnel and resources to accomplish an activity or project.</a:t>
            </a:r>
          </a:p>
          <a:p>
            <a:pPr marL="914400" indent="-457200" algn="just">
              <a:spcBef>
                <a:spcPts val="0"/>
              </a:spcBef>
              <a:spcAft>
                <a:spcPts val="600"/>
              </a:spcAft>
              <a:buFont typeface="Arial" panose="020B0604020202020204" pitchFamily="34" charset="0"/>
              <a:buChar char="•"/>
              <a:tabLst>
                <a:tab pos="914400" algn="l"/>
                <a:tab pos="1371600" algn="l"/>
                <a:tab pos="1828800" algn="l"/>
                <a:tab pos="2286000" algn="l"/>
                <a:tab pos="2743200" algn="l"/>
              </a:tabLst>
            </a:pPr>
            <a:r>
              <a:rPr lang="en-US" sz="2000" dirty="0"/>
              <a:t>Develops positive office working relationships.</a:t>
            </a:r>
          </a:p>
          <a:p>
            <a:pPr marL="914400" indent="-457200" algn="just">
              <a:spcBef>
                <a:spcPts val="0"/>
              </a:spcBef>
              <a:spcAft>
                <a:spcPts val="600"/>
              </a:spcAft>
              <a:buFont typeface="Arial" panose="020B0604020202020204" pitchFamily="34" charset="0"/>
              <a:buChar char="•"/>
              <a:tabLst>
                <a:tab pos="914400" algn="l"/>
                <a:tab pos="1371600" algn="l"/>
                <a:tab pos="1828800" algn="l"/>
                <a:tab pos="2286000" algn="l"/>
                <a:tab pos="2743200" algn="l"/>
              </a:tabLst>
            </a:pPr>
            <a:r>
              <a:rPr lang="en-US" sz="2000" dirty="0"/>
              <a:t>Improves report focus on the key issues and better manages next step actions.</a:t>
            </a:r>
          </a:p>
          <a:p>
            <a:pPr marL="914400" indent="-457200" algn="just">
              <a:spcBef>
                <a:spcPts val="0"/>
              </a:spcBef>
              <a:spcAft>
                <a:spcPts val="600"/>
              </a:spcAft>
              <a:buFont typeface="Arial" panose="020B0604020202020204" pitchFamily="34" charset="0"/>
              <a:buChar char="•"/>
              <a:tabLst>
                <a:tab pos="914400" algn="l"/>
                <a:tab pos="1371600" algn="l"/>
                <a:tab pos="1828800" algn="l"/>
                <a:tab pos="2286000" algn="l"/>
                <a:tab pos="2743200" algn="l"/>
              </a:tabLst>
            </a:pPr>
            <a:r>
              <a:rPr lang="en-US" sz="2000" dirty="0"/>
              <a:t>Timely accomplishment of the report/conclusion of activities. </a:t>
            </a:r>
          </a:p>
          <a:p>
            <a:pPr marL="914400" indent="-457200" algn="just">
              <a:spcBef>
                <a:spcPts val="0"/>
              </a:spcBef>
              <a:spcAft>
                <a:spcPts val="600"/>
              </a:spcAft>
              <a:buFont typeface="Arial" panose="020B0604020202020204" pitchFamily="34" charset="0"/>
              <a:buChar char="•"/>
              <a:tabLst>
                <a:tab pos="914400" algn="l"/>
                <a:tab pos="1371600" algn="l"/>
                <a:tab pos="1828800" algn="l"/>
                <a:tab pos="2286000" algn="l"/>
                <a:tab pos="2743200" algn="l"/>
              </a:tabLst>
            </a:pPr>
            <a:r>
              <a:rPr lang="en-US" sz="2000" dirty="0"/>
              <a:t>Increased analysis of risks and red flags for follow-on audit and investigative activities.</a:t>
            </a:r>
          </a:p>
          <a:p>
            <a:pPr algn="just"/>
            <a:endParaRPr lang="en-US" sz="2000" dirty="0"/>
          </a:p>
        </p:txBody>
      </p:sp>
      <p:pic>
        <p:nvPicPr>
          <p:cNvPr id="6" name="Picture 5" descr="Herndon Monument – Wikipedi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03982" y="1663046"/>
            <a:ext cx="2978417" cy="4571869"/>
          </a:xfrm>
          <a:prstGeom prst="rect">
            <a:avLst/>
          </a:prstGeom>
          <a:ln>
            <a:solidFill>
              <a:srgbClr val="002060"/>
            </a:solidFill>
          </a:ln>
        </p:spPr>
      </p:pic>
    </p:spTree>
    <p:extLst>
      <p:ext uri="{BB962C8B-B14F-4D97-AF65-F5344CB8AC3E}">
        <p14:creationId xmlns:p14="http://schemas.microsoft.com/office/powerpoint/2010/main" val="492641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pPr/>
              <a:t>13</a:t>
            </a:fld>
            <a:endParaRPr lang="en-US" dirty="0"/>
          </a:p>
        </p:txBody>
      </p:sp>
      <p:sp>
        <p:nvSpPr>
          <p:cNvPr id="6" name="Title 5">
            <a:extLst>
              <a:ext uri="{FF2B5EF4-FFF2-40B4-BE49-F238E27FC236}">
                <a16:creationId xmlns:a16="http://schemas.microsoft.com/office/drawing/2014/main" id="{8616085F-DB25-4350-B1FA-01E39E2A90E6}"/>
              </a:ext>
            </a:extLst>
          </p:cNvPr>
          <p:cNvSpPr>
            <a:spLocks noGrp="1"/>
          </p:cNvSpPr>
          <p:nvPr>
            <p:ph type="title"/>
          </p:nvPr>
        </p:nvSpPr>
        <p:spPr>
          <a:xfrm>
            <a:off x="609600" y="274638"/>
            <a:ext cx="10972800" cy="1143000"/>
          </a:xfrm>
        </p:spPr>
        <p:txBody>
          <a:bodyPr>
            <a:normAutofit/>
          </a:bodyPr>
          <a:lstStyle/>
          <a:p>
            <a:r>
              <a:rPr lang="en-US" dirty="0">
                <a:effectLst>
                  <a:outerShdw blurRad="38100" dist="38100" dir="2700000" algn="tl">
                    <a:srgbClr val="000000">
                      <a:alpha val="43137"/>
                    </a:srgbClr>
                  </a:outerShdw>
                </a:effectLst>
              </a:rPr>
              <a:t>Procurement Process</a:t>
            </a:r>
          </a:p>
        </p:txBody>
      </p:sp>
      <p:sp>
        <p:nvSpPr>
          <p:cNvPr id="8" name="Chevron 7"/>
          <p:cNvSpPr/>
          <p:nvPr/>
        </p:nvSpPr>
        <p:spPr>
          <a:xfrm>
            <a:off x="3397464" y="3505965"/>
            <a:ext cx="1290415" cy="1059678"/>
          </a:xfrm>
          <a:prstGeom prst="chevro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tx1"/>
              </a:solidFill>
            </a:endParaRPr>
          </a:p>
        </p:txBody>
      </p:sp>
      <p:sp>
        <p:nvSpPr>
          <p:cNvPr id="10" name="Chevron 9"/>
          <p:cNvSpPr/>
          <p:nvPr/>
        </p:nvSpPr>
        <p:spPr>
          <a:xfrm>
            <a:off x="4488222" y="3505965"/>
            <a:ext cx="1290415" cy="1059678"/>
          </a:xfrm>
          <a:prstGeom prst="chevr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p:txBody>
      </p:sp>
      <p:sp>
        <p:nvSpPr>
          <p:cNvPr id="11" name="Chevron 10"/>
          <p:cNvSpPr/>
          <p:nvPr/>
        </p:nvSpPr>
        <p:spPr>
          <a:xfrm>
            <a:off x="5578980" y="3505965"/>
            <a:ext cx="1290415" cy="1059678"/>
          </a:xfrm>
          <a:prstGeom prst="chevro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
        <p:nvSpPr>
          <p:cNvPr id="12" name="Chevron 11"/>
          <p:cNvSpPr/>
          <p:nvPr/>
        </p:nvSpPr>
        <p:spPr>
          <a:xfrm>
            <a:off x="6698921" y="3505965"/>
            <a:ext cx="1290415" cy="105967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Chevron 12"/>
          <p:cNvSpPr/>
          <p:nvPr/>
        </p:nvSpPr>
        <p:spPr>
          <a:xfrm>
            <a:off x="7760496" y="3539976"/>
            <a:ext cx="1290415" cy="1059678"/>
          </a:xfrm>
          <a:prstGeom prst="chevro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
        <p:nvSpPr>
          <p:cNvPr id="14" name="Chevron 13"/>
          <p:cNvSpPr/>
          <p:nvPr/>
        </p:nvSpPr>
        <p:spPr>
          <a:xfrm>
            <a:off x="8851254" y="3539976"/>
            <a:ext cx="1290415" cy="1059678"/>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6" name="Chevron 15"/>
          <p:cNvSpPr/>
          <p:nvPr/>
        </p:nvSpPr>
        <p:spPr>
          <a:xfrm>
            <a:off x="2306706" y="3494306"/>
            <a:ext cx="1290415" cy="1059678"/>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00" dirty="0">
              <a:solidFill>
                <a:schemeClr val="tx1"/>
              </a:solidFill>
            </a:endParaRPr>
          </a:p>
        </p:txBody>
      </p:sp>
      <p:sp>
        <p:nvSpPr>
          <p:cNvPr id="9" name="TextBox 8"/>
          <p:cNvSpPr txBox="1"/>
          <p:nvPr/>
        </p:nvSpPr>
        <p:spPr>
          <a:xfrm>
            <a:off x="2582662" y="3939009"/>
            <a:ext cx="1179320" cy="261610"/>
          </a:xfrm>
          <a:prstGeom prst="rect">
            <a:avLst/>
          </a:prstGeom>
          <a:noFill/>
        </p:spPr>
        <p:txBody>
          <a:bodyPr wrap="square" rtlCol="0">
            <a:spAutoFit/>
          </a:bodyPr>
          <a:lstStyle/>
          <a:p>
            <a:pPr algn="ctr"/>
            <a:r>
              <a:rPr lang="en-US" sz="1100" b="1" dirty="0">
                <a:solidFill>
                  <a:schemeClr val="bg1"/>
                </a:solidFill>
              </a:rPr>
              <a:t>Funding</a:t>
            </a:r>
          </a:p>
        </p:txBody>
      </p:sp>
      <p:sp>
        <p:nvSpPr>
          <p:cNvPr id="19" name="TextBox 18"/>
          <p:cNvSpPr txBox="1"/>
          <p:nvPr/>
        </p:nvSpPr>
        <p:spPr>
          <a:xfrm>
            <a:off x="4961500" y="3939009"/>
            <a:ext cx="606213" cy="261610"/>
          </a:xfrm>
          <a:prstGeom prst="rect">
            <a:avLst/>
          </a:prstGeom>
          <a:noFill/>
        </p:spPr>
        <p:txBody>
          <a:bodyPr wrap="square" rtlCol="0">
            <a:spAutoFit/>
          </a:bodyPr>
          <a:lstStyle/>
          <a:p>
            <a:pPr algn="ctr"/>
            <a:r>
              <a:rPr lang="en-US" sz="1100" b="1" dirty="0">
                <a:solidFill>
                  <a:schemeClr val="bg1"/>
                </a:solidFill>
              </a:rPr>
              <a:t>Solicit</a:t>
            </a:r>
          </a:p>
        </p:txBody>
      </p:sp>
      <p:sp>
        <p:nvSpPr>
          <p:cNvPr id="20" name="TextBox 19"/>
          <p:cNvSpPr txBox="1"/>
          <p:nvPr/>
        </p:nvSpPr>
        <p:spPr>
          <a:xfrm>
            <a:off x="3799656" y="3854371"/>
            <a:ext cx="777128" cy="430887"/>
          </a:xfrm>
          <a:prstGeom prst="rect">
            <a:avLst/>
          </a:prstGeom>
          <a:noFill/>
        </p:spPr>
        <p:txBody>
          <a:bodyPr wrap="square" rtlCol="0">
            <a:spAutoFit/>
          </a:bodyPr>
          <a:lstStyle/>
          <a:p>
            <a:pPr algn="ctr"/>
            <a:r>
              <a:rPr lang="en-US" sz="1100" b="1" dirty="0">
                <a:solidFill>
                  <a:schemeClr val="bg1"/>
                </a:solidFill>
              </a:rPr>
              <a:t>Prepare Bid</a:t>
            </a:r>
          </a:p>
        </p:txBody>
      </p:sp>
      <p:sp>
        <p:nvSpPr>
          <p:cNvPr id="21" name="TextBox 20"/>
          <p:cNvSpPr txBox="1"/>
          <p:nvPr/>
        </p:nvSpPr>
        <p:spPr>
          <a:xfrm>
            <a:off x="6024775" y="3939009"/>
            <a:ext cx="844620" cy="261610"/>
          </a:xfrm>
          <a:prstGeom prst="rect">
            <a:avLst/>
          </a:prstGeom>
          <a:noFill/>
        </p:spPr>
        <p:txBody>
          <a:bodyPr wrap="square" rtlCol="0">
            <a:spAutoFit/>
          </a:bodyPr>
          <a:lstStyle/>
          <a:p>
            <a:pPr algn="ctr"/>
            <a:r>
              <a:rPr lang="en-US" sz="1100" b="1" dirty="0">
                <a:solidFill>
                  <a:schemeClr val="bg1"/>
                </a:solidFill>
              </a:rPr>
              <a:t>Evaluate</a:t>
            </a:r>
          </a:p>
        </p:txBody>
      </p:sp>
      <p:sp>
        <p:nvSpPr>
          <p:cNvPr id="22" name="TextBox 21"/>
          <p:cNvSpPr txBox="1"/>
          <p:nvPr/>
        </p:nvSpPr>
        <p:spPr>
          <a:xfrm>
            <a:off x="7061420" y="3939009"/>
            <a:ext cx="844620" cy="261610"/>
          </a:xfrm>
          <a:prstGeom prst="rect">
            <a:avLst/>
          </a:prstGeom>
          <a:noFill/>
        </p:spPr>
        <p:txBody>
          <a:bodyPr wrap="square" rtlCol="0">
            <a:spAutoFit/>
          </a:bodyPr>
          <a:lstStyle/>
          <a:p>
            <a:pPr algn="ctr"/>
            <a:r>
              <a:rPr lang="en-US" sz="1100" b="1" dirty="0">
                <a:solidFill>
                  <a:schemeClr val="bg1"/>
                </a:solidFill>
              </a:rPr>
              <a:t>Award</a:t>
            </a:r>
          </a:p>
        </p:txBody>
      </p:sp>
      <p:sp>
        <p:nvSpPr>
          <p:cNvPr id="23" name="TextBox 22"/>
          <p:cNvSpPr txBox="1"/>
          <p:nvPr/>
        </p:nvSpPr>
        <p:spPr>
          <a:xfrm>
            <a:off x="8152178" y="3939009"/>
            <a:ext cx="888404" cy="261610"/>
          </a:xfrm>
          <a:prstGeom prst="rect">
            <a:avLst/>
          </a:prstGeom>
          <a:noFill/>
        </p:spPr>
        <p:txBody>
          <a:bodyPr wrap="square" rtlCol="0">
            <a:spAutoFit/>
          </a:bodyPr>
          <a:lstStyle/>
          <a:p>
            <a:pPr algn="ctr"/>
            <a:r>
              <a:rPr lang="en-US" sz="1100" b="1" dirty="0">
                <a:solidFill>
                  <a:schemeClr val="bg1"/>
                </a:solidFill>
              </a:rPr>
              <a:t>Admin.</a:t>
            </a:r>
          </a:p>
        </p:txBody>
      </p:sp>
      <p:sp>
        <p:nvSpPr>
          <p:cNvPr id="24" name="TextBox 23"/>
          <p:cNvSpPr txBox="1"/>
          <p:nvPr/>
        </p:nvSpPr>
        <p:spPr>
          <a:xfrm>
            <a:off x="9173980" y="3854371"/>
            <a:ext cx="844620" cy="430887"/>
          </a:xfrm>
          <a:prstGeom prst="rect">
            <a:avLst/>
          </a:prstGeom>
          <a:noFill/>
        </p:spPr>
        <p:txBody>
          <a:bodyPr wrap="square" rtlCol="0">
            <a:spAutoFit/>
          </a:bodyPr>
          <a:lstStyle/>
          <a:p>
            <a:pPr algn="ctr"/>
            <a:r>
              <a:rPr lang="en-US" sz="1100" b="1" dirty="0">
                <a:solidFill>
                  <a:schemeClr val="bg1"/>
                </a:solidFill>
              </a:rPr>
              <a:t>Close Out</a:t>
            </a:r>
          </a:p>
        </p:txBody>
      </p:sp>
      <p:cxnSp>
        <p:nvCxnSpPr>
          <p:cNvPr id="27" name="Elbow Connector 26"/>
          <p:cNvCxnSpPr>
            <a:stCxn id="16" idx="0"/>
            <a:endCxn id="11" idx="0"/>
          </p:cNvCxnSpPr>
          <p:nvPr/>
        </p:nvCxnSpPr>
        <p:spPr>
          <a:xfrm rot="16200000" flipH="1">
            <a:off x="4317301" y="1863998"/>
            <a:ext cx="11659" cy="3272274"/>
          </a:xfrm>
          <a:prstGeom prst="bentConnector3">
            <a:avLst>
              <a:gd name="adj1" fmla="val -1960717"/>
            </a:avLst>
          </a:prstGeom>
          <a:ln w="38100">
            <a:solidFill>
              <a:srgbClr val="002060"/>
            </a:solidFill>
          </a:ln>
        </p:spPr>
        <p:style>
          <a:lnRef idx="1">
            <a:schemeClr val="dk1"/>
          </a:lnRef>
          <a:fillRef idx="0">
            <a:schemeClr val="dk1"/>
          </a:fillRef>
          <a:effectRef idx="0">
            <a:schemeClr val="dk1"/>
          </a:effectRef>
          <a:fontRef idx="minor">
            <a:schemeClr val="tx1"/>
          </a:fontRef>
        </p:style>
      </p:cxnSp>
      <p:cxnSp>
        <p:nvCxnSpPr>
          <p:cNvPr id="29" name="Elbow Connector 28"/>
          <p:cNvCxnSpPr>
            <a:stCxn id="13" idx="0"/>
            <a:endCxn id="14" idx="0"/>
          </p:cNvCxnSpPr>
          <p:nvPr/>
        </p:nvCxnSpPr>
        <p:spPr>
          <a:xfrm rot="5400000" flipH="1" flipV="1">
            <a:off x="8686163" y="2994597"/>
            <a:ext cx="12700" cy="1090758"/>
          </a:xfrm>
          <a:prstGeom prst="bentConnector3">
            <a:avLst>
              <a:gd name="adj1" fmla="val 1800000"/>
            </a:avLst>
          </a:prstGeom>
          <a:ln w="38100">
            <a:solidFill>
              <a:srgbClr val="002060"/>
            </a:solidFill>
          </a:ln>
        </p:spPr>
        <p:style>
          <a:lnRef idx="1">
            <a:schemeClr val="dk1"/>
          </a:lnRef>
          <a:fillRef idx="0">
            <a:schemeClr val="dk1"/>
          </a:fillRef>
          <a:effectRef idx="0">
            <a:schemeClr val="dk1"/>
          </a:effectRef>
          <a:fontRef idx="minor">
            <a:schemeClr val="tx1"/>
          </a:fontRef>
        </p:style>
      </p:cxnSp>
      <p:cxnSp>
        <p:nvCxnSpPr>
          <p:cNvPr id="35" name="Elbow Connector 34"/>
          <p:cNvCxnSpPr/>
          <p:nvPr/>
        </p:nvCxnSpPr>
        <p:spPr>
          <a:xfrm rot="5400000" flipH="1" flipV="1">
            <a:off x="7055070" y="2942056"/>
            <a:ext cx="12700" cy="1090758"/>
          </a:xfrm>
          <a:prstGeom prst="bentConnector3">
            <a:avLst>
              <a:gd name="adj1" fmla="val 1800000"/>
            </a:avLst>
          </a:prstGeom>
          <a:ln w="38100">
            <a:solidFill>
              <a:srgbClr val="002060"/>
            </a:solidFill>
          </a:ln>
        </p:spPr>
        <p:style>
          <a:lnRef idx="1">
            <a:schemeClr val="dk1"/>
          </a:lnRef>
          <a:fillRef idx="0">
            <a:schemeClr val="dk1"/>
          </a:fillRef>
          <a:effectRef idx="0">
            <a:schemeClr val="dk1"/>
          </a:effectRef>
          <a:fontRef idx="minor">
            <a:schemeClr val="tx1"/>
          </a:fontRef>
        </p:style>
      </p:cxnSp>
      <p:sp>
        <p:nvSpPr>
          <p:cNvPr id="1027" name="TextBox 1026"/>
          <p:cNvSpPr txBox="1"/>
          <p:nvPr/>
        </p:nvSpPr>
        <p:spPr>
          <a:xfrm>
            <a:off x="2306706" y="2378079"/>
            <a:ext cx="7469683" cy="830997"/>
          </a:xfrm>
          <a:prstGeom prst="rect">
            <a:avLst/>
          </a:prstGeom>
          <a:noFill/>
        </p:spPr>
        <p:txBody>
          <a:bodyPr wrap="square" rtlCol="0">
            <a:spAutoFit/>
          </a:bodyPr>
          <a:lstStyle/>
          <a:p>
            <a:r>
              <a:rPr lang="en-US" sz="2400" dirty="0">
                <a:solidFill>
                  <a:srgbClr val="002060"/>
                </a:solidFill>
                <a:latin typeface="Arial Black" panose="020B0A04020102020204" pitchFamily="34" charset="0"/>
              </a:rPr>
              <a:t>         PRE-AWARD          AWARD      POST-</a:t>
            </a:r>
          </a:p>
          <a:p>
            <a:r>
              <a:rPr lang="en-US" sz="2400" dirty="0">
                <a:solidFill>
                  <a:srgbClr val="002060"/>
                </a:solidFill>
                <a:latin typeface="Arial Black" panose="020B0A04020102020204" pitchFamily="34" charset="0"/>
              </a:rPr>
              <a:t>                                                        AWARD</a:t>
            </a:r>
          </a:p>
        </p:txBody>
      </p:sp>
      <p:sp>
        <p:nvSpPr>
          <p:cNvPr id="1028" name="TextBox 1027"/>
          <p:cNvSpPr txBox="1"/>
          <p:nvPr/>
        </p:nvSpPr>
        <p:spPr>
          <a:xfrm>
            <a:off x="1601294" y="1743694"/>
            <a:ext cx="8880505" cy="523220"/>
          </a:xfrm>
          <a:prstGeom prst="rect">
            <a:avLst/>
          </a:prstGeom>
          <a:noFill/>
        </p:spPr>
        <p:txBody>
          <a:bodyPr wrap="square" rtlCol="0">
            <a:spAutoFit/>
          </a:bodyPr>
          <a:lstStyle/>
          <a:p>
            <a:r>
              <a:rPr lang="en-US" sz="2800" b="1" dirty="0"/>
              <a:t>The 3 main parts of the procurement process are:</a:t>
            </a:r>
          </a:p>
        </p:txBody>
      </p:sp>
      <p:sp>
        <p:nvSpPr>
          <p:cNvPr id="3" name="TextBox 2"/>
          <p:cNvSpPr txBox="1"/>
          <p:nvPr/>
        </p:nvSpPr>
        <p:spPr>
          <a:xfrm>
            <a:off x="842403" y="5044357"/>
            <a:ext cx="10398286" cy="1323439"/>
          </a:xfrm>
          <a:prstGeom prst="rect">
            <a:avLst/>
          </a:prstGeom>
          <a:noFill/>
        </p:spPr>
        <p:txBody>
          <a:bodyPr wrap="square" rtlCol="0">
            <a:spAutoFit/>
          </a:bodyPr>
          <a:lstStyle/>
          <a:p>
            <a:pPr algn="just"/>
            <a:r>
              <a:rPr lang="en-US" sz="2000" dirty="0"/>
              <a:t>Each part of the procurement process is unique; the objectives, scope, and methodologies used in procurement oversight will vary with each function.  </a:t>
            </a:r>
            <a:r>
              <a:rPr lang="en-US" sz="2000" b="1" i="1" u="sng" dirty="0">
                <a:solidFill>
                  <a:schemeClr val="accent1">
                    <a:lumMod val="75000"/>
                  </a:schemeClr>
                </a:solidFill>
              </a:rPr>
              <a:t>Advanced planning </a:t>
            </a:r>
            <a:r>
              <a:rPr lang="en-US" sz="2000" dirty="0"/>
              <a:t>and </a:t>
            </a:r>
            <a:r>
              <a:rPr lang="en-US" sz="2000" b="1" i="1" u="sng" dirty="0">
                <a:solidFill>
                  <a:schemeClr val="accent1">
                    <a:lumMod val="75000"/>
                  </a:schemeClr>
                </a:solidFill>
              </a:rPr>
              <a:t>continuous monitoring </a:t>
            </a:r>
            <a:r>
              <a:rPr lang="en-US" sz="2000" dirty="0"/>
              <a:t>are necessary and important to Inspectors/Evaluators when conducting reviews.</a:t>
            </a:r>
          </a:p>
        </p:txBody>
      </p:sp>
    </p:spTree>
    <p:extLst>
      <p:ext uri="{BB962C8B-B14F-4D97-AF65-F5344CB8AC3E}">
        <p14:creationId xmlns:p14="http://schemas.microsoft.com/office/powerpoint/2010/main" val="756440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250"/>
                                  </p:stCondLst>
                                  <p:childTnLst>
                                    <p:set>
                                      <p:cBhvr>
                                        <p:cTn id="12" dur="1" fill="hold">
                                          <p:stCondLst>
                                            <p:cond delay="0"/>
                                          </p:stCondLst>
                                        </p:cTn>
                                        <p:tgtEl>
                                          <p:spTgt spid="9"/>
                                        </p:tgtEl>
                                        <p:attrNameLst>
                                          <p:attrName>style.visibility</p:attrName>
                                        </p:attrNameLst>
                                      </p:cBhvr>
                                      <p:to>
                                        <p:strVal val="visible"/>
                                      </p:to>
                                    </p:set>
                                  </p:childTnLst>
                                </p:cTn>
                              </p:par>
                            </p:childTnLst>
                          </p:cTn>
                        </p:par>
                        <p:par>
                          <p:cTn id="13" fill="hold">
                            <p:stCondLst>
                              <p:cond delay="250"/>
                            </p:stCondLst>
                            <p:childTnLst>
                              <p:par>
                                <p:cTn id="14" presetID="1" presetClass="entr" presetSubtype="0" fill="hold" grpId="0" nodeType="afterEffect">
                                  <p:stCondLst>
                                    <p:cond delay="250"/>
                                  </p:stCondLst>
                                  <p:childTnLst>
                                    <p:set>
                                      <p:cBhvr>
                                        <p:cTn id="15" dur="1" fill="hold">
                                          <p:stCondLst>
                                            <p:cond delay="0"/>
                                          </p:stCondLst>
                                        </p:cTn>
                                        <p:tgtEl>
                                          <p:spTgt spid="8"/>
                                        </p:tgtEl>
                                        <p:attrNameLst>
                                          <p:attrName>style.visibility</p:attrName>
                                        </p:attrNameLst>
                                      </p:cBhvr>
                                      <p:to>
                                        <p:strVal val="visible"/>
                                      </p:to>
                                    </p:set>
                                  </p:childTnLst>
                                </p:cTn>
                              </p:par>
                              <p:par>
                                <p:cTn id="16" presetID="1" presetClass="entr" presetSubtype="0" fill="hold" grpId="0" nodeType="withEffect">
                                  <p:stCondLst>
                                    <p:cond delay="250"/>
                                  </p:stCondLst>
                                  <p:childTnLst>
                                    <p:set>
                                      <p:cBhvr>
                                        <p:cTn id="17" dur="1" fill="hold">
                                          <p:stCondLst>
                                            <p:cond delay="0"/>
                                          </p:stCondLst>
                                        </p:cTn>
                                        <p:tgtEl>
                                          <p:spTgt spid="20"/>
                                        </p:tgtEl>
                                        <p:attrNameLst>
                                          <p:attrName>style.visibility</p:attrName>
                                        </p:attrNameLst>
                                      </p:cBhvr>
                                      <p:to>
                                        <p:strVal val="visible"/>
                                      </p:to>
                                    </p:set>
                                  </p:childTnLst>
                                </p:cTn>
                              </p:par>
                            </p:childTnLst>
                          </p:cTn>
                        </p:par>
                        <p:par>
                          <p:cTn id="18" fill="hold">
                            <p:stCondLst>
                              <p:cond delay="500"/>
                            </p:stCondLst>
                            <p:childTnLst>
                              <p:par>
                                <p:cTn id="19" presetID="1" presetClass="entr" presetSubtype="0" fill="hold" grpId="0" nodeType="afterEffect">
                                  <p:stCondLst>
                                    <p:cond delay="25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250"/>
                                  </p:stCondLst>
                                  <p:childTnLst>
                                    <p:set>
                                      <p:cBhvr>
                                        <p:cTn id="22" dur="1" fill="hold">
                                          <p:stCondLst>
                                            <p:cond delay="0"/>
                                          </p:stCondLst>
                                        </p:cTn>
                                        <p:tgtEl>
                                          <p:spTgt spid="19"/>
                                        </p:tgtEl>
                                        <p:attrNameLst>
                                          <p:attrName>style.visibility</p:attrName>
                                        </p:attrNameLst>
                                      </p:cBhvr>
                                      <p:to>
                                        <p:strVal val="visible"/>
                                      </p:to>
                                    </p:set>
                                  </p:childTnLst>
                                </p:cTn>
                              </p:par>
                            </p:childTnLst>
                          </p:cTn>
                        </p:par>
                        <p:par>
                          <p:cTn id="23" fill="hold">
                            <p:stCondLst>
                              <p:cond delay="750"/>
                            </p:stCondLst>
                            <p:childTnLst>
                              <p:par>
                                <p:cTn id="24" presetID="1" presetClass="entr" presetSubtype="0" fill="hold" grpId="0" nodeType="afterEffect">
                                  <p:stCondLst>
                                    <p:cond delay="250"/>
                                  </p:stCondLst>
                                  <p:childTnLst>
                                    <p:set>
                                      <p:cBhvr>
                                        <p:cTn id="25" dur="1" fill="hold">
                                          <p:stCondLst>
                                            <p:cond delay="0"/>
                                          </p:stCondLst>
                                        </p:cTn>
                                        <p:tgtEl>
                                          <p:spTgt spid="11"/>
                                        </p:tgtEl>
                                        <p:attrNameLst>
                                          <p:attrName>style.visibility</p:attrName>
                                        </p:attrNameLst>
                                      </p:cBhvr>
                                      <p:to>
                                        <p:strVal val="visible"/>
                                      </p:to>
                                    </p:set>
                                  </p:childTnLst>
                                </p:cTn>
                              </p:par>
                              <p:par>
                                <p:cTn id="26" presetID="1" presetClass="entr" presetSubtype="0" fill="hold" grpId="0" nodeType="withEffect">
                                  <p:stCondLst>
                                    <p:cond delay="250"/>
                                  </p:stCondLst>
                                  <p:childTnLst>
                                    <p:set>
                                      <p:cBhvr>
                                        <p:cTn id="27" dur="1" fill="hold">
                                          <p:stCondLst>
                                            <p:cond delay="0"/>
                                          </p:stCondLst>
                                        </p:cTn>
                                        <p:tgtEl>
                                          <p:spTgt spid="21"/>
                                        </p:tgtEl>
                                        <p:attrNameLst>
                                          <p:attrName>style.visibility</p:attrName>
                                        </p:attrNameLst>
                                      </p:cBhvr>
                                      <p:to>
                                        <p:strVal val="visible"/>
                                      </p:to>
                                    </p:set>
                                  </p:childTnLst>
                                </p:cTn>
                              </p:par>
                            </p:childTnLst>
                          </p:cTn>
                        </p:par>
                        <p:par>
                          <p:cTn id="28" fill="hold">
                            <p:stCondLst>
                              <p:cond delay="1000"/>
                            </p:stCondLst>
                            <p:childTnLst>
                              <p:par>
                                <p:cTn id="29" presetID="1" presetClass="entr" presetSubtype="0" fill="hold" nodeType="afterEffect">
                                  <p:stCondLst>
                                    <p:cond delay="25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grpId="0" nodeType="withEffect">
                                  <p:stCondLst>
                                    <p:cond delay="250"/>
                                  </p:stCondLst>
                                  <p:childTnLst>
                                    <p:set>
                                      <p:cBhvr>
                                        <p:cTn id="36" dur="1" fill="hold">
                                          <p:stCondLst>
                                            <p:cond delay="0"/>
                                          </p:stCondLst>
                                        </p:cTn>
                                        <p:tgtEl>
                                          <p:spTgt spid="22"/>
                                        </p:tgtEl>
                                        <p:attrNameLst>
                                          <p:attrName>style.visibility</p:attrName>
                                        </p:attrNameLst>
                                      </p:cBhvr>
                                      <p:to>
                                        <p:strVal val="visible"/>
                                      </p:to>
                                    </p:set>
                                  </p:childTnLst>
                                </p:cTn>
                              </p:par>
                            </p:childTnLst>
                          </p:cTn>
                        </p:par>
                        <p:par>
                          <p:cTn id="37" fill="hold">
                            <p:stCondLst>
                              <p:cond delay="250"/>
                            </p:stCondLst>
                            <p:childTnLst>
                              <p:par>
                                <p:cTn id="38" presetID="1" presetClass="entr" presetSubtype="0" fill="hold" nodeType="afterEffect">
                                  <p:stCondLst>
                                    <p:cond delay="250"/>
                                  </p:stCondLst>
                                  <p:childTnLst>
                                    <p:set>
                                      <p:cBhvr>
                                        <p:cTn id="39" dur="1" fill="hold">
                                          <p:stCondLst>
                                            <p:cond delay="0"/>
                                          </p:stCondLst>
                                        </p:cTn>
                                        <p:tgtEl>
                                          <p:spTgt spid="35"/>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childTnLst>
                                </p:cTn>
                              </p:par>
                              <p:par>
                                <p:cTn id="44" presetID="1" presetClass="entr" presetSubtype="0" fill="hold" grpId="0" nodeType="withEffect">
                                  <p:stCondLst>
                                    <p:cond delay="250"/>
                                  </p:stCondLst>
                                  <p:childTnLst>
                                    <p:set>
                                      <p:cBhvr>
                                        <p:cTn id="45" dur="1" fill="hold">
                                          <p:stCondLst>
                                            <p:cond delay="0"/>
                                          </p:stCondLst>
                                        </p:cTn>
                                        <p:tgtEl>
                                          <p:spTgt spid="23"/>
                                        </p:tgtEl>
                                        <p:attrNameLst>
                                          <p:attrName>style.visibility</p:attrName>
                                        </p:attrNameLst>
                                      </p:cBhvr>
                                      <p:to>
                                        <p:strVal val="visible"/>
                                      </p:to>
                                    </p:set>
                                  </p:childTnLst>
                                </p:cTn>
                              </p:par>
                            </p:childTnLst>
                          </p:cTn>
                        </p:par>
                        <p:par>
                          <p:cTn id="46" fill="hold">
                            <p:stCondLst>
                              <p:cond delay="250"/>
                            </p:stCondLst>
                            <p:childTnLst>
                              <p:par>
                                <p:cTn id="47" presetID="1" presetClass="entr" presetSubtype="0" fill="hold" grpId="0" nodeType="afterEffect">
                                  <p:stCondLst>
                                    <p:cond delay="250"/>
                                  </p:stCondLst>
                                  <p:childTnLst>
                                    <p:set>
                                      <p:cBhvr>
                                        <p:cTn id="48" dur="1" fill="hold">
                                          <p:stCondLst>
                                            <p:cond delay="0"/>
                                          </p:stCondLst>
                                        </p:cTn>
                                        <p:tgtEl>
                                          <p:spTgt spid="14"/>
                                        </p:tgtEl>
                                        <p:attrNameLst>
                                          <p:attrName>style.visibility</p:attrName>
                                        </p:attrNameLst>
                                      </p:cBhvr>
                                      <p:to>
                                        <p:strVal val="visible"/>
                                      </p:to>
                                    </p:set>
                                  </p:childTnLst>
                                </p:cTn>
                              </p:par>
                              <p:par>
                                <p:cTn id="49" presetID="1" presetClass="entr" presetSubtype="0" fill="hold" grpId="0" nodeType="withEffect">
                                  <p:stCondLst>
                                    <p:cond delay="250"/>
                                  </p:stCondLst>
                                  <p:childTnLst>
                                    <p:set>
                                      <p:cBhvr>
                                        <p:cTn id="50" dur="1" fill="hold">
                                          <p:stCondLst>
                                            <p:cond delay="0"/>
                                          </p:stCondLst>
                                        </p:cTn>
                                        <p:tgtEl>
                                          <p:spTgt spid="24"/>
                                        </p:tgtEl>
                                        <p:attrNameLst>
                                          <p:attrName>style.visibility</p:attrName>
                                        </p:attrNameLst>
                                      </p:cBhvr>
                                      <p:to>
                                        <p:strVal val="visible"/>
                                      </p:to>
                                    </p:set>
                                  </p:childTnLst>
                                </p:cTn>
                              </p:par>
                            </p:childTnLst>
                          </p:cTn>
                        </p:par>
                        <p:par>
                          <p:cTn id="51" fill="hold">
                            <p:stCondLst>
                              <p:cond delay="500"/>
                            </p:stCondLst>
                            <p:childTnLst>
                              <p:par>
                                <p:cTn id="52" presetID="1" presetClass="entr" presetSubtype="0" fill="hold" nodeType="afterEffect">
                                  <p:stCondLst>
                                    <p:cond delay="250"/>
                                  </p:stCondLst>
                                  <p:childTnLst>
                                    <p:set>
                                      <p:cBhvr>
                                        <p:cTn id="53"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3" grpId="0" animBg="1"/>
      <p:bldP spid="14" grpId="0" animBg="1"/>
      <p:bldP spid="16" grpId="0" animBg="1"/>
      <p:bldP spid="9" grpId="0"/>
      <p:bldP spid="19" grpId="0"/>
      <p:bldP spid="20" grpId="0"/>
      <p:bldP spid="21" grpId="0"/>
      <p:bldP spid="22" grpId="0"/>
      <p:bldP spid="23" grpId="0"/>
      <p:bldP spid="24" grpId="0"/>
      <p:bldP spid="10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2B59ADE-59E0-44A5-9A2D-451F5CBA690D}"/>
              </a:ext>
            </a:extLst>
          </p:cNvPr>
          <p:cNvSpPr>
            <a:spLocks noGrp="1"/>
          </p:cNvSpPr>
          <p:nvPr>
            <p:ph type="sldNum" sz="quarter" idx="12"/>
          </p:nvPr>
        </p:nvSpPr>
        <p:spPr/>
        <p:txBody>
          <a:bodyPr/>
          <a:lstStyle/>
          <a:p>
            <a:fld id="{6D22F896-40B5-4ADD-8801-0D06FADFA095}" type="slidenum">
              <a:rPr lang="en-US" smtClean="0"/>
              <a:t>14</a:t>
            </a:fld>
            <a:endParaRPr lang="en-US" dirty="0"/>
          </a:p>
        </p:txBody>
      </p:sp>
      <p:sp>
        <p:nvSpPr>
          <p:cNvPr id="6" name="Title 5">
            <a:extLst>
              <a:ext uri="{FF2B5EF4-FFF2-40B4-BE49-F238E27FC236}">
                <a16:creationId xmlns:a16="http://schemas.microsoft.com/office/drawing/2014/main" id="{8616085F-DB25-4350-B1FA-01E39E2A90E6}"/>
              </a:ext>
            </a:extLst>
          </p:cNvPr>
          <p:cNvSpPr>
            <a:spLocks noGrp="1"/>
          </p:cNvSpPr>
          <p:nvPr>
            <p:ph type="title"/>
          </p:nvPr>
        </p:nvSpPr>
        <p:spPr/>
        <p:txBody>
          <a:bodyPr>
            <a:normAutofit/>
          </a:bodyPr>
          <a:lstStyle/>
          <a:p>
            <a:r>
              <a:rPr lang="en-US" dirty="0">
                <a:effectLst>
                  <a:outerShdw blurRad="38100" dist="38100" dir="2700000" algn="tl">
                    <a:srgbClr val="000000">
                      <a:alpha val="43137"/>
                    </a:srgbClr>
                  </a:outerShdw>
                </a:effectLst>
              </a:rPr>
              <a:t>Case Study: Lifeguard Towers</a:t>
            </a:r>
          </a:p>
        </p:txBody>
      </p:sp>
      <p:sp>
        <p:nvSpPr>
          <p:cNvPr id="7" name="Content Placeholder 6">
            <a:extLst>
              <a:ext uri="{FF2B5EF4-FFF2-40B4-BE49-F238E27FC236}">
                <a16:creationId xmlns:a16="http://schemas.microsoft.com/office/drawing/2014/main" id="{9317AC7C-173A-4AF0-92EE-E64B94FABD23}"/>
              </a:ext>
            </a:extLst>
          </p:cNvPr>
          <p:cNvSpPr>
            <a:spLocks noGrp="1"/>
          </p:cNvSpPr>
          <p:nvPr>
            <p:ph idx="1"/>
          </p:nvPr>
        </p:nvSpPr>
        <p:spPr>
          <a:xfrm>
            <a:off x="409575" y="1838040"/>
            <a:ext cx="6886575" cy="3731196"/>
          </a:xfrm>
        </p:spPr>
        <p:txBody>
          <a:bodyPr/>
          <a:lstStyle/>
          <a:p>
            <a:pPr marL="0" indent="0">
              <a:spcBef>
                <a:spcPts val="0"/>
              </a:spcBef>
              <a:spcAft>
                <a:spcPts val="1200"/>
              </a:spcAft>
              <a:buNone/>
            </a:pPr>
            <a:r>
              <a:rPr lang="en-US" sz="2800" b="1" dirty="0"/>
              <a:t>The Complaint</a:t>
            </a:r>
          </a:p>
          <a:p>
            <a:pPr marL="0" indent="0">
              <a:spcBef>
                <a:spcPts val="0"/>
              </a:spcBef>
              <a:spcAft>
                <a:spcPts val="600"/>
              </a:spcAft>
              <a:buNone/>
            </a:pPr>
            <a:r>
              <a:rPr lang="en-US" sz="2000" dirty="0">
                <a:ea typeface="Calibri" panose="020F0502020204030204" pitchFamily="34" charset="0"/>
                <a:cs typeface="Times New Roman" panose="02020603050405020304" pitchFamily="18" charset="0"/>
              </a:rPr>
              <a:t>IG Intake received a citizen’s complaint that a City’s award of a Request For Proposal (RFP) was:</a:t>
            </a:r>
          </a:p>
          <a:p>
            <a:pPr marL="457200" indent="-457200">
              <a:spcBef>
                <a:spcPts val="0"/>
              </a:spcBef>
              <a:spcAft>
                <a:spcPts val="600"/>
              </a:spcAft>
              <a:buFont typeface="Arial" panose="020B0604020202020204" pitchFamily="34" charset="0"/>
              <a:buChar char="•"/>
              <a:tabLst>
                <a:tab pos="914400" algn="l"/>
                <a:tab pos="1371600" algn="l"/>
                <a:tab pos="1828800" algn="l"/>
                <a:tab pos="2286000" algn="l"/>
                <a:tab pos="2743200" algn="l"/>
                <a:tab pos="3200400" algn="l"/>
                <a:tab pos="3657600" algn="l"/>
              </a:tabLst>
            </a:pPr>
            <a:r>
              <a:rPr lang="en-US" sz="2000" dirty="0">
                <a:ea typeface="Calibri" panose="020F0502020204030204" pitchFamily="34" charset="0"/>
                <a:cs typeface="Times New Roman" panose="02020603050405020304" pitchFamily="18" charset="0"/>
              </a:rPr>
              <a:t>Improper and unfair because there was only one bidder</a:t>
            </a:r>
          </a:p>
          <a:p>
            <a:pPr marL="457200" indent="-457200">
              <a:spcBef>
                <a:spcPts val="0"/>
              </a:spcBef>
              <a:spcAft>
                <a:spcPts val="600"/>
              </a:spcAft>
              <a:buFont typeface="Arial" panose="020B0604020202020204" pitchFamily="34" charset="0"/>
              <a:buChar char="•"/>
              <a:tabLst>
                <a:tab pos="914400" algn="l"/>
                <a:tab pos="1371600" algn="l"/>
                <a:tab pos="1828800" algn="l"/>
                <a:tab pos="2286000" algn="l"/>
                <a:tab pos="2743200" algn="l"/>
                <a:tab pos="3200400" algn="l"/>
                <a:tab pos="3657600" algn="l"/>
              </a:tabLst>
            </a:pPr>
            <a:r>
              <a:rPr lang="en-US" sz="2000" dirty="0">
                <a:ea typeface="Calibri" panose="020F0502020204030204" pitchFamily="34" charset="0"/>
                <a:cs typeface="Times New Roman" panose="02020603050405020304" pitchFamily="18" charset="0"/>
              </a:rPr>
              <a:t>The City did not confirm the vendor’s qualifications</a:t>
            </a:r>
          </a:p>
          <a:p>
            <a:pPr marL="457200" indent="-457200">
              <a:spcBef>
                <a:spcPts val="0"/>
              </a:spcBef>
              <a:spcAft>
                <a:spcPts val="600"/>
              </a:spcAft>
              <a:buFont typeface="Arial" panose="020B0604020202020204" pitchFamily="34" charset="0"/>
              <a:buChar char="•"/>
              <a:tabLst>
                <a:tab pos="914400" algn="l"/>
                <a:tab pos="1371600" algn="l"/>
                <a:tab pos="1828800" algn="l"/>
                <a:tab pos="2286000" algn="l"/>
                <a:tab pos="2743200" algn="l"/>
                <a:tab pos="3200400" algn="l"/>
                <a:tab pos="3657600" algn="l"/>
              </a:tabLst>
            </a:pPr>
            <a:r>
              <a:rPr lang="en-US" sz="2000" dirty="0">
                <a:ea typeface="Calibri" panose="020F0502020204030204" pitchFamily="34" charset="0"/>
                <a:cs typeface="Times New Roman" panose="02020603050405020304" pitchFamily="18" charset="0"/>
              </a:rPr>
              <a:t>The specifications limited competition</a:t>
            </a:r>
          </a:p>
          <a:p>
            <a:pPr marL="457200" indent="-457200">
              <a:spcBef>
                <a:spcPts val="0"/>
              </a:spcBef>
              <a:spcAft>
                <a:spcPts val="600"/>
              </a:spcAft>
              <a:buFont typeface="Arial" panose="020B0604020202020204" pitchFamily="34" charset="0"/>
              <a:buChar char="•"/>
              <a:tabLst>
                <a:tab pos="914400" algn="l"/>
                <a:tab pos="1371600" algn="l"/>
                <a:tab pos="1828800" algn="l"/>
                <a:tab pos="2286000" algn="l"/>
                <a:tab pos="2743200" algn="l"/>
                <a:tab pos="3200400" algn="l"/>
                <a:tab pos="3657600" algn="l"/>
              </a:tabLst>
            </a:pPr>
            <a:r>
              <a:rPr lang="en-US" sz="2000" dirty="0">
                <a:ea typeface="Calibri" panose="020F0502020204030204" pitchFamily="34" charset="0"/>
                <a:cs typeface="Times New Roman" panose="02020603050405020304" pitchFamily="18" charset="0"/>
              </a:rPr>
              <a:t>The vendor qualifications were too restrictive</a:t>
            </a:r>
          </a:p>
          <a:p>
            <a:pPr marL="457200" indent="-457200">
              <a:spcBef>
                <a:spcPts val="0"/>
              </a:spcBef>
              <a:spcAft>
                <a:spcPts val="600"/>
              </a:spcAft>
              <a:buFont typeface="Arial" panose="020B0604020202020204" pitchFamily="34" charset="0"/>
              <a:buChar char="•"/>
              <a:tabLst>
                <a:tab pos="914400" algn="l"/>
                <a:tab pos="1371600" algn="l"/>
                <a:tab pos="1828800" algn="l"/>
                <a:tab pos="2286000" algn="l"/>
                <a:tab pos="2743200" algn="l"/>
                <a:tab pos="3200400" algn="l"/>
                <a:tab pos="3657600" algn="l"/>
              </a:tabLst>
            </a:pPr>
            <a:r>
              <a:rPr lang="en-US" sz="2000" dirty="0">
                <a:ea typeface="Calibri" panose="020F0502020204030204" pitchFamily="34" charset="0"/>
                <a:cs typeface="Times New Roman" panose="02020603050405020304" pitchFamily="18" charset="0"/>
              </a:rPr>
              <a:t>The price was higher than other public purchases of similar items.</a:t>
            </a:r>
          </a:p>
        </p:txBody>
      </p:sp>
      <p:pic>
        <p:nvPicPr>
          <p:cNvPr id="3" name="Picture 2"/>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7448373" y="2476500"/>
            <a:ext cx="4134027" cy="3305175"/>
          </a:xfrm>
          <a:prstGeom prst="rect">
            <a:avLst/>
          </a:prstGeom>
          <a:ln>
            <a:solidFill>
              <a:srgbClr val="002060"/>
            </a:solidFill>
          </a:ln>
        </p:spPr>
      </p:pic>
    </p:spTree>
    <p:extLst>
      <p:ext uri="{BB962C8B-B14F-4D97-AF65-F5344CB8AC3E}">
        <p14:creationId xmlns:p14="http://schemas.microsoft.com/office/powerpoint/2010/main" val="20108283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2B59ADE-59E0-44A5-9A2D-451F5CBA690D}"/>
              </a:ext>
            </a:extLst>
          </p:cNvPr>
          <p:cNvSpPr>
            <a:spLocks noGrp="1"/>
          </p:cNvSpPr>
          <p:nvPr>
            <p:ph type="sldNum" sz="quarter" idx="12"/>
          </p:nvPr>
        </p:nvSpPr>
        <p:spPr/>
        <p:txBody>
          <a:bodyPr/>
          <a:lstStyle/>
          <a:p>
            <a:fld id="{6D22F896-40B5-4ADD-8801-0D06FADFA095}" type="slidenum">
              <a:rPr lang="en-US" smtClean="0"/>
              <a:t>15</a:t>
            </a:fld>
            <a:endParaRPr lang="en-US" dirty="0"/>
          </a:p>
        </p:txBody>
      </p:sp>
      <p:sp>
        <p:nvSpPr>
          <p:cNvPr id="6" name="Title 5">
            <a:extLst>
              <a:ext uri="{FF2B5EF4-FFF2-40B4-BE49-F238E27FC236}">
                <a16:creationId xmlns:a16="http://schemas.microsoft.com/office/drawing/2014/main" id="{8616085F-DB25-4350-B1FA-01E39E2A90E6}"/>
              </a:ext>
            </a:extLst>
          </p:cNvPr>
          <p:cNvSpPr>
            <a:spLocks noGrp="1"/>
          </p:cNvSpPr>
          <p:nvPr>
            <p:ph type="title"/>
          </p:nvPr>
        </p:nvSpPr>
        <p:spPr/>
        <p:txBody>
          <a:bodyPr>
            <a:normAutofit/>
          </a:bodyPr>
          <a:lstStyle/>
          <a:p>
            <a:r>
              <a:rPr lang="en-US" dirty="0">
                <a:effectLst>
                  <a:outerShdw blurRad="38100" dist="38100" dir="2700000" algn="tl">
                    <a:srgbClr val="000000">
                      <a:alpha val="43137"/>
                    </a:srgbClr>
                  </a:outerShdw>
                </a:effectLst>
              </a:rPr>
              <a:t>Case Study: Lifeguard Towers</a:t>
            </a:r>
          </a:p>
        </p:txBody>
      </p:sp>
      <p:sp>
        <p:nvSpPr>
          <p:cNvPr id="7" name="Content Placeholder 6">
            <a:extLst>
              <a:ext uri="{FF2B5EF4-FFF2-40B4-BE49-F238E27FC236}">
                <a16:creationId xmlns:a16="http://schemas.microsoft.com/office/drawing/2014/main" id="{9317AC7C-173A-4AF0-92EE-E64B94FABD23}"/>
              </a:ext>
            </a:extLst>
          </p:cNvPr>
          <p:cNvSpPr>
            <a:spLocks noGrp="1"/>
          </p:cNvSpPr>
          <p:nvPr>
            <p:ph idx="1"/>
          </p:nvPr>
        </p:nvSpPr>
        <p:spPr>
          <a:xfrm>
            <a:off x="609600" y="2047590"/>
            <a:ext cx="10553700" cy="4179474"/>
          </a:xfrm>
        </p:spPr>
        <p:txBody>
          <a:bodyPr/>
          <a:lstStyle/>
          <a:p>
            <a:pPr marL="0" indent="0">
              <a:spcBef>
                <a:spcPts val="0"/>
              </a:spcBef>
              <a:spcAft>
                <a:spcPts val="1200"/>
              </a:spcAft>
              <a:buNone/>
              <a:tabLst>
                <a:tab pos="914400" algn="l"/>
              </a:tabLst>
            </a:pPr>
            <a:r>
              <a:rPr lang="en-US" sz="2800" b="1" dirty="0"/>
              <a:t>Intake</a:t>
            </a:r>
          </a:p>
          <a:p>
            <a:pPr marL="457200" indent="0">
              <a:spcBef>
                <a:spcPts val="0"/>
              </a:spcBef>
              <a:spcAft>
                <a:spcPts val="600"/>
              </a:spcAft>
              <a:buNone/>
            </a:pPr>
            <a:r>
              <a:rPr lang="en-US" sz="2000" dirty="0">
                <a:ea typeface="Calibri" panose="020F0502020204030204" pitchFamily="34" charset="0"/>
                <a:cs typeface="Times New Roman" panose="02020603050405020304" pitchFamily="18" charset="0"/>
              </a:rPr>
              <a:t>Intake developed the complaint further by working with the citizen to define their concerns, their desired outcomes, and obtain documentation relevant to the complaint from the citizen.  </a:t>
            </a:r>
          </a:p>
          <a:p>
            <a:pPr marL="457200" indent="0">
              <a:spcBef>
                <a:spcPts val="0"/>
              </a:spcBef>
              <a:spcAft>
                <a:spcPts val="600"/>
              </a:spcAft>
              <a:buNone/>
            </a:pPr>
            <a:endParaRPr lang="en-US" sz="1000" dirty="0">
              <a:ea typeface="Calibri" panose="020F0502020204030204" pitchFamily="34" charset="0"/>
              <a:cs typeface="Times New Roman" panose="02020603050405020304" pitchFamily="18" charset="0"/>
            </a:endParaRPr>
          </a:p>
          <a:p>
            <a:pPr marL="457200" indent="0">
              <a:spcBef>
                <a:spcPts val="0"/>
              </a:spcBef>
              <a:spcAft>
                <a:spcPts val="600"/>
              </a:spcAft>
              <a:buNone/>
            </a:pPr>
            <a:r>
              <a:rPr lang="en-US" sz="2000" dirty="0">
                <a:ea typeface="Calibri" panose="020F0502020204030204" pitchFamily="34" charset="0"/>
                <a:cs typeface="Times New Roman" panose="02020603050405020304" pitchFamily="18" charset="0"/>
              </a:rPr>
              <a:t>Intake concluded that:</a:t>
            </a:r>
          </a:p>
          <a:p>
            <a:pPr marL="1371600" indent="-457200">
              <a:spcBef>
                <a:spcPts val="0"/>
              </a:spcBef>
              <a:spcAft>
                <a:spcPts val="600"/>
              </a:spcAft>
              <a:buFont typeface="Arial" panose="020B0604020202020204" pitchFamily="34" charset="0"/>
              <a:buChar char="•"/>
              <a:tabLst>
                <a:tab pos="457200" algn="l"/>
                <a:tab pos="1371600" algn="l"/>
                <a:tab pos="1828800" algn="l"/>
                <a:tab pos="2286000" algn="l"/>
                <a:tab pos="2743200" algn="l"/>
                <a:tab pos="3200400" algn="l"/>
                <a:tab pos="3657600" algn="l"/>
              </a:tabLst>
            </a:pPr>
            <a:r>
              <a:rPr lang="en-US" sz="2000" dirty="0">
                <a:ea typeface="Calibri" panose="020F0502020204030204" pitchFamily="34" charset="0"/>
                <a:cs typeface="Times New Roman" panose="02020603050405020304" pitchFamily="18" charset="0"/>
              </a:rPr>
              <a:t>The citizen was alleging misconduct by public officials.</a:t>
            </a:r>
          </a:p>
          <a:p>
            <a:pPr marL="1371600" indent="-457200">
              <a:spcBef>
                <a:spcPts val="0"/>
              </a:spcBef>
              <a:spcAft>
                <a:spcPts val="600"/>
              </a:spcAft>
              <a:buFont typeface="Arial" panose="020B0604020202020204" pitchFamily="34" charset="0"/>
              <a:buChar char="•"/>
              <a:tabLst>
                <a:tab pos="457200" algn="l"/>
                <a:tab pos="1371600" algn="l"/>
                <a:tab pos="1828800" algn="l"/>
                <a:tab pos="2286000" algn="l"/>
                <a:tab pos="2743200" algn="l"/>
                <a:tab pos="3200400" algn="l"/>
                <a:tab pos="3657600" algn="l"/>
              </a:tabLst>
            </a:pPr>
            <a:r>
              <a:rPr lang="en-US" sz="2000" dirty="0">
                <a:ea typeface="Calibri" panose="020F0502020204030204" pitchFamily="34" charset="0"/>
                <a:cs typeface="Times New Roman" panose="02020603050405020304" pitchFamily="18" charset="0"/>
              </a:rPr>
              <a:t>The complaint issues were very complicated and would require an in-depth look.</a:t>
            </a:r>
          </a:p>
          <a:p>
            <a:pPr marL="1371600" indent="-457200">
              <a:spcBef>
                <a:spcPts val="0"/>
              </a:spcBef>
              <a:spcAft>
                <a:spcPts val="600"/>
              </a:spcAft>
              <a:buFont typeface="Arial" panose="020B0604020202020204" pitchFamily="34" charset="0"/>
              <a:buChar char="•"/>
              <a:tabLst>
                <a:tab pos="457200" algn="l"/>
                <a:tab pos="1371600" algn="l"/>
                <a:tab pos="1828800" algn="l"/>
                <a:tab pos="2286000" algn="l"/>
                <a:tab pos="2743200" algn="l"/>
                <a:tab pos="3200400" algn="l"/>
                <a:tab pos="3657600" algn="l"/>
              </a:tabLst>
            </a:pPr>
            <a:r>
              <a:rPr lang="en-US" sz="2000" dirty="0">
                <a:ea typeface="Calibri" panose="020F0502020204030204" pitchFamily="34" charset="0"/>
                <a:cs typeface="Times New Roman" panose="02020603050405020304" pitchFamily="18" charset="0"/>
              </a:rPr>
              <a:t>Researching the complaint would require expert knowledge in municipal proceedings, contracts and solicitations, and technical specifications.</a:t>
            </a:r>
          </a:p>
          <a:p>
            <a:pPr marL="914400" indent="-914400">
              <a:spcBef>
                <a:spcPts val="0"/>
              </a:spcBef>
              <a:spcAft>
                <a:spcPts val="600"/>
              </a:spcAft>
              <a:buNone/>
              <a:tabLst>
                <a:tab pos="457200" algn="l"/>
                <a:tab pos="914400" algn="l"/>
                <a:tab pos="1371600" algn="l"/>
                <a:tab pos="1828800" algn="l"/>
                <a:tab pos="2286000" algn="l"/>
                <a:tab pos="2743200" algn="l"/>
                <a:tab pos="3200400" algn="l"/>
                <a:tab pos="3657600" algn="l"/>
              </a:tabLst>
            </a:pPr>
            <a:endParaRPr lang="en-US" sz="18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49869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2B59ADE-59E0-44A5-9A2D-451F5CBA690D}"/>
              </a:ext>
            </a:extLst>
          </p:cNvPr>
          <p:cNvSpPr>
            <a:spLocks noGrp="1"/>
          </p:cNvSpPr>
          <p:nvPr>
            <p:ph type="sldNum" sz="quarter" idx="12"/>
          </p:nvPr>
        </p:nvSpPr>
        <p:spPr/>
        <p:txBody>
          <a:bodyPr/>
          <a:lstStyle/>
          <a:p>
            <a:fld id="{6D22F896-40B5-4ADD-8801-0D06FADFA095}" type="slidenum">
              <a:rPr lang="en-US" smtClean="0"/>
              <a:t>16</a:t>
            </a:fld>
            <a:endParaRPr lang="en-US" dirty="0"/>
          </a:p>
        </p:txBody>
      </p:sp>
      <p:sp>
        <p:nvSpPr>
          <p:cNvPr id="6" name="Title 5">
            <a:extLst>
              <a:ext uri="{FF2B5EF4-FFF2-40B4-BE49-F238E27FC236}">
                <a16:creationId xmlns:a16="http://schemas.microsoft.com/office/drawing/2014/main" id="{8616085F-DB25-4350-B1FA-01E39E2A90E6}"/>
              </a:ext>
            </a:extLst>
          </p:cNvPr>
          <p:cNvSpPr>
            <a:spLocks noGrp="1"/>
          </p:cNvSpPr>
          <p:nvPr>
            <p:ph type="title"/>
          </p:nvPr>
        </p:nvSpPr>
        <p:spPr/>
        <p:txBody>
          <a:bodyPr>
            <a:normAutofit/>
          </a:bodyPr>
          <a:lstStyle/>
          <a:p>
            <a:r>
              <a:rPr lang="en-US" dirty="0">
                <a:effectLst>
                  <a:outerShdw blurRad="38100" dist="38100" dir="2700000" algn="tl">
                    <a:srgbClr val="000000">
                      <a:alpha val="43137"/>
                    </a:srgbClr>
                  </a:outerShdw>
                </a:effectLst>
              </a:rPr>
              <a:t>Case Study: Lifeguard Towers</a:t>
            </a:r>
          </a:p>
        </p:txBody>
      </p:sp>
      <p:sp>
        <p:nvSpPr>
          <p:cNvPr id="7" name="Content Placeholder 6">
            <a:extLst>
              <a:ext uri="{FF2B5EF4-FFF2-40B4-BE49-F238E27FC236}">
                <a16:creationId xmlns:a16="http://schemas.microsoft.com/office/drawing/2014/main" id="{9317AC7C-173A-4AF0-92EE-E64B94FABD23}"/>
              </a:ext>
            </a:extLst>
          </p:cNvPr>
          <p:cNvSpPr>
            <a:spLocks noGrp="1"/>
          </p:cNvSpPr>
          <p:nvPr>
            <p:ph idx="1"/>
          </p:nvPr>
        </p:nvSpPr>
        <p:spPr>
          <a:xfrm>
            <a:off x="609600" y="2047590"/>
            <a:ext cx="10972800" cy="3731196"/>
          </a:xfrm>
        </p:spPr>
        <p:txBody>
          <a:bodyPr/>
          <a:lstStyle/>
          <a:p>
            <a:pPr marL="0" indent="0">
              <a:spcBef>
                <a:spcPts val="0"/>
              </a:spcBef>
              <a:spcAft>
                <a:spcPts val="1200"/>
              </a:spcAft>
              <a:buNone/>
              <a:tabLst>
                <a:tab pos="914400" algn="l"/>
              </a:tabLst>
            </a:pPr>
            <a:r>
              <a:rPr lang="en-US" sz="3200" b="1" dirty="0"/>
              <a:t>Investigations</a:t>
            </a:r>
          </a:p>
          <a:p>
            <a:pPr marL="457200" indent="0">
              <a:spcBef>
                <a:spcPts val="0"/>
              </a:spcBef>
              <a:spcAft>
                <a:spcPts val="600"/>
              </a:spcAft>
              <a:buNone/>
            </a:pPr>
            <a:r>
              <a:rPr lang="en-US" sz="2000" dirty="0">
                <a:ea typeface="Calibri" panose="020F0502020204030204" pitchFamily="34" charset="0"/>
                <a:cs typeface="Times New Roman" panose="02020603050405020304" pitchFamily="18" charset="0"/>
              </a:rPr>
              <a:t>Since the complaint alleged misconduct by public officials, Investigations took the lead in reviewing the complaint documentation.    </a:t>
            </a:r>
          </a:p>
          <a:p>
            <a:pPr marL="457200" indent="0">
              <a:spcBef>
                <a:spcPts val="0"/>
              </a:spcBef>
              <a:spcAft>
                <a:spcPts val="600"/>
              </a:spcAft>
              <a:buNone/>
            </a:pPr>
            <a:endParaRPr lang="en-US" sz="1050" dirty="0">
              <a:ea typeface="Calibri" panose="020F0502020204030204" pitchFamily="34" charset="0"/>
              <a:cs typeface="Times New Roman" panose="02020603050405020304" pitchFamily="18" charset="0"/>
            </a:endParaRPr>
          </a:p>
          <a:p>
            <a:pPr marL="457200" indent="0">
              <a:spcBef>
                <a:spcPts val="0"/>
              </a:spcBef>
              <a:spcAft>
                <a:spcPts val="600"/>
              </a:spcAft>
              <a:buNone/>
            </a:pPr>
            <a:r>
              <a:rPr lang="en-US" sz="2000" dirty="0">
                <a:ea typeface="Calibri" panose="020F0502020204030204" pitchFamily="34" charset="0"/>
                <a:cs typeface="Times New Roman" panose="02020603050405020304" pitchFamily="18" charset="0"/>
              </a:rPr>
              <a:t>Investigations’ review determined that:</a:t>
            </a:r>
          </a:p>
          <a:p>
            <a:pPr marL="1371600" indent="-457200">
              <a:spcBef>
                <a:spcPts val="0"/>
              </a:spcBef>
              <a:spcAft>
                <a:spcPts val="600"/>
              </a:spcAft>
              <a:buFont typeface="Arial" panose="020B0604020202020204" pitchFamily="34" charset="0"/>
              <a:buChar char="•"/>
              <a:tabLst>
                <a:tab pos="457200" algn="l"/>
                <a:tab pos="914400" algn="l"/>
                <a:tab pos="1371600" algn="l"/>
                <a:tab pos="1828800" algn="l"/>
                <a:tab pos="2286000" algn="l"/>
                <a:tab pos="2743200" algn="l"/>
                <a:tab pos="3200400" algn="l"/>
                <a:tab pos="3657600" algn="l"/>
              </a:tabLst>
            </a:pPr>
            <a:r>
              <a:rPr lang="en-US" sz="2000" dirty="0">
                <a:ea typeface="Calibri" panose="020F0502020204030204" pitchFamily="34" charset="0"/>
                <a:cs typeface="Times New Roman" panose="02020603050405020304" pitchFamily="18" charset="0"/>
              </a:rPr>
              <a:t>The allegations of misconduct were declaratory statements only, not supported by any fact, document, or information in the complaint.</a:t>
            </a:r>
          </a:p>
          <a:p>
            <a:pPr marL="1371600" indent="-457200">
              <a:spcBef>
                <a:spcPts val="0"/>
              </a:spcBef>
              <a:spcAft>
                <a:spcPts val="600"/>
              </a:spcAft>
              <a:buFont typeface="Arial" panose="020B0604020202020204" pitchFamily="34" charset="0"/>
              <a:buChar char="•"/>
              <a:tabLst>
                <a:tab pos="457200" algn="l"/>
                <a:tab pos="914400" algn="l"/>
                <a:tab pos="1371600" algn="l"/>
                <a:tab pos="1828800" algn="l"/>
                <a:tab pos="2286000" algn="l"/>
                <a:tab pos="2743200" algn="l"/>
                <a:tab pos="3200400" algn="l"/>
                <a:tab pos="3657600" algn="l"/>
              </a:tabLst>
            </a:pPr>
            <a:r>
              <a:rPr lang="en-US" sz="2000" dirty="0">
                <a:ea typeface="Calibri" panose="020F0502020204030204" pitchFamily="34" charset="0"/>
                <a:cs typeface="Times New Roman" panose="02020603050405020304" pitchFamily="18" charset="0"/>
              </a:rPr>
              <a:t>The documentation did not readily reveal any improprieties executed by City staff in violation of their duties.</a:t>
            </a:r>
          </a:p>
          <a:p>
            <a:pPr marL="1371600" indent="-457200">
              <a:spcBef>
                <a:spcPts val="0"/>
              </a:spcBef>
              <a:spcAft>
                <a:spcPts val="600"/>
              </a:spcAft>
              <a:buFont typeface="Arial" panose="020B0604020202020204" pitchFamily="34" charset="0"/>
              <a:buChar char="•"/>
              <a:tabLst>
                <a:tab pos="457200" algn="l"/>
                <a:tab pos="914400" algn="l"/>
                <a:tab pos="1371600" algn="l"/>
                <a:tab pos="1828800" algn="l"/>
                <a:tab pos="2286000" algn="l"/>
                <a:tab pos="2743200" algn="l"/>
                <a:tab pos="3200400" algn="l"/>
                <a:tab pos="3657600" algn="l"/>
              </a:tabLst>
            </a:pPr>
            <a:r>
              <a:rPr lang="en-US" sz="2000" dirty="0">
                <a:ea typeface="Calibri" panose="020F0502020204030204" pitchFamily="34" charset="0"/>
                <a:cs typeface="Times New Roman" panose="02020603050405020304" pitchFamily="18" charset="0"/>
              </a:rPr>
              <a:t>The substance of the complaint concerned possible violations of Purchasing policies, City procedures, and industry/business practices.</a:t>
            </a:r>
          </a:p>
          <a:p>
            <a:pPr marL="914400" indent="-914400">
              <a:spcBef>
                <a:spcPts val="0"/>
              </a:spcBef>
              <a:spcAft>
                <a:spcPts val="600"/>
              </a:spcAft>
              <a:buNone/>
              <a:tabLst>
                <a:tab pos="457200" algn="l"/>
                <a:tab pos="914400" algn="l"/>
                <a:tab pos="1371600" algn="l"/>
                <a:tab pos="1828800" algn="l"/>
                <a:tab pos="2286000" algn="l"/>
                <a:tab pos="2743200" algn="l"/>
                <a:tab pos="3200400" algn="l"/>
                <a:tab pos="3657600" algn="l"/>
              </a:tabLst>
            </a:pPr>
            <a:endParaRPr lang="en-US" sz="20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47057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2B59ADE-59E0-44A5-9A2D-451F5CBA690D}"/>
              </a:ext>
            </a:extLst>
          </p:cNvPr>
          <p:cNvSpPr>
            <a:spLocks noGrp="1"/>
          </p:cNvSpPr>
          <p:nvPr>
            <p:ph type="sldNum" sz="quarter" idx="12"/>
          </p:nvPr>
        </p:nvSpPr>
        <p:spPr/>
        <p:txBody>
          <a:bodyPr/>
          <a:lstStyle/>
          <a:p>
            <a:fld id="{6D22F896-40B5-4ADD-8801-0D06FADFA095}" type="slidenum">
              <a:rPr lang="en-US" smtClean="0"/>
              <a:t>17</a:t>
            </a:fld>
            <a:endParaRPr lang="en-US" dirty="0"/>
          </a:p>
        </p:txBody>
      </p:sp>
      <p:sp>
        <p:nvSpPr>
          <p:cNvPr id="6" name="Title 5">
            <a:extLst>
              <a:ext uri="{FF2B5EF4-FFF2-40B4-BE49-F238E27FC236}">
                <a16:creationId xmlns:a16="http://schemas.microsoft.com/office/drawing/2014/main" id="{8616085F-DB25-4350-B1FA-01E39E2A90E6}"/>
              </a:ext>
            </a:extLst>
          </p:cNvPr>
          <p:cNvSpPr>
            <a:spLocks noGrp="1"/>
          </p:cNvSpPr>
          <p:nvPr>
            <p:ph type="title"/>
          </p:nvPr>
        </p:nvSpPr>
        <p:spPr/>
        <p:txBody>
          <a:bodyPr>
            <a:normAutofit/>
          </a:bodyPr>
          <a:lstStyle/>
          <a:p>
            <a:r>
              <a:rPr lang="en-US" dirty="0">
                <a:effectLst>
                  <a:outerShdw blurRad="38100" dist="38100" dir="2700000" algn="tl">
                    <a:srgbClr val="000000">
                      <a:alpha val="43137"/>
                    </a:srgbClr>
                  </a:outerShdw>
                </a:effectLst>
              </a:rPr>
              <a:t>Case Study: Lifeguard Towers</a:t>
            </a:r>
          </a:p>
        </p:txBody>
      </p:sp>
      <p:sp>
        <p:nvSpPr>
          <p:cNvPr id="7" name="Content Placeholder 6">
            <a:extLst>
              <a:ext uri="{FF2B5EF4-FFF2-40B4-BE49-F238E27FC236}">
                <a16:creationId xmlns:a16="http://schemas.microsoft.com/office/drawing/2014/main" id="{9317AC7C-173A-4AF0-92EE-E64B94FABD23}"/>
              </a:ext>
            </a:extLst>
          </p:cNvPr>
          <p:cNvSpPr>
            <a:spLocks noGrp="1"/>
          </p:cNvSpPr>
          <p:nvPr>
            <p:ph idx="1"/>
          </p:nvPr>
        </p:nvSpPr>
        <p:spPr>
          <a:xfrm>
            <a:off x="609600" y="1676400"/>
            <a:ext cx="10610850" cy="4632960"/>
          </a:xfrm>
        </p:spPr>
        <p:txBody>
          <a:bodyPr/>
          <a:lstStyle/>
          <a:p>
            <a:pPr marL="0" indent="0" algn="just">
              <a:spcBef>
                <a:spcPts val="0"/>
              </a:spcBef>
              <a:spcAft>
                <a:spcPts val="1200"/>
              </a:spcAft>
              <a:buNone/>
              <a:tabLst>
                <a:tab pos="914400" algn="l"/>
              </a:tabLst>
            </a:pPr>
            <a:r>
              <a:rPr lang="en-US" sz="2800" b="1" dirty="0"/>
              <a:t>Contract Oversight</a:t>
            </a:r>
          </a:p>
          <a:p>
            <a:pPr marL="457200" indent="0" algn="just">
              <a:spcBef>
                <a:spcPts val="0"/>
              </a:spcBef>
              <a:spcAft>
                <a:spcPts val="600"/>
              </a:spcAft>
              <a:buNone/>
            </a:pPr>
            <a:r>
              <a:rPr lang="en-US" sz="2000" dirty="0">
                <a:ea typeface="Calibri" panose="020F0502020204030204" pitchFamily="34" charset="0"/>
                <a:cs typeface="Times New Roman" panose="02020603050405020304" pitchFamily="18" charset="0"/>
              </a:rPr>
              <a:t>While Investigations used it’s resources to perform checks on the award vendor, and for any conflict of interest or ethics violations with City staff, Contract Oversight took lead in researching the remaining policy and procedural issues.</a:t>
            </a:r>
          </a:p>
          <a:p>
            <a:pPr marL="457200" indent="0" algn="just">
              <a:spcBef>
                <a:spcPts val="0"/>
              </a:spcBef>
              <a:spcAft>
                <a:spcPts val="600"/>
              </a:spcAft>
              <a:buNone/>
            </a:pPr>
            <a:endParaRPr lang="en-US" sz="700" dirty="0">
              <a:ea typeface="Calibri" panose="020F0502020204030204" pitchFamily="34" charset="0"/>
              <a:cs typeface="Times New Roman" panose="02020603050405020304" pitchFamily="18" charset="0"/>
            </a:endParaRPr>
          </a:p>
          <a:p>
            <a:pPr marL="457200" indent="0" algn="just">
              <a:spcBef>
                <a:spcPts val="0"/>
              </a:spcBef>
              <a:spcAft>
                <a:spcPts val="600"/>
              </a:spcAft>
              <a:buNone/>
            </a:pPr>
            <a:r>
              <a:rPr lang="en-US" sz="2000" dirty="0">
                <a:ea typeface="Calibri" panose="020F0502020204030204" pitchFamily="34" charset="0"/>
                <a:cs typeface="Times New Roman" panose="02020603050405020304" pitchFamily="18" charset="0"/>
              </a:rPr>
              <a:t>Contract Oversight performed extensive research on:</a:t>
            </a:r>
          </a:p>
          <a:p>
            <a:pPr marL="1371600" indent="-457200" algn="just">
              <a:spcBef>
                <a:spcPts val="0"/>
              </a:spcBef>
              <a:spcAft>
                <a:spcPts val="600"/>
              </a:spcAft>
              <a:buFont typeface="Arial" panose="020B0604020202020204" pitchFamily="34" charset="0"/>
              <a:buChar char="•"/>
              <a:tabLst>
                <a:tab pos="457200" algn="l"/>
                <a:tab pos="914400" algn="l"/>
                <a:tab pos="1371600" algn="l"/>
                <a:tab pos="1828800" algn="l"/>
                <a:tab pos="2286000" algn="l"/>
                <a:tab pos="2743200" algn="l"/>
                <a:tab pos="3200400" algn="l"/>
                <a:tab pos="3657600" algn="l"/>
              </a:tabLst>
            </a:pPr>
            <a:r>
              <a:rPr lang="en-US" sz="2000" dirty="0">
                <a:ea typeface="Calibri" panose="020F0502020204030204" pitchFamily="34" charset="0"/>
                <a:cs typeface="Times New Roman" panose="02020603050405020304" pitchFamily="18" charset="0"/>
              </a:rPr>
              <a:t>The City’s Purchasing code and policies regarding solicitations.  In particular: bid specifications, bid evaluation procedures, vendor responsibility determinations, proposal responsiveness, and single bids.</a:t>
            </a:r>
          </a:p>
          <a:p>
            <a:pPr marL="1371600" indent="-457200" algn="just">
              <a:spcBef>
                <a:spcPts val="0"/>
              </a:spcBef>
              <a:spcAft>
                <a:spcPts val="600"/>
              </a:spcAft>
              <a:buFont typeface="Arial" panose="020B0604020202020204" pitchFamily="34" charset="0"/>
              <a:buChar char="•"/>
              <a:tabLst>
                <a:tab pos="457200" algn="l"/>
                <a:tab pos="914400" algn="l"/>
                <a:tab pos="1371600" algn="l"/>
                <a:tab pos="1828800" algn="l"/>
                <a:tab pos="2286000" algn="l"/>
                <a:tab pos="2743200" algn="l"/>
                <a:tab pos="3200400" algn="l"/>
                <a:tab pos="3657600" algn="l"/>
              </a:tabLst>
            </a:pPr>
            <a:r>
              <a:rPr lang="en-US" sz="2000" dirty="0">
                <a:ea typeface="Calibri" panose="020F0502020204030204" pitchFamily="34" charset="0"/>
                <a:cs typeface="Times New Roman" panose="02020603050405020304" pitchFamily="18" charset="0"/>
              </a:rPr>
              <a:t>Other municipal bids for Lifeguard Towers comparing specifications and prices with the City’s contract.</a:t>
            </a:r>
          </a:p>
          <a:p>
            <a:pPr marL="1371600" indent="-457200" algn="just">
              <a:spcBef>
                <a:spcPts val="0"/>
              </a:spcBef>
              <a:spcAft>
                <a:spcPts val="600"/>
              </a:spcAft>
              <a:buFont typeface="Arial" panose="020B0604020202020204" pitchFamily="34" charset="0"/>
              <a:buChar char="•"/>
              <a:tabLst>
                <a:tab pos="457200" algn="l"/>
                <a:tab pos="914400" algn="l"/>
                <a:tab pos="1371600" algn="l"/>
                <a:tab pos="1828800" algn="l"/>
                <a:tab pos="2286000" algn="l"/>
                <a:tab pos="2743200" algn="l"/>
                <a:tab pos="3200400" algn="l"/>
                <a:tab pos="3657600" algn="l"/>
              </a:tabLst>
            </a:pPr>
            <a:r>
              <a:rPr lang="en-US" sz="2000" dirty="0">
                <a:ea typeface="Calibri" panose="020F0502020204030204" pitchFamily="34" charset="0"/>
                <a:cs typeface="Times New Roman" panose="02020603050405020304" pitchFamily="18" charset="0"/>
              </a:rPr>
              <a:t>Industry standards, business practices, construction codes and fabrication techniques, and an elemental cost analysis.</a:t>
            </a:r>
          </a:p>
          <a:p>
            <a:pPr marL="914400" indent="-914400" algn="just">
              <a:spcBef>
                <a:spcPts val="0"/>
              </a:spcBef>
              <a:spcAft>
                <a:spcPts val="600"/>
              </a:spcAft>
              <a:buNone/>
              <a:tabLst>
                <a:tab pos="457200" algn="l"/>
                <a:tab pos="914400" algn="l"/>
                <a:tab pos="1371600" algn="l"/>
                <a:tab pos="1828800" algn="l"/>
                <a:tab pos="2286000" algn="l"/>
                <a:tab pos="2743200" algn="l"/>
                <a:tab pos="3200400" algn="l"/>
                <a:tab pos="3657600" algn="l"/>
              </a:tabLst>
            </a:pPr>
            <a:endParaRPr lang="en-US" sz="18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05295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2B59ADE-59E0-44A5-9A2D-451F5CBA690D}"/>
              </a:ext>
            </a:extLst>
          </p:cNvPr>
          <p:cNvSpPr>
            <a:spLocks noGrp="1"/>
          </p:cNvSpPr>
          <p:nvPr>
            <p:ph type="sldNum" sz="quarter" idx="12"/>
          </p:nvPr>
        </p:nvSpPr>
        <p:spPr/>
        <p:txBody>
          <a:bodyPr/>
          <a:lstStyle/>
          <a:p>
            <a:fld id="{6D22F896-40B5-4ADD-8801-0D06FADFA095}" type="slidenum">
              <a:rPr lang="en-US" smtClean="0"/>
              <a:t>18</a:t>
            </a:fld>
            <a:endParaRPr lang="en-US" dirty="0"/>
          </a:p>
        </p:txBody>
      </p:sp>
      <p:sp>
        <p:nvSpPr>
          <p:cNvPr id="6" name="Title 5">
            <a:extLst>
              <a:ext uri="{FF2B5EF4-FFF2-40B4-BE49-F238E27FC236}">
                <a16:creationId xmlns:a16="http://schemas.microsoft.com/office/drawing/2014/main" id="{8616085F-DB25-4350-B1FA-01E39E2A90E6}"/>
              </a:ext>
            </a:extLst>
          </p:cNvPr>
          <p:cNvSpPr>
            <a:spLocks noGrp="1"/>
          </p:cNvSpPr>
          <p:nvPr>
            <p:ph type="title"/>
          </p:nvPr>
        </p:nvSpPr>
        <p:spPr/>
        <p:txBody>
          <a:bodyPr>
            <a:normAutofit/>
          </a:bodyPr>
          <a:lstStyle/>
          <a:p>
            <a:r>
              <a:rPr lang="en-US" dirty="0">
                <a:effectLst>
                  <a:outerShdw blurRad="38100" dist="38100" dir="2700000" algn="tl">
                    <a:srgbClr val="000000">
                      <a:alpha val="43137"/>
                    </a:srgbClr>
                  </a:outerShdw>
                </a:effectLst>
              </a:rPr>
              <a:t>Case Study: Lifeguard Towers</a:t>
            </a:r>
          </a:p>
        </p:txBody>
      </p:sp>
      <p:sp>
        <p:nvSpPr>
          <p:cNvPr id="7" name="Content Placeholder 6">
            <a:extLst>
              <a:ext uri="{FF2B5EF4-FFF2-40B4-BE49-F238E27FC236}">
                <a16:creationId xmlns:a16="http://schemas.microsoft.com/office/drawing/2014/main" id="{9317AC7C-173A-4AF0-92EE-E64B94FABD23}"/>
              </a:ext>
            </a:extLst>
          </p:cNvPr>
          <p:cNvSpPr>
            <a:spLocks noGrp="1"/>
          </p:cNvSpPr>
          <p:nvPr>
            <p:ph idx="1"/>
          </p:nvPr>
        </p:nvSpPr>
        <p:spPr>
          <a:xfrm>
            <a:off x="609600" y="1810512"/>
            <a:ext cx="10972800" cy="4498848"/>
          </a:xfrm>
        </p:spPr>
        <p:txBody>
          <a:bodyPr/>
          <a:lstStyle/>
          <a:p>
            <a:pPr marL="0" indent="0">
              <a:spcBef>
                <a:spcPts val="0"/>
              </a:spcBef>
              <a:spcAft>
                <a:spcPts val="1200"/>
              </a:spcAft>
              <a:buNone/>
              <a:tabLst>
                <a:tab pos="914400" algn="l"/>
              </a:tabLst>
            </a:pPr>
            <a:r>
              <a:rPr lang="en-US" sz="2800" b="1" dirty="0"/>
              <a:t>Challenges</a:t>
            </a:r>
          </a:p>
          <a:p>
            <a:pPr marL="457200" indent="0">
              <a:spcBef>
                <a:spcPts val="0"/>
              </a:spcBef>
              <a:spcAft>
                <a:spcPts val="600"/>
              </a:spcAft>
              <a:buNone/>
            </a:pPr>
            <a:r>
              <a:rPr lang="en-US" sz="1800" dirty="0">
                <a:ea typeface="Calibri" panose="020F0502020204030204" pitchFamily="34" charset="0"/>
                <a:cs typeface="Times New Roman" panose="02020603050405020304" pitchFamily="18" charset="0"/>
              </a:rPr>
              <a:t>While working to expedite a response to the citizen’s complaint, there were a number of impromptu challenges:</a:t>
            </a:r>
          </a:p>
          <a:p>
            <a:pPr marL="1371600" indent="-457200">
              <a:spcBef>
                <a:spcPts val="0"/>
              </a:spcBef>
              <a:spcAft>
                <a:spcPts val="600"/>
              </a:spcAft>
              <a:buFont typeface="Arial" panose="020B0604020202020204" pitchFamily="34" charset="0"/>
              <a:buChar char="•"/>
              <a:tabLst>
                <a:tab pos="457200" algn="l"/>
                <a:tab pos="914400" algn="l"/>
                <a:tab pos="1371600" algn="l"/>
                <a:tab pos="1828800" algn="l"/>
                <a:tab pos="2286000" algn="l"/>
                <a:tab pos="2743200" algn="l"/>
                <a:tab pos="3200400" algn="l"/>
                <a:tab pos="3657600" algn="l"/>
              </a:tabLst>
            </a:pPr>
            <a:r>
              <a:rPr lang="en-US" sz="1800" dirty="0">
                <a:ea typeface="Calibri" panose="020F0502020204030204" pitchFamily="34" charset="0"/>
                <a:cs typeface="Times New Roman" panose="02020603050405020304" pitchFamily="18" charset="0"/>
              </a:rPr>
              <a:t>By the time the complaint was received, the award had already been approved by City Council after a long and spirited public debate.</a:t>
            </a:r>
          </a:p>
          <a:p>
            <a:pPr marL="1371600" indent="-457200">
              <a:spcBef>
                <a:spcPts val="0"/>
              </a:spcBef>
              <a:spcAft>
                <a:spcPts val="600"/>
              </a:spcAft>
              <a:buFont typeface="Arial" panose="020B0604020202020204" pitchFamily="34" charset="0"/>
              <a:buChar char="•"/>
              <a:tabLst>
                <a:tab pos="457200" algn="l"/>
                <a:tab pos="914400" algn="l"/>
                <a:tab pos="1371600" algn="l"/>
                <a:tab pos="1828800" algn="l"/>
                <a:tab pos="2286000" algn="l"/>
                <a:tab pos="2743200" algn="l"/>
                <a:tab pos="3200400" algn="l"/>
                <a:tab pos="3657600" algn="l"/>
              </a:tabLst>
            </a:pPr>
            <a:r>
              <a:rPr lang="en-US" sz="1800" dirty="0">
                <a:ea typeface="Calibri" panose="020F0502020204030204" pitchFamily="34" charset="0"/>
                <a:cs typeface="Times New Roman" panose="02020603050405020304" pitchFamily="18" charset="0"/>
              </a:rPr>
              <a:t>The citizen continuously updated the complaint with mostly repeated, but occasionally new, allegations and documentation.  (Shotgun approach)</a:t>
            </a:r>
          </a:p>
          <a:p>
            <a:pPr marL="1371600" indent="-457200">
              <a:spcBef>
                <a:spcPts val="0"/>
              </a:spcBef>
              <a:spcAft>
                <a:spcPts val="600"/>
              </a:spcAft>
              <a:buFont typeface="Arial" panose="020B0604020202020204" pitchFamily="34" charset="0"/>
              <a:buChar char="•"/>
              <a:tabLst>
                <a:tab pos="457200" algn="l"/>
                <a:tab pos="914400" algn="l"/>
                <a:tab pos="1371600" algn="l"/>
                <a:tab pos="1828800" algn="l"/>
                <a:tab pos="2286000" algn="l"/>
                <a:tab pos="2743200" algn="l"/>
                <a:tab pos="3200400" algn="l"/>
                <a:tab pos="3657600" algn="l"/>
              </a:tabLst>
            </a:pPr>
            <a:r>
              <a:rPr lang="en-US" sz="1800" dirty="0">
                <a:ea typeface="Calibri" panose="020F0502020204030204" pitchFamily="34" charset="0"/>
                <a:cs typeface="Times New Roman" panose="02020603050405020304" pitchFamily="18" charset="0"/>
              </a:rPr>
              <a:t>The citizen was experienced with complaints, and widely distributed the complaint updates to public officials and the media, which prompted at least 4 different news reports. </a:t>
            </a:r>
          </a:p>
          <a:p>
            <a:pPr marL="1371600" indent="-457200">
              <a:spcBef>
                <a:spcPts val="0"/>
              </a:spcBef>
              <a:spcAft>
                <a:spcPts val="600"/>
              </a:spcAft>
              <a:buFont typeface="Arial" panose="020B0604020202020204" pitchFamily="34" charset="0"/>
              <a:buChar char="•"/>
              <a:tabLst>
                <a:tab pos="457200" algn="l"/>
                <a:tab pos="914400" algn="l"/>
                <a:tab pos="1371600" algn="l"/>
                <a:tab pos="1828800" algn="l"/>
                <a:tab pos="2286000" algn="l"/>
                <a:tab pos="2743200" algn="l"/>
                <a:tab pos="3200400" algn="l"/>
                <a:tab pos="3657600" algn="l"/>
              </a:tabLst>
            </a:pPr>
            <a:r>
              <a:rPr lang="en-US" sz="1800" dirty="0">
                <a:ea typeface="Calibri" panose="020F0502020204030204" pitchFamily="34" charset="0"/>
                <a:cs typeface="Times New Roman" panose="02020603050405020304" pitchFamily="18" charset="0"/>
              </a:rPr>
              <a:t>A City Council Member contacted the IG and expressed support of the citizen’s complaint.</a:t>
            </a:r>
          </a:p>
          <a:p>
            <a:pPr marL="1371600" indent="-457200">
              <a:spcBef>
                <a:spcPts val="0"/>
              </a:spcBef>
              <a:spcAft>
                <a:spcPts val="600"/>
              </a:spcAft>
              <a:buFont typeface="Arial" panose="020B0604020202020204" pitchFamily="34" charset="0"/>
              <a:buChar char="•"/>
              <a:tabLst>
                <a:tab pos="457200" algn="l"/>
                <a:tab pos="914400" algn="l"/>
                <a:tab pos="1371600" algn="l"/>
                <a:tab pos="1828800" algn="l"/>
                <a:tab pos="2286000" algn="l"/>
                <a:tab pos="2743200" algn="l"/>
                <a:tab pos="3200400" algn="l"/>
                <a:tab pos="3657600" algn="l"/>
              </a:tabLst>
            </a:pPr>
            <a:r>
              <a:rPr lang="en-US" sz="1800" dirty="0">
                <a:ea typeface="Calibri" panose="020F0502020204030204" pitchFamily="34" charset="0"/>
                <a:cs typeface="Times New Roman" panose="02020603050405020304" pitchFamily="18" charset="0"/>
              </a:rPr>
              <a:t>A municipal election was being held 2 months after the IG received the complaint, and the award for the Lifeguard Towers was a political talking point.</a:t>
            </a:r>
          </a:p>
        </p:txBody>
      </p:sp>
    </p:spTree>
    <p:extLst>
      <p:ext uri="{BB962C8B-B14F-4D97-AF65-F5344CB8AC3E}">
        <p14:creationId xmlns:p14="http://schemas.microsoft.com/office/powerpoint/2010/main" val="18611673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2B59ADE-59E0-44A5-9A2D-451F5CBA690D}"/>
              </a:ext>
            </a:extLst>
          </p:cNvPr>
          <p:cNvSpPr>
            <a:spLocks noGrp="1"/>
          </p:cNvSpPr>
          <p:nvPr>
            <p:ph type="sldNum" sz="quarter" idx="12"/>
          </p:nvPr>
        </p:nvSpPr>
        <p:spPr/>
        <p:txBody>
          <a:bodyPr/>
          <a:lstStyle/>
          <a:p>
            <a:fld id="{6D22F896-40B5-4ADD-8801-0D06FADFA095}" type="slidenum">
              <a:rPr lang="en-US" smtClean="0"/>
              <a:t>19</a:t>
            </a:fld>
            <a:endParaRPr lang="en-US" dirty="0"/>
          </a:p>
        </p:txBody>
      </p:sp>
      <p:sp>
        <p:nvSpPr>
          <p:cNvPr id="6" name="Title 5">
            <a:extLst>
              <a:ext uri="{FF2B5EF4-FFF2-40B4-BE49-F238E27FC236}">
                <a16:creationId xmlns:a16="http://schemas.microsoft.com/office/drawing/2014/main" id="{8616085F-DB25-4350-B1FA-01E39E2A90E6}"/>
              </a:ext>
            </a:extLst>
          </p:cNvPr>
          <p:cNvSpPr>
            <a:spLocks noGrp="1"/>
          </p:cNvSpPr>
          <p:nvPr>
            <p:ph type="title"/>
          </p:nvPr>
        </p:nvSpPr>
        <p:spPr/>
        <p:txBody>
          <a:bodyPr>
            <a:normAutofit/>
          </a:bodyPr>
          <a:lstStyle/>
          <a:p>
            <a:r>
              <a:rPr lang="en-US" dirty="0">
                <a:effectLst>
                  <a:outerShdw blurRad="38100" dist="38100" dir="2700000" algn="tl">
                    <a:srgbClr val="000000">
                      <a:alpha val="43137"/>
                    </a:srgbClr>
                  </a:outerShdw>
                </a:effectLst>
              </a:rPr>
              <a:t>Case Study: Lifeguard Towers</a:t>
            </a:r>
          </a:p>
        </p:txBody>
      </p:sp>
      <p:sp>
        <p:nvSpPr>
          <p:cNvPr id="7" name="Content Placeholder 6">
            <a:extLst>
              <a:ext uri="{FF2B5EF4-FFF2-40B4-BE49-F238E27FC236}">
                <a16:creationId xmlns:a16="http://schemas.microsoft.com/office/drawing/2014/main" id="{9317AC7C-173A-4AF0-92EE-E64B94FABD23}"/>
              </a:ext>
            </a:extLst>
          </p:cNvPr>
          <p:cNvSpPr>
            <a:spLocks noGrp="1"/>
          </p:cNvSpPr>
          <p:nvPr>
            <p:ph idx="1"/>
          </p:nvPr>
        </p:nvSpPr>
        <p:spPr>
          <a:xfrm>
            <a:off x="609600" y="1731678"/>
            <a:ext cx="8296275" cy="4361149"/>
          </a:xfrm>
        </p:spPr>
        <p:txBody>
          <a:bodyPr/>
          <a:lstStyle/>
          <a:p>
            <a:pPr marL="0" indent="0" algn="just">
              <a:spcBef>
                <a:spcPts val="0"/>
              </a:spcBef>
              <a:spcAft>
                <a:spcPts val="1800"/>
              </a:spcAft>
              <a:buNone/>
            </a:pPr>
            <a:r>
              <a:rPr lang="en-US" sz="2800" b="1" dirty="0"/>
              <a:t>Results</a:t>
            </a:r>
          </a:p>
          <a:p>
            <a:pPr marL="457200" indent="0" algn="just">
              <a:spcBef>
                <a:spcPts val="0"/>
              </a:spcBef>
              <a:spcAft>
                <a:spcPts val="1800"/>
              </a:spcAft>
              <a:buNone/>
            </a:pPr>
            <a:r>
              <a:rPr lang="en-US" sz="2400" dirty="0">
                <a:ea typeface="Calibri" panose="020F0502020204030204" pitchFamily="34" charset="0"/>
                <a:cs typeface="Times New Roman" panose="02020603050405020304" pitchFamily="18" charset="0"/>
              </a:rPr>
              <a:t>The review of the RFP and award process found: </a:t>
            </a:r>
          </a:p>
          <a:p>
            <a:pPr marL="1371600" indent="-457200" algn="just">
              <a:spcBef>
                <a:spcPts val="0"/>
              </a:spcBef>
              <a:spcAft>
                <a:spcPts val="1200"/>
              </a:spcAft>
              <a:buFont typeface="Arial" panose="020B0604020202020204" pitchFamily="34" charset="0"/>
              <a:buChar char="•"/>
              <a:tabLst>
                <a:tab pos="457200" algn="l"/>
                <a:tab pos="914400" algn="l"/>
                <a:tab pos="1371600" algn="l"/>
                <a:tab pos="1828800" algn="l"/>
                <a:tab pos="2286000" algn="l"/>
                <a:tab pos="2743200" algn="l"/>
                <a:tab pos="3200400" algn="l"/>
                <a:tab pos="3657600" algn="l"/>
              </a:tabLst>
            </a:pPr>
            <a:r>
              <a:rPr lang="en-US" sz="2400" dirty="0">
                <a:ea typeface="Calibri" panose="020F0502020204030204" pitchFamily="34" charset="0"/>
                <a:cs typeface="Times New Roman" panose="02020603050405020304" pitchFamily="18" charset="0"/>
              </a:rPr>
              <a:t>The public entity’s bid specifications and vendor qualifications were justified and not unduly restrictive.</a:t>
            </a:r>
          </a:p>
          <a:p>
            <a:pPr marL="1371600" indent="-457200" algn="just">
              <a:spcBef>
                <a:spcPts val="0"/>
              </a:spcBef>
              <a:spcAft>
                <a:spcPts val="1200"/>
              </a:spcAft>
              <a:buFont typeface="Arial" panose="020B0604020202020204" pitchFamily="34" charset="0"/>
              <a:buChar char="•"/>
              <a:tabLst>
                <a:tab pos="457200" algn="l"/>
                <a:tab pos="914400" algn="l"/>
                <a:tab pos="1371600" algn="l"/>
                <a:tab pos="1828800" algn="l"/>
                <a:tab pos="2286000" algn="l"/>
                <a:tab pos="2743200" algn="l"/>
                <a:tab pos="3200400" algn="l"/>
                <a:tab pos="3657600" algn="l"/>
              </a:tabLst>
            </a:pPr>
            <a:r>
              <a:rPr lang="en-US" sz="2400" dirty="0">
                <a:ea typeface="Calibri" panose="020F0502020204030204" pitchFamily="34" charset="0"/>
                <a:cs typeface="Times New Roman" panose="02020603050405020304" pitchFamily="18" charset="0"/>
              </a:rPr>
              <a:t>The City followed its policies and procedures for the award to the sole bidder.</a:t>
            </a:r>
          </a:p>
          <a:p>
            <a:pPr marL="1371600" indent="-457200" algn="just">
              <a:spcBef>
                <a:spcPts val="0"/>
              </a:spcBef>
              <a:spcAft>
                <a:spcPts val="1200"/>
              </a:spcAft>
              <a:buFont typeface="Arial" panose="020B0604020202020204" pitchFamily="34" charset="0"/>
              <a:buChar char="•"/>
              <a:tabLst>
                <a:tab pos="457200" algn="l"/>
                <a:tab pos="914400" algn="l"/>
                <a:tab pos="1371600" algn="l"/>
                <a:tab pos="1828800" algn="l"/>
                <a:tab pos="2286000" algn="l"/>
                <a:tab pos="2743200" algn="l"/>
                <a:tab pos="3200400" algn="l"/>
                <a:tab pos="3657600" algn="l"/>
              </a:tabLst>
            </a:pPr>
            <a:r>
              <a:rPr lang="en-US" sz="2400" dirty="0">
                <a:ea typeface="Calibri" panose="020F0502020204030204" pitchFamily="34" charset="0"/>
                <a:cs typeface="Times New Roman" panose="02020603050405020304" pitchFamily="18" charset="0"/>
              </a:rPr>
              <a:t>The price was fair, reasonable, and within the market range. </a:t>
            </a:r>
          </a:p>
          <a:p>
            <a:pPr marL="914400" indent="-914400" algn="just">
              <a:spcBef>
                <a:spcPts val="0"/>
              </a:spcBef>
              <a:spcAft>
                <a:spcPts val="600"/>
              </a:spcAft>
              <a:buNone/>
              <a:tabLst>
                <a:tab pos="457200" algn="l"/>
                <a:tab pos="914400" algn="l"/>
                <a:tab pos="1371600" algn="l"/>
                <a:tab pos="1828800" algn="l"/>
                <a:tab pos="2286000" algn="l"/>
                <a:tab pos="2743200" algn="l"/>
                <a:tab pos="3200400" algn="l"/>
                <a:tab pos="3657600" algn="l"/>
              </a:tabLst>
            </a:pPr>
            <a:endParaRPr lang="en-US" sz="1000" dirty="0">
              <a:ea typeface="Calibri" panose="020F0502020204030204" pitchFamily="34" charset="0"/>
              <a:cs typeface="Times New Roman" panose="02020603050405020304" pitchFamily="18" charset="0"/>
            </a:endParaRPr>
          </a:p>
          <a:p>
            <a:pPr marL="914400" indent="-914400" algn="just">
              <a:spcBef>
                <a:spcPts val="0"/>
              </a:spcBef>
              <a:spcAft>
                <a:spcPts val="600"/>
              </a:spcAft>
              <a:buNone/>
              <a:tabLst>
                <a:tab pos="457200" algn="l"/>
                <a:tab pos="914400" algn="l"/>
                <a:tab pos="1371600" algn="l"/>
                <a:tab pos="1828800" algn="l"/>
                <a:tab pos="2286000" algn="l"/>
                <a:tab pos="2743200" algn="l"/>
                <a:tab pos="3200400" algn="l"/>
                <a:tab pos="3657600" algn="l"/>
              </a:tabLst>
            </a:pPr>
            <a:r>
              <a:rPr lang="en-US" sz="2800" b="1" dirty="0">
                <a:ea typeface="Calibri" panose="020F0502020204030204" pitchFamily="34" charset="0"/>
                <a:cs typeface="Times New Roman" panose="02020603050405020304" pitchFamily="18" charset="0"/>
              </a:rPr>
              <a:t>	</a:t>
            </a:r>
          </a:p>
          <a:p>
            <a:pPr marL="914400" indent="-914400" algn="just">
              <a:spcBef>
                <a:spcPts val="0"/>
              </a:spcBef>
              <a:spcAft>
                <a:spcPts val="600"/>
              </a:spcAft>
              <a:buNone/>
              <a:tabLst>
                <a:tab pos="457200" algn="l"/>
                <a:tab pos="914400" algn="l"/>
                <a:tab pos="1371600" algn="l"/>
                <a:tab pos="1828800" algn="l"/>
                <a:tab pos="2286000" algn="l"/>
                <a:tab pos="2743200" algn="l"/>
                <a:tab pos="3200400" algn="l"/>
                <a:tab pos="3657600" algn="l"/>
              </a:tabLst>
            </a:pPr>
            <a:endParaRPr lang="en-US" sz="1800" dirty="0">
              <a:ea typeface="Calibri" panose="020F0502020204030204" pitchFamily="34" charset="0"/>
              <a:cs typeface="Times New Roman" panose="02020603050405020304" pitchFamily="18" charset="0"/>
            </a:endParaRPr>
          </a:p>
        </p:txBody>
      </p:sp>
      <p:grpSp>
        <p:nvGrpSpPr>
          <p:cNvPr id="5" name="Group 4"/>
          <p:cNvGrpSpPr>
            <a:grpSpLocks noChangeAspect="1"/>
          </p:cNvGrpSpPr>
          <p:nvPr/>
        </p:nvGrpSpPr>
        <p:grpSpPr>
          <a:xfrm>
            <a:off x="9396941" y="1731678"/>
            <a:ext cx="2185459" cy="4196509"/>
            <a:chOff x="9760624" y="1788139"/>
            <a:chExt cx="1832868" cy="3519465"/>
          </a:xfrm>
        </p:grpSpPr>
        <p:pic>
          <p:nvPicPr>
            <p:cNvPr id="8" name="Picture 7"/>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9760624" y="1788139"/>
              <a:ext cx="1832867" cy="761349"/>
            </a:xfrm>
            <a:prstGeom prst="rect">
              <a:avLst/>
            </a:prstGeom>
            <a:ln>
              <a:solidFill>
                <a:srgbClr val="002060"/>
              </a:solidFill>
            </a:ln>
          </p:spPr>
        </p:pic>
        <p:pic>
          <p:nvPicPr>
            <p:cNvPr id="9" name="Picture 2" descr="Image result for baywatch hoff"/>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9760625" y="2564404"/>
              <a:ext cx="1832867" cy="2743200"/>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16406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2B59ADE-59E0-44A5-9A2D-451F5CBA690D}"/>
              </a:ext>
            </a:extLst>
          </p:cNvPr>
          <p:cNvSpPr>
            <a:spLocks noGrp="1"/>
          </p:cNvSpPr>
          <p:nvPr>
            <p:ph type="sldNum" sz="quarter" idx="12"/>
          </p:nvPr>
        </p:nvSpPr>
        <p:spPr/>
        <p:txBody>
          <a:bodyPr/>
          <a:lstStyle/>
          <a:p>
            <a:fld id="{6D22F896-40B5-4ADD-8801-0D06FADFA095}" type="slidenum">
              <a:rPr lang="en-US" smtClean="0"/>
              <a:t>2</a:t>
            </a:fld>
            <a:endParaRPr lang="en-US" dirty="0"/>
          </a:p>
        </p:txBody>
      </p:sp>
      <p:sp>
        <p:nvSpPr>
          <p:cNvPr id="6" name="Title 5">
            <a:extLst>
              <a:ext uri="{FF2B5EF4-FFF2-40B4-BE49-F238E27FC236}">
                <a16:creationId xmlns:a16="http://schemas.microsoft.com/office/drawing/2014/main" id="{8616085F-DB25-4350-B1FA-01E39E2A90E6}"/>
              </a:ext>
            </a:extLst>
          </p:cNvPr>
          <p:cNvSpPr>
            <a:spLocks noGrp="1"/>
          </p:cNvSpPr>
          <p:nvPr>
            <p:ph type="title"/>
          </p:nvPr>
        </p:nvSpPr>
        <p:spPr/>
        <p:txBody>
          <a:bodyPr>
            <a:normAutofit/>
          </a:bodyPr>
          <a:lstStyle/>
          <a:p>
            <a:r>
              <a:rPr lang="en-US" dirty="0">
                <a:effectLst>
                  <a:outerShdw blurRad="38100" dist="38100" dir="2700000" algn="tl">
                    <a:srgbClr val="000000">
                      <a:alpha val="43137"/>
                    </a:srgbClr>
                  </a:outerShdw>
                </a:effectLst>
              </a:rPr>
              <a:t>Course Objectives</a:t>
            </a:r>
          </a:p>
        </p:txBody>
      </p:sp>
      <p:sp>
        <p:nvSpPr>
          <p:cNvPr id="7" name="Content Placeholder 6">
            <a:extLst>
              <a:ext uri="{FF2B5EF4-FFF2-40B4-BE49-F238E27FC236}">
                <a16:creationId xmlns:a16="http://schemas.microsoft.com/office/drawing/2014/main" id="{9317AC7C-173A-4AF0-92EE-E64B94FABD23}"/>
              </a:ext>
            </a:extLst>
          </p:cNvPr>
          <p:cNvSpPr>
            <a:spLocks noGrp="1"/>
          </p:cNvSpPr>
          <p:nvPr>
            <p:ph idx="1"/>
          </p:nvPr>
        </p:nvSpPr>
        <p:spPr>
          <a:xfrm>
            <a:off x="609600" y="1931350"/>
            <a:ext cx="10972800" cy="4356902"/>
          </a:xfrm>
        </p:spPr>
        <p:txBody>
          <a:bodyPr/>
          <a:lstStyle/>
          <a:p>
            <a:pPr marL="914400" indent="-457200">
              <a:spcBef>
                <a:spcPts val="0"/>
              </a:spcBef>
              <a:spcAft>
                <a:spcPts val="3000"/>
              </a:spcAft>
              <a:buFont typeface="Arial" panose="020B0604020202020204" pitchFamily="34" charset="0"/>
              <a:buChar char="•"/>
            </a:pPr>
            <a:r>
              <a:rPr lang="en-US" sz="3200" b="1" dirty="0"/>
              <a:t>Describe how Inspectors/Evaluators provide oversight into the procurement process. </a:t>
            </a:r>
          </a:p>
          <a:p>
            <a:pPr marL="914400" indent="-457200">
              <a:spcBef>
                <a:spcPts val="0"/>
              </a:spcBef>
              <a:spcAft>
                <a:spcPts val="3000"/>
              </a:spcAft>
              <a:buFont typeface="Arial" panose="020B0604020202020204" pitchFamily="34" charset="0"/>
              <a:buChar char="•"/>
            </a:pPr>
            <a:r>
              <a:rPr lang="en-US" sz="3200" b="1" dirty="0"/>
              <a:t>Understand the risks and opportunities for fraud, waste, and abuse in the procurement process.</a:t>
            </a:r>
          </a:p>
          <a:p>
            <a:pPr marL="914400" indent="-457200">
              <a:spcBef>
                <a:spcPts val="0"/>
              </a:spcBef>
              <a:spcAft>
                <a:spcPts val="3000"/>
              </a:spcAft>
              <a:buFont typeface="Arial" panose="020B0604020202020204" pitchFamily="34" charset="0"/>
              <a:buChar char="•"/>
            </a:pPr>
            <a:r>
              <a:rPr lang="en-US" sz="3200" b="1" dirty="0"/>
              <a:t>Recognize the opportunities from a contract oversight function on the OIG’s mission and activities</a:t>
            </a:r>
          </a:p>
        </p:txBody>
      </p:sp>
    </p:spTree>
    <p:extLst>
      <p:ext uri="{BB962C8B-B14F-4D97-AF65-F5344CB8AC3E}">
        <p14:creationId xmlns:p14="http://schemas.microsoft.com/office/powerpoint/2010/main" val="16889123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2B59ADE-59E0-44A5-9A2D-451F5CBA690D}"/>
              </a:ext>
            </a:extLst>
          </p:cNvPr>
          <p:cNvSpPr>
            <a:spLocks noGrp="1"/>
          </p:cNvSpPr>
          <p:nvPr>
            <p:ph type="sldNum" sz="quarter" idx="12"/>
          </p:nvPr>
        </p:nvSpPr>
        <p:spPr/>
        <p:txBody>
          <a:bodyPr/>
          <a:lstStyle/>
          <a:p>
            <a:fld id="{6D22F896-40B5-4ADD-8801-0D06FADFA095}" type="slidenum">
              <a:rPr lang="en-US" smtClean="0"/>
              <a:t>20</a:t>
            </a:fld>
            <a:endParaRPr lang="en-US" dirty="0"/>
          </a:p>
        </p:txBody>
      </p:sp>
      <p:sp>
        <p:nvSpPr>
          <p:cNvPr id="6" name="Title 5">
            <a:extLst>
              <a:ext uri="{FF2B5EF4-FFF2-40B4-BE49-F238E27FC236}">
                <a16:creationId xmlns:a16="http://schemas.microsoft.com/office/drawing/2014/main" id="{8616085F-DB25-4350-B1FA-01E39E2A90E6}"/>
              </a:ext>
            </a:extLst>
          </p:cNvPr>
          <p:cNvSpPr>
            <a:spLocks noGrp="1"/>
          </p:cNvSpPr>
          <p:nvPr>
            <p:ph type="title"/>
          </p:nvPr>
        </p:nvSpPr>
        <p:spPr/>
        <p:txBody>
          <a:bodyPr>
            <a:normAutofit/>
          </a:bodyPr>
          <a:lstStyle/>
          <a:p>
            <a:r>
              <a:rPr lang="en-US" dirty="0">
                <a:effectLst>
                  <a:outerShdw blurRad="38100" dist="38100" dir="2700000" algn="tl">
                    <a:srgbClr val="000000">
                      <a:alpha val="43137"/>
                    </a:srgbClr>
                  </a:outerShdw>
                </a:effectLst>
              </a:rPr>
              <a:t>Case Study: Lifeguard Towers</a:t>
            </a:r>
          </a:p>
        </p:txBody>
      </p:sp>
      <p:sp>
        <p:nvSpPr>
          <p:cNvPr id="7" name="Content Placeholder 6">
            <a:extLst>
              <a:ext uri="{FF2B5EF4-FFF2-40B4-BE49-F238E27FC236}">
                <a16:creationId xmlns:a16="http://schemas.microsoft.com/office/drawing/2014/main" id="{9317AC7C-173A-4AF0-92EE-E64B94FABD23}"/>
              </a:ext>
            </a:extLst>
          </p:cNvPr>
          <p:cNvSpPr>
            <a:spLocks noGrp="1"/>
          </p:cNvSpPr>
          <p:nvPr>
            <p:ph idx="1"/>
          </p:nvPr>
        </p:nvSpPr>
        <p:spPr>
          <a:xfrm>
            <a:off x="609600" y="2047589"/>
            <a:ext cx="10753725" cy="4361149"/>
          </a:xfrm>
        </p:spPr>
        <p:txBody>
          <a:bodyPr/>
          <a:lstStyle/>
          <a:p>
            <a:pPr marL="914400" indent="-914400">
              <a:spcBef>
                <a:spcPts val="0"/>
              </a:spcBef>
              <a:spcAft>
                <a:spcPts val="1800"/>
              </a:spcAft>
              <a:buNone/>
              <a:tabLst>
                <a:tab pos="457200" algn="l"/>
                <a:tab pos="914400" algn="l"/>
                <a:tab pos="1371600" algn="l"/>
                <a:tab pos="1828800" algn="l"/>
                <a:tab pos="2286000" algn="l"/>
                <a:tab pos="2743200" algn="l"/>
                <a:tab pos="3200400" algn="l"/>
                <a:tab pos="3657600" algn="l"/>
              </a:tabLst>
            </a:pPr>
            <a:r>
              <a:rPr lang="en-US" sz="2800" b="1" dirty="0">
                <a:ea typeface="Calibri" panose="020F0502020204030204" pitchFamily="34" charset="0"/>
                <a:cs typeface="Times New Roman" panose="02020603050405020304" pitchFamily="18" charset="0"/>
              </a:rPr>
              <a:t>What were the benefits from the joint activity?</a:t>
            </a:r>
          </a:p>
          <a:p>
            <a:pPr marL="914400" indent="-457200">
              <a:spcBef>
                <a:spcPts val="0"/>
              </a:spcBef>
              <a:spcAft>
                <a:spcPts val="1800"/>
              </a:spcAft>
              <a:buSzPct val="75000"/>
              <a:buFont typeface="Arial" panose="020B0604020202020204" pitchFamily="34" charset="0"/>
              <a:buChar char="•"/>
              <a:tabLst>
                <a:tab pos="457200" algn="l"/>
                <a:tab pos="914400" algn="l"/>
                <a:tab pos="1828800" algn="l"/>
                <a:tab pos="2286000" algn="l"/>
                <a:tab pos="2743200" algn="l"/>
                <a:tab pos="3200400" algn="l"/>
                <a:tab pos="3657600" algn="l"/>
              </a:tabLst>
            </a:pPr>
            <a:r>
              <a:rPr lang="en-US" sz="2400" dirty="0">
                <a:ea typeface="Calibri" panose="020F0502020204030204" pitchFamily="34" charset="0"/>
                <a:cs typeface="Times New Roman" panose="02020603050405020304" pitchFamily="18" charset="0"/>
              </a:rPr>
              <a:t>The total complaint processing time, from receipt to report, was only 2.5 months.</a:t>
            </a:r>
          </a:p>
          <a:p>
            <a:pPr marL="914400" indent="-457200">
              <a:spcBef>
                <a:spcPts val="0"/>
              </a:spcBef>
              <a:spcAft>
                <a:spcPts val="1800"/>
              </a:spcAft>
              <a:buFont typeface="Arial" panose="020B0604020202020204" pitchFamily="34" charset="0"/>
              <a:buChar char="•"/>
              <a:tabLst>
                <a:tab pos="457200" algn="l"/>
                <a:tab pos="914400" algn="l"/>
                <a:tab pos="1828800" algn="l"/>
                <a:tab pos="2286000" algn="l"/>
                <a:tab pos="2743200" algn="l"/>
                <a:tab pos="3200400" algn="l"/>
                <a:tab pos="3657600" algn="l"/>
              </a:tabLst>
            </a:pPr>
            <a:r>
              <a:rPr lang="en-US" sz="2400" dirty="0">
                <a:ea typeface="Calibri" panose="020F0502020204030204" pitchFamily="34" charset="0"/>
                <a:cs typeface="Times New Roman" panose="02020603050405020304" pitchFamily="18" charset="0"/>
              </a:rPr>
              <a:t>Each division was able to focus on the subject areas inherent to their abilities.</a:t>
            </a:r>
          </a:p>
          <a:p>
            <a:pPr marL="914400" indent="-457200">
              <a:spcBef>
                <a:spcPts val="0"/>
              </a:spcBef>
              <a:spcAft>
                <a:spcPts val="1800"/>
              </a:spcAft>
              <a:buFont typeface="Arial" panose="020B0604020202020204" pitchFamily="34" charset="0"/>
              <a:buChar char="•"/>
              <a:tabLst>
                <a:tab pos="457200" algn="l"/>
                <a:tab pos="914400" algn="l"/>
                <a:tab pos="1828800" algn="l"/>
                <a:tab pos="2286000" algn="l"/>
                <a:tab pos="2743200" algn="l"/>
                <a:tab pos="3200400" algn="l"/>
                <a:tab pos="3657600" algn="l"/>
              </a:tabLst>
            </a:pPr>
            <a:r>
              <a:rPr lang="en-US" sz="2400" dirty="0">
                <a:ea typeface="Calibri" panose="020F0502020204030204" pitchFamily="34" charset="0"/>
                <a:cs typeface="Times New Roman" panose="02020603050405020304" pitchFamily="18" charset="0"/>
              </a:rPr>
              <a:t>The utilization of personnel skilled in construction, engineering, purchasing, fraud detection, and cost analysis yielded a comprehensive review of the issues.  </a:t>
            </a:r>
          </a:p>
        </p:txBody>
      </p:sp>
    </p:spTree>
    <p:extLst>
      <p:ext uri="{BB962C8B-B14F-4D97-AF65-F5344CB8AC3E}">
        <p14:creationId xmlns:p14="http://schemas.microsoft.com/office/powerpoint/2010/main" val="36268905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2B59ADE-59E0-44A5-9A2D-451F5CBA690D}"/>
              </a:ext>
            </a:extLst>
          </p:cNvPr>
          <p:cNvSpPr>
            <a:spLocks noGrp="1"/>
          </p:cNvSpPr>
          <p:nvPr>
            <p:ph type="sldNum" sz="quarter" idx="12"/>
          </p:nvPr>
        </p:nvSpPr>
        <p:spPr/>
        <p:txBody>
          <a:bodyPr/>
          <a:lstStyle/>
          <a:p>
            <a:fld id="{6D22F896-40B5-4ADD-8801-0D06FADFA095}" type="slidenum">
              <a:rPr lang="en-US" smtClean="0"/>
              <a:t>21</a:t>
            </a:fld>
            <a:endParaRPr lang="en-US" dirty="0"/>
          </a:p>
        </p:txBody>
      </p:sp>
      <p:sp>
        <p:nvSpPr>
          <p:cNvPr id="7" name="Content Placeholder 6">
            <a:extLst>
              <a:ext uri="{FF2B5EF4-FFF2-40B4-BE49-F238E27FC236}">
                <a16:creationId xmlns:a16="http://schemas.microsoft.com/office/drawing/2014/main" id="{9317AC7C-173A-4AF0-92EE-E64B94FABD23}"/>
              </a:ext>
            </a:extLst>
          </p:cNvPr>
          <p:cNvSpPr>
            <a:spLocks noGrp="1"/>
          </p:cNvSpPr>
          <p:nvPr>
            <p:ph idx="1"/>
          </p:nvPr>
        </p:nvSpPr>
        <p:spPr>
          <a:xfrm>
            <a:off x="238125" y="1752599"/>
            <a:ext cx="10972800" cy="4656139"/>
          </a:xfrm>
        </p:spPr>
        <p:txBody>
          <a:bodyPr/>
          <a:lstStyle/>
          <a:p>
            <a:pPr marL="457200" indent="0">
              <a:spcBef>
                <a:spcPts val="0"/>
              </a:spcBef>
              <a:spcAft>
                <a:spcPts val="1200"/>
              </a:spcAft>
              <a:buNone/>
              <a:tabLst>
                <a:tab pos="1371600" algn="l"/>
                <a:tab pos="1828800" algn="l"/>
                <a:tab pos="2286000" algn="l"/>
                <a:tab pos="2743200" algn="l"/>
              </a:tabLst>
            </a:pPr>
            <a:r>
              <a:rPr lang="en-US" sz="2000" b="1" dirty="0"/>
              <a:t>Evaluation Committees and Meetings</a:t>
            </a:r>
          </a:p>
          <a:p>
            <a:pPr marL="800100" indent="-342900">
              <a:spcBef>
                <a:spcPts val="0"/>
              </a:spcBef>
              <a:spcAft>
                <a:spcPts val="1200"/>
              </a:spcAft>
              <a:tabLst>
                <a:tab pos="1371600" algn="l"/>
                <a:tab pos="1828800" algn="l"/>
                <a:tab pos="2286000" algn="l"/>
                <a:tab pos="2743200" algn="l"/>
              </a:tabLst>
            </a:pPr>
            <a:r>
              <a:rPr lang="en-US" sz="2000" dirty="0"/>
              <a:t>It’s important to </a:t>
            </a:r>
            <a:r>
              <a:rPr lang="en-US" sz="2000" b="1" i="1" u="sng" dirty="0"/>
              <a:t>observe</a:t>
            </a:r>
            <a:r>
              <a:rPr lang="en-US" sz="2000" dirty="0"/>
              <a:t> evaluation committee meetings.  </a:t>
            </a:r>
          </a:p>
          <a:p>
            <a:pPr marL="800100" indent="-342900">
              <a:spcBef>
                <a:spcPts val="0"/>
              </a:spcBef>
              <a:spcAft>
                <a:spcPts val="1200"/>
              </a:spcAft>
              <a:tabLst>
                <a:tab pos="1371600" algn="l"/>
                <a:tab pos="1828800" algn="l"/>
                <a:tab pos="2286000" algn="l"/>
                <a:tab pos="2743200" algn="l"/>
              </a:tabLst>
            </a:pPr>
            <a:r>
              <a:rPr lang="en-US" sz="2000" b="1" i="1" u="sng" dirty="0"/>
              <a:t>Record</a:t>
            </a:r>
            <a:r>
              <a:rPr lang="en-US" sz="2000" dirty="0"/>
              <a:t> the facts, but </a:t>
            </a:r>
            <a:r>
              <a:rPr lang="en-US" sz="2000" b="1" i="1" u="sng" dirty="0"/>
              <a:t>understand</a:t>
            </a:r>
            <a:r>
              <a:rPr lang="en-US" sz="2000" dirty="0"/>
              <a:t> the dynamics between the members and the vendors! </a:t>
            </a:r>
          </a:p>
          <a:p>
            <a:pPr marL="800100" indent="-342900">
              <a:spcBef>
                <a:spcPts val="0"/>
              </a:spcBef>
              <a:spcAft>
                <a:spcPts val="1200"/>
              </a:spcAft>
              <a:tabLst>
                <a:tab pos="1371600" algn="l"/>
                <a:tab pos="1828800" algn="l"/>
                <a:tab pos="2286000" algn="l"/>
                <a:tab pos="2743200" algn="l"/>
              </a:tabLst>
            </a:pPr>
            <a:r>
              <a:rPr lang="en-US" sz="2000" b="1" i="1" u="sng" dirty="0"/>
              <a:t>Watch–Listen-Learn! </a:t>
            </a:r>
            <a:r>
              <a:rPr lang="en-US" sz="2000" b="1" dirty="0"/>
              <a:t> </a:t>
            </a:r>
          </a:p>
          <a:p>
            <a:pPr marL="800100" indent="-342900">
              <a:spcBef>
                <a:spcPts val="0"/>
              </a:spcBef>
              <a:spcAft>
                <a:spcPts val="0"/>
              </a:spcAft>
              <a:tabLst>
                <a:tab pos="1371600" algn="l"/>
                <a:tab pos="1828800" algn="l"/>
                <a:tab pos="2286000" algn="l"/>
                <a:tab pos="2743200" algn="l"/>
              </a:tabLst>
            </a:pPr>
            <a:r>
              <a:rPr lang="en-US" sz="2000" dirty="0"/>
              <a:t>The character and conduct of the solicitation process can</a:t>
            </a:r>
          </a:p>
          <a:p>
            <a:pPr marL="457200" indent="0">
              <a:spcBef>
                <a:spcPts val="0"/>
              </a:spcBef>
              <a:spcAft>
                <a:spcPts val="1200"/>
              </a:spcAft>
              <a:buNone/>
              <a:tabLst>
                <a:tab pos="1371600" algn="l"/>
                <a:tab pos="1828800" algn="l"/>
                <a:tab pos="2286000" algn="l"/>
                <a:tab pos="2743200" algn="l"/>
              </a:tabLst>
            </a:pPr>
            <a:r>
              <a:rPr lang="en-US" sz="2000" dirty="0"/>
              <a:t>    indicate a problem with the:</a:t>
            </a:r>
          </a:p>
          <a:p>
            <a:pPr marL="1371600" lvl="1" indent="-457200">
              <a:spcBef>
                <a:spcPts val="0"/>
              </a:spcBef>
              <a:spcAft>
                <a:spcPts val="1200"/>
              </a:spcAft>
              <a:buFont typeface="Arial" panose="020B0604020202020204" pitchFamily="34" charset="0"/>
              <a:buChar char="•"/>
              <a:tabLst>
                <a:tab pos="1371600" algn="l"/>
                <a:tab pos="1828800" algn="l"/>
                <a:tab pos="2286000" algn="l"/>
                <a:tab pos="2743200" algn="l"/>
              </a:tabLst>
            </a:pPr>
            <a:r>
              <a:rPr lang="en-US" sz="2000" dirty="0"/>
              <a:t>Bid document</a:t>
            </a:r>
          </a:p>
          <a:p>
            <a:pPr marL="1371600" lvl="1" indent="-457200">
              <a:spcBef>
                <a:spcPts val="0"/>
              </a:spcBef>
              <a:spcAft>
                <a:spcPts val="1200"/>
              </a:spcAft>
              <a:buFont typeface="Arial" panose="020B0604020202020204" pitchFamily="34" charset="0"/>
              <a:buChar char="•"/>
              <a:tabLst>
                <a:tab pos="1371600" algn="l"/>
                <a:tab pos="1828800" algn="l"/>
                <a:tab pos="2286000" algn="l"/>
                <a:tab pos="2743200" algn="l"/>
              </a:tabLst>
            </a:pPr>
            <a:r>
              <a:rPr lang="en-US" sz="2000" dirty="0"/>
              <a:t>Specifications</a:t>
            </a:r>
          </a:p>
          <a:p>
            <a:pPr marL="1371600" lvl="1" indent="-457200">
              <a:spcBef>
                <a:spcPts val="0"/>
              </a:spcBef>
              <a:spcAft>
                <a:spcPts val="1200"/>
              </a:spcAft>
              <a:buFont typeface="Arial" panose="020B0604020202020204" pitchFamily="34" charset="0"/>
              <a:buChar char="•"/>
              <a:tabLst>
                <a:tab pos="1371600" algn="l"/>
                <a:tab pos="1828800" algn="l"/>
                <a:tab pos="2286000" algn="l"/>
                <a:tab pos="2743200" algn="l"/>
              </a:tabLst>
            </a:pPr>
            <a:r>
              <a:rPr lang="en-US" sz="2000" dirty="0"/>
              <a:t>Vendors</a:t>
            </a:r>
          </a:p>
          <a:p>
            <a:pPr marL="1371600" lvl="1" indent="-457200">
              <a:spcBef>
                <a:spcPts val="0"/>
              </a:spcBef>
              <a:spcAft>
                <a:spcPts val="1200"/>
              </a:spcAft>
              <a:buFont typeface="Arial" panose="020B0604020202020204" pitchFamily="34" charset="0"/>
              <a:buChar char="•"/>
              <a:tabLst>
                <a:tab pos="1371600" algn="l"/>
                <a:tab pos="1828800" algn="l"/>
                <a:tab pos="2286000" algn="l"/>
                <a:tab pos="2743200" algn="l"/>
              </a:tabLst>
            </a:pPr>
            <a:r>
              <a:rPr lang="en-US" sz="2000" dirty="0"/>
              <a:t>or matters internal to the public entity</a:t>
            </a:r>
          </a:p>
        </p:txBody>
      </p:sp>
      <p:sp>
        <p:nvSpPr>
          <p:cNvPr id="8" name="Title 5">
            <a:extLst>
              <a:ext uri="{FF2B5EF4-FFF2-40B4-BE49-F238E27FC236}">
                <a16:creationId xmlns:a16="http://schemas.microsoft.com/office/drawing/2014/main" id="{8616085F-DB25-4350-B1FA-01E39E2A90E6}"/>
              </a:ext>
            </a:extLst>
          </p:cNvPr>
          <p:cNvSpPr>
            <a:spLocks noGrp="1"/>
          </p:cNvSpPr>
          <p:nvPr>
            <p:ph type="title"/>
          </p:nvPr>
        </p:nvSpPr>
        <p:spPr>
          <a:xfrm>
            <a:off x="609600" y="274638"/>
            <a:ext cx="10972800" cy="1143000"/>
          </a:xfrm>
        </p:spPr>
        <p:txBody>
          <a:bodyPr>
            <a:normAutofit/>
          </a:bodyPr>
          <a:lstStyle/>
          <a:p>
            <a:r>
              <a:rPr lang="en-US" dirty="0">
                <a:effectLst>
                  <a:outerShdw blurRad="38100" dist="38100" dir="2700000" algn="tl">
                    <a:srgbClr val="000000">
                      <a:alpha val="43137"/>
                    </a:srgbClr>
                  </a:outerShdw>
                </a:effectLst>
              </a:rPr>
              <a:t>Case Study: The Short List </a:t>
            </a:r>
          </a:p>
        </p:txBody>
      </p:sp>
      <p:pic>
        <p:nvPicPr>
          <p:cNvPr id="3" name="Picture 2"/>
          <p:cNvPicPr>
            <a:picLocks noChangeAspect="1"/>
          </p:cNvPicPr>
          <p:nvPr/>
        </p:nvPicPr>
        <p:blipFill rotWithShape="1">
          <a:blip r:embed="rId3"/>
          <a:srcRect r="2351"/>
          <a:stretch/>
        </p:blipFill>
        <p:spPr>
          <a:xfrm>
            <a:off x="8562446" y="3398838"/>
            <a:ext cx="2967038" cy="3076575"/>
          </a:xfrm>
          <a:prstGeom prst="rect">
            <a:avLst/>
          </a:prstGeom>
          <a:ln>
            <a:solidFill>
              <a:srgbClr val="002060"/>
            </a:solidFill>
          </a:ln>
        </p:spPr>
      </p:pic>
    </p:spTree>
    <p:extLst>
      <p:ext uri="{BB962C8B-B14F-4D97-AF65-F5344CB8AC3E}">
        <p14:creationId xmlns:p14="http://schemas.microsoft.com/office/powerpoint/2010/main" val="19043864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2B59ADE-59E0-44A5-9A2D-451F5CBA690D}"/>
              </a:ext>
            </a:extLst>
          </p:cNvPr>
          <p:cNvSpPr>
            <a:spLocks noGrp="1"/>
          </p:cNvSpPr>
          <p:nvPr>
            <p:ph type="sldNum" sz="quarter" idx="12"/>
          </p:nvPr>
        </p:nvSpPr>
        <p:spPr/>
        <p:txBody>
          <a:bodyPr/>
          <a:lstStyle/>
          <a:p>
            <a:fld id="{6D22F896-40B5-4ADD-8801-0D06FADFA095}" type="slidenum">
              <a:rPr lang="en-US" smtClean="0"/>
              <a:t>22</a:t>
            </a:fld>
            <a:endParaRPr lang="en-US" dirty="0"/>
          </a:p>
        </p:txBody>
      </p:sp>
      <p:sp>
        <p:nvSpPr>
          <p:cNvPr id="7" name="Content Placeholder 6">
            <a:extLst>
              <a:ext uri="{FF2B5EF4-FFF2-40B4-BE49-F238E27FC236}">
                <a16:creationId xmlns:a16="http://schemas.microsoft.com/office/drawing/2014/main" id="{9317AC7C-173A-4AF0-92EE-E64B94FABD23}"/>
              </a:ext>
            </a:extLst>
          </p:cNvPr>
          <p:cNvSpPr>
            <a:spLocks noGrp="1"/>
          </p:cNvSpPr>
          <p:nvPr>
            <p:ph idx="1"/>
          </p:nvPr>
        </p:nvSpPr>
        <p:spPr>
          <a:xfrm>
            <a:off x="609600" y="1692292"/>
            <a:ext cx="10972800" cy="4614504"/>
          </a:xfrm>
        </p:spPr>
        <p:txBody>
          <a:bodyPr/>
          <a:lstStyle/>
          <a:p>
            <a:pPr marL="457200" indent="-400050">
              <a:spcBef>
                <a:spcPts val="0"/>
              </a:spcBef>
              <a:spcAft>
                <a:spcPts val="600"/>
              </a:spcAft>
              <a:buNone/>
              <a:tabLst>
                <a:tab pos="1371600" algn="l"/>
                <a:tab pos="1828800" algn="l"/>
                <a:tab pos="2286000" algn="l"/>
                <a:tab pos="2743200" algn="l"/>
              </a:tabLst>
            </a:pPr>
            <a:r>
              <a:rPr lang="en-US" sz="2400" b="1" dirty="0"/>
              <a:t>Things to consider:</a:t>
            </a:r>
          </a:p>
          <a:p>
            <a:pPr marL="457200" indent="0">
              <a:spcBef>
                <a:spcPts val="0"/>
              </a:spcBef>
              <a:spcAft>
                <a:spcPts val="0"/>
              </a:spcAft>
              <a:buNone/>
              <a:tabLst>
                <a:tab pos="1371600" algn="l"/>
                <a:tab pos="1828800" algn="l"/>
                <a:tab pos="2286000" algn="l"/>
                <a:tab pos="2743200" algn="l"/>
              </a:tabLst>
            </a:pPr>
            <a:endParaRPr lang="en-US" sz="1000" dirty="0"/>
          </a:p>
          <a:p>
            <a:pPr marL="742950" indent="-285750">
              <a:spcBef>
                <a:spcPts val="0"/>
              </a:spcBef>
              <a:spcAft>
                <a:spcPts val="600"/>
              </a:spcAft>
              <a:tabLst>
                <a:tab pos="1371600" algn="l"/>
                <a:tab pos="1828800" algn="l"/>
                <a:tab pos="2286000" algn="l"/>
                <a:tab pos="2743200" algn="l"/>
              </a:tabLst>
            </a:pPr>
            <a:r>
              <a:rPr lang="en-US" sz="2000" dirty="0"/>
              <a:t>Are any of the discussion comments:</a:t>
            </a:r>
          </a:p>
          <a:p>
            <a:pPr marL="1055688" lvl="1" indent="-342900">
              <a:spcBef>
                <a:spcPts val="0"/>
              </a:spcBef>
              <a:spcAft>
                <a:spcPts val="600"/>
              </a:spcAft>
              <a:buFont typeface="Arial" panose="020B0604020202020204" pitchFamily="34" charset="0"/>
              <a:buChar char="•"/>
              <a:tabLst>
                <a:tab pos="1371600" algn="l"/>
                <a:tab pos="1828800" algn="l"/>
                <a:tab pos="2286000" algn="l"/>
                <a:tab pos="2743200" algn="l"/>
              </a:tabLst>
            </a:pPr>
            <a:r>
              <a:rPr lang="en-US" sz="2000" dirty="0"/>
              <a:t>Inappropriate</a:t>
            </a:r>
          </a:p>
          <a:p>
            <a:pPr marL="1055688" lvl="1" indent="-342900">
              <a:spcBef>
                <a:spcPts val="0"/>
              </a:spcBef>
              <a:spcAft>
                <a:spcPts val="600"/>
              </a:spcAft>
              <a:buFont typeface="Arial" panose="020B0604020202020204" pitchFamily="34" charset="0"/>
              <a:buChar char="•"/>
              <a:tabLst>
                <a:tab pos="1371600" algn="l"/>
                <a:tab pos="1828800" algn="l"/>
                <a:tab pos="2286000" algn="l"/>
                <a:tab pos="2743200" algn="l"/>
              </a:tabLst>
            </a:pPr>
            <a:r>
              <a:rPr lang="en-US" sz="2000" dirty="0"/>
              <a:t>An attempt to influence through a superior-subordinate relationship</a:t>
            </a:r>
          </a:p>
          <a:p>
            <a:pPr marL="1055688" lvl="1" indent="-342900">
              <a:spcBef>
                <a:spcPts val="0"/>
              </a:spcBef>
              <a:spcAft>
                <a:spcPts val="600"/>
              </a:spcAft>
              <a:buFont typeface="Arial" panose="020B0604020202020204" pitchFamily="34" charset="0"/>
              <a:buChar char="•"/>
              <a:tabLst>
                <a:tab pos="1371600" algn="l"/>
                <a:tab pos="1828800" algn="l"/>
                <a:tab pos="2286000" algn="l"/>
                <a:tab pos="2743200" algn="l"/>
              </a:tabLst>
            </a:pPr>
            <a:r>
              <a:rPr lang="en-US" sz="2000" dirty="0"/>
              <a:t>A committee member eager to persuade other members</a:t>
            </a:r>
          </a:p>
          <a:p>
            <a:pPr marL="742950" indent="-285750">
              <a:spcBef>
                <a:spcPts val="0"/>
              </a:spcBef>
              <a:spcAft>
                <a:spcPts val="600"/>
              </a:spcAft>
              <a:tabLst>
                <a:tab pos="1371600" algn="l"/>
                <a:tab pos="1828800" algn="l"/>
                <a:tab pos="2286000" algn="l"/>
                <a:tab pos="2743200" algn="l"/>
              </a:tabLst>
            </a:pPr>
            <a:r>
              <a:rPr lang="en-US" sz="2000" dirty="0"/>
              <a:t>Is a voting committee member not prepared, inattentive, or absent?</a:t>
            </a:r>
          </a:p>
          <a:p>
            <a:pPr marL="742950" indent="-285750">
              <a:spcBef>
                <a:spcPts val="0"/>
              </a:spcBef>
              <a:spcAft>
                <a:spcPts val="600"/>
              </a:spcAft>
              <a:tabLst>
                <a:tab pos="1371600" algn="l"/>
                <a:tab pos="1828800" algn="l"/>
                <a:tab pos="2286000" algn="l"/>
                <a:tab pos="2743200" algn="l"/>
              </a:tabLst>
            </a:pPr>
            <a:r>
              <a:rPr lang="en-US" sz="2000" dirty="0"/>
              <a:t>Was the scoring, and final vendor selection equitable to the committee discussions? </a:t>
            </a:r>
          </a:p>
          <a:p>
            <a:pPr marL="742950" indent="-285750">
              <a:spcBef>
                <a:spcPts val="0"/>
              </a:spcBef>
              <a:spcAft>
                <a:spcPts val="600"/>
              </a:spcAft>
              <a:tabLst>
                <a:tab pos="1371600" algn="l"/>
                <a:tab pos="1828800" algn="l"/>
                <a:tab pos="2286000" algn="l"/>
                <a:tab pos="2743200" algn="l"/>
              </a:tabLst>
            </a:pPr>
            <a:r>
              <a:rPr lang="en-US" sz="2000" dirty="0"/>
              <a:t>Were the proper evaluation procedures followed?  </a:t>
            </a:r>
          </a:p>
          <a:p>
            <a:pPr marL="1055688" lvl="1" indent="-342900">
              <a:spcBef>
                <a:spcPts val="0"/>
              </a:spcBef>
              <a:spcAft>
                <a:spcPts val="600"/>
              </a:spcAft>
              <a:buFont typeface="Arial" panose="020B0604020202020204" pitchFamily="34" charset="0"/>
              <a:buChar char="•"/>
              <a:tabLst>
                <a:tab pos="1371600" algn="l"/>
                <a:tab pos="1828800" algn="l"/>
                <a:tab pos="2286000" algn="l"/>
                <a:tab pos="2743200" algn="l"/>
              </a:tabLst>
            </a:pPr>
            <a:r>
              <a:rPr lang="en-US" sz="2000" dirty="0"/>
              <a:t>Beware of CCNA shortcuts by the Selection Committee…</a:t>
            </a:r>
          </a:p>
          <a:p>
            <a:pPr marL="1293813" lvl="2" indent="-342900">
              <a:spcBef>
                <a:spcPts val="0"/>
              </a:spcBef>
              <a:spcAft>
                <a:spcPts val="600"/>
              </a:spcAft>
              <a:buClr>
                <a:schemeClr val="tx2">
                  <a:lumMod val="60000"/>
                  <a:lumOff val="40000"/>
                </a:schemeClr>
              </a:buClr>
              <a:buFont typeface="Courier New" panose="02070309020205020404" pitchFamily="49" charset="0"/>
              <a:buChar char="o"/>
              <a:tabLst>
                <a:tab pos="1371600" algn="l"/>
                <a:tab pos="1828800" algn="l"/>
                <a:tab pos="2286000" algn="l"/>
                <a:tab pos="2743200" algn="l"/>
              </a:tabLst>
            </a:pPr>
            <a:r>
              <a:rPr lang="en-US" sz="2000" dirty="0"/>
              <a:t>Typical Arguments:  Streamlined, hybrid, cost savings, &amp; no need for discussions. </a:t>
            </a:r>
            <a:endParaRPr lang="en-US" sz="2000" b="1" dirty="0"/>
          </a:p>
        </p:txBody>
      </p:sp>
      <p:sp>
        <p:nvSpPr>
          <p:cNvPr id="9" name="Title 5">
            <a:extLst>
              <a:ext uri="{FF2B5EF4-FFF2-40B4-BE49-F238E27FC236}">
                <a16:creationId xmlns:a16="http://schemas.microsoft.com/office/drawing/2014/main" id="{8616085F-DB25-4350-B1FA-01E39E2A90E6}"/>
              </a:ext>
            </a:extLst>
          </p:cNvPr>
          <p:cNvSpPr txBox="1">
            <a:spLocks/>
          </p:cNvSpPr>
          <p:nvPr/>
        </p:nvSpPr>
        <p:spPr>
          <a:xfrm>
            <a:off x="609600" y="284163"/>
            <a:ext cx="10972800" cy="1143000"/>
          </a:xfrm>
          <a:prstGeom prst="rect">
            <a:avLst/>
          </a:prstGeom>
        </p:spPr>
        <p:txBody>
          <a:bodyPr vert="horz" rtlCol="0" anchor="ctr">
            <a:normAutofit/>
            <a:scene3d>
              <a:camera prst="orthographicFront"/>
              <a:lightRig rig="soft" dir="t"/>
            </a:scene3d>
            <a:sp3d prstMaterial="softEdge">
              <a:bevelT w="25400" h="25400"/>
            </a:sp3d>
          </a:bodyPr>
          <a:lstStyle>
            <a:lvl1pPr algn="l" rtl="0" eaLnBrk="1" fontAlgn="base" hangingPunct="1">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1" fontAlgn="base" hangingPunct="1">
              <a:spcBef>
                <a:spcPct val="0"/>
              </a:spcBef>
              <a:spcAft>
                <a:spcPct val="0"/>
              </a:spcAft>
              <a:defRPr sz="4100" b="1">
                <a:solidFill>
                  <a:schemeClr val="tx2"/>
                </a:solidFill>
                <a:latin typeface="Lucida Sans Unicode" pitchFamily="34" charset="0"/>
              </a:defRPr>
            </a:lvl2pPr>
            <a:lvl3pPr algn="l" rtl="0" eaLnBrk="1" fontAlgn="base" hangingPunct="1">
              <a:spcBef>
                <a:spcPct val="0"/>
              </a:spcBef>
              <a:spcAft>
                <a:spcPct val="0"/>
              </a:spcAft>
              <a:defRPr sz="4100" b="1">
                <a:solidFill>
                  <a:schemeClr val="tx2"/>
                </a:solidFill>
                <a:latin typeface="Lucida Sans Unicode" pitchFamily="34" charset="0"/>
              </a:defRPr>
            </a:lvl3pPr>
            <a:lvl4pPr algn="l" rtl="0" eaLnBrk="1" fontAlgn="base" hangingPunct="1">
              <a:spcBef>
                <a:spcPct val="0"/>
              </a:spcBef>
              <a:spcAft>
                <a:spcPct val="0"/>
              </a:spcAft>
              <a:defRPr sz="4100" b="1">
                <a:solidFill>
                  <a:schemeClr val="tx2"/>
                </a:solidFill>
                <a:latin typeface="Lucida Sans Unicode" pitchFamily="34" charset="0"/>
              </a:defRPr>
            </a:lvl4pPr>
            <a:lvl5pPr algn="l" rtl="0" eaLnBrk="1" fontAlgn="base" hangingPunct="1">
              <a:spcBef>
                <a:spcPct val="0"/>
              </a:spcBef>
              <a:spcAft>
                <a:spcPct val="0"/>
              </a:spcAft>
              <a:defRPr sz="4100" b="1">
                <a:solidFill>
                  <a:schemeClr val="tx2"/>
                </a:solidFill>
                <a:latin typeface="Lucida Sans Unicode" pitchFamily="34" charset="0"/>
              </a:defRPr>
            </a:lvl5pPr>
            <a:lvl6pPr marL="457200" algn="l" rtl="0" eaLnBrk="1" fontAlgn="base" hangingPunct="1">
              <a:spcBef>
                <a:spcPct val="0"/>
              </a:spcBef>
              <a:spcAft>
                <a:spcPct val="0"/>
              </a:spcAft>
              <a:defRPr sz="4100" b="1">
                <a:solidFill>
                  <a:schemeClr val="tx2"/>
                </a:solidFill>
                <a:latin typeface="Lucida Sans Unicode" pitchFamily="34" charset="0"/>
              </a:defRPr>
            </a:lvl6pPr>
            <a:lvl7pPr marL="914400" algn="l" rtl="0" eaLnBrk="1" fontAlgn="base" hangingPunct="1">
              <a:spcBef>
                <a:spcPct val="0"/>
              </a:spcBef>
              <a:spcAft>
                <a:spcPct val="0"/>
              </a:spcAft>
              <a:defRPr sz="4100" b="1">
                <a:solidFill>
                  <a:schemeClr val="tx2"/>
                </a:solidFill>
                <a:latin typeface="Lucida Sans Unicode" pitchFamily="34" charset="0"/>
              </a:defRPr>
            </a:lvl7pPr>
            <a:lvl8pPr marL="1371600" algn="l" rtl="0" eaLnBrk="1" fontAlgn="base" hangingPunct="1">
              <a:spcBef>
                <a:spcPct val="0"/>
              </a:spcBef>
              <a:spcAft>
                <a:spcPct val="0"/>
              </a:spcAft>
              <a:defRPr sz="4100" b="1">
                <a:solidFill>
                  <a:schemeClr val="tx2"/>
                </a:solidFill>
                <a:latin typeface="Lucida Sans Unicode" pitchFamily="34" charset="0"/>
              </a:defRPr>
            </a:lvl8pPr>
            <a:lvl9pPr marL="1828800" algn="l" rtl="0" eaLnBrk="1" fontAlgn="base" hangingPunct="1">
              <a:spcBef>
                <a:spcPct val="0"/>
              </a:spcBef>
              <a:spcAft>
                <a:spcPct val="0"/>
              </a:spcAft>
              <a:defRPr sz="4100" b="1">
                <a:solidFill>
                  <a:schemeClr val="tx2"/>
                </a:solidFill>
                <a:latin typeface="Lucida Sans Unicode" pitchFamily="34" charset="0"/>
              </a:defRPr>
            </a:lvl9pPr>
            <a:extLst/>
          </a:lstStyle>
          <a:p>
            <a:pPr defTabSz="914400"/>
            <a:r>
              <a:rPr lang="en-US" dirty="0">
                <a:effectLst>
                  <a:outerShdw blurRad="38100" dist="38100" dir="2700000" algn="tl">
                    <a:srgbClr val="000000">
                      <a:alpha val="43137"/>
                    </a:srgbClr>
                  </a:outerShdw>
                </a:effectLst>
              </a:rPr>
              <a:t>Case Study: The Short List </a:t>
            </a:r>
          </a:p>
        </p:txBody>
      </p:sp>
    </p:spTree>
    <p:extLst>
      <p:ext uri="{BB962C8B-B14F-4D97-AF65-F5344CB8AC3E}">
        <p14:creationId xmlns:p14="http://schemas.microsoft.com/office/powerpoint/2010/main" val="21426101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2B59ADE-59E0-44A5-9A2D-451F5CBA690D}"/>
              </a:ext>
            </a:extLst>
          </p:cNvPr>
          <p:cNvSpPr>
            <a:spLocks noGrp="1"/>
          </p:cNvSpPr>
          <p:nvPr>
            <p:ph type="sldNum" sz="quarter" idx="12"/>
          </p:nvPr>
        </p:nvSpPr>
        <p:spPr/>
        <p:txBody>
          <a:bodyPr/>
          <a:lstStyle/>
          <a:p>
            <a:fld id="{6D22F896-40B5-4ADD-8801-0D06FADFA095}" type="slidenum">
              <a:rPr lang="en-US" smtClean="0"/>
              <a:t>23</a:t>
            </a:fld>
            <a:endParaRPr lang="en-US" dirty="0"/>
          </a:p>
        </p:txBody>
      </p:sp>
      <p:sp>
        <p:nvSpPr>
          <p:cNvPr id="7" name="Content Placeholder 6">
            <a:extLst>
              <a:ext uri="{FF2B5EF4-FFF2-40B4-BE49-F238E27FC236}">
                <a16:creationId xmlns:a16="http://schemas.microsoft.com/office/drawing/2014/main" id="{9317AC7C-173A-4AF0-92EE-E64B94FABD23}"/>
              </a:ext>
            </a:extLst>
          </p:cNvPr>
          <p:cNvSpPr>
            <a:spLocks noGrp="1"/>
          </p:cNvSpPr>
          <p:nvPr>
            <p:ph idx="1"/>
          </p:nvPr>
        </p:nvSpPr>
        <p:spPr>
          <a:xfrm>
            <a:off x="609600" y="1978042"/>
            <a:ext cx="10582275" cy="3775058"/>
          </a:xfrm>
        </p:spPr>
        <p:txBody>
          <a:bodyPr/>
          <a:lstStyle/>
          <a:p>
            <a:pPr marL="457200" indent="0" algn="just">
              <a:spcBef>
                <a:spcPts val="0"/>
              </a:spcBef>
              <a:spcAft>
                <a:spcPts val="1800"/>
              </a:spcAft>
              <a:buNone/>
              <a:tabLst>
                <a:tab pos="1371600" algn="l"/>
                <a:tab pos="1828800" algn="l"/>
                <a:tab pos="2286000" algn="l"/>
                <a:tab pos="2743200" algn="l"/>
              </a:tabLst>
            </a:pPr>
            <a:r>
              <a:rPr lang="en-US" sz="2200" b="1" dirty="0">
                <a:solidFill>
                  <a:srgbClr val="002060"/>
                </a:solidFill>
              </a:rPr>
              <a:t>Engineering Short List Committee</a:t>
            </a:r>
          </a:p>
          <a:p>
            <a:pPr marL="457200" indent="0" algn="just">
              <a:spcBef>
                <a:spcPts val="0"/>
              </a:spcBef>
              <a:spcAft>
                <a:spcPts val="1800"/>
              </a:spcAft>
              <a:buNone/>
              <a:tabLst>
                <a:tab pos="1371600" algn="l"/>
                <a:tab pos="1828800" algn="l"/>
                <a:tab pos="2286000" algn="l"/>
                <a:tab pos="2743200" algn="l"/>
              </a:tabLst>
            </a:pPr>
            <a:r>
              <a:rPr lang="en-US" sz="2200" dirty="0"/>
              <a:t>A whistleblower complaint alleged that an Engineering Supervisor (ES), while serving as the Chair of the Engineering Short List Committee: </a:t>
            </a:r>
          </a:p>
          <a:p>
            <a:pPr marL="1028700" indent="-342900" algn="just">
              <a:spcBef>
                <a:spcPts val="0"/>
              </a:spcBef>
              <a:spcAft>
                <a:spcPts val="1800"/>
              </a:spcAft>
              <a:buSzPct val="150000"/>
              <a:buFont typeface="Lucida Sans Unicode" panose="020B0602030504020204" pitchFamily="34" charset="0"/>
              <a:buChar char="‣"/>
              <a:tabLst>
                <a:tab pos="1371600" algn="l"/>
                <a:tab pos="1828800" algn="l"/>
                <a:tab pos="2286000" algn="l"/>
                <a:tab pos="2743200" algn="l"/>
              </a:tabLst>
            </a:pPr>
            <a:r>
              <a:rPr lang="en-US" sz="2200" dirty="0"/>
              <a:t>Improperly voted for firms with whom they maintained close personal relationships with the principal consultants and/or owners.</a:t>
            </a:r>
          </a:p>
          <a:p>
            <a:pPr marL="1028700" indent="-342900" algn="just">
              <a:spcBef>
                <a:spcPts val="0"/>
              </a:spcBef>
              <a:spcAft>
                <a:spcPts val="1800"/>
              </a:spcAft>
              <a:buSzPct val="150000"/>
              <a:buFont typeface="Lucida Sans Unicode" panose="020B0602030504020204" pitchFamily="34" charset="0"/>
              <a:buChar char="‣"/>
              <a:tabLst>
                <a:tab pos="1371600" algn="l"/>
                <a:tab pos="1828800" algn="l"/>
                <a:tab pos="2286000" algn="l"/>
                <a:tab pos="2743200" algn="l"/>
              </a:tabLst>
            </a:pPr>
            <a:r>
              <a:rPr lang="en-US" sz="2200" dirty="0"/>
              <a:t>Improperly influenced the votes of subordinate Committee members.</a:t>
            </a:r>
          </a:p>
          <a:p>
            <a:pPr marL="1028700" indent="-342900" algn="just">
              <a:spcBef>
                <a:spcPts val="0"/>
              </a:spcBef>
              <a:spcAft>
                <a:spcPts val="1800"/>
              </a:spcAft>
              <a:buSzPct val="150000"/>
              <a:buFont typeface="Lucida Sans Unicode" panose="020B0602030504020204" pitchFamily="34" charset="0"/>
              <a:buChar char="‣"/>
              <a:tabLst>
                <a:tab pos="1371600" algn="l"/>
                <a:tab pos="1828800" algn="l"/>
                <a:tab pos="2286000" algn="l"/>
                <a:tab pos="2743200" algn="l"/>
              </a:tabLst>
            </a:pPr>
            <a:r>
              <a:rPr lang="en-US" sz="2200" dirty="0"/>
              <a:t>The entity’s policy, and Committee practices are not in compliance with the Consultants Competitive Negotiation Act (CCNA).</a:t>
            </a:r>
            <a:endParaRPr lang="en-US" sz="2200" b="1" dirty="0"/>
          </a:p>
        </p:txBody>
      </p:sp>
      <p:sp>
        <p:nvSpPr>
          <p:cNvPr id="9" name="Title 5">
            <a:extLst>
              <a:ext uri="{FF2B5EF4-FFF2-40B4-BE49-F238E27FC236}">
                <a16:creationId xmlns:a16="http://schemas.microsoft.com/office/drawing/2014/main" id="{8616085F-DB25-4350-B1FA-01E39E2A90E6}"/>
              </a:ext>
            </a:extLst>
          </p:cNvPr>
          <p:cNvSpPr>
            <a:spLocks noGrp="1"/>
          </p:cNvSpPr>
          <p:nvPr>
            <p:ph type="title"/>
          </p:nvPr>
        </p:nvSpPr>
        <p:spPr/>
        <p:txBody>
          <a:bodyPr>
            <a:normAutofit/>
          </a:bodyPr>
          <a:lstStyle/>
          <a:p>
            <a:r>
              <a:rPr lang="en-US" dirty="0">
                <a:effectLst>
                  <a:outerShdw blurRad="38100" dist="38100" dir="2700000" algn="tl">
                    <a:srgbClr val="000000">
                      <a:alpha val="43137"/>
                    </a:srgbClr>
                  </a:outerShdw>
                </a:effectLst>
              </a:rPr>
              <a:t>Case Study: The Short List </a:t>
            </a:r>
          </a:p>
        </p:txBody>
      </p:sp>
    </p:spTree>
    <p:extLst>
      <p:ext uri="{BB962C8B-B14F-4D97-AF65-F5344CB8AC3E}">
        <p14:creationId xmlns:p14="http://schemas.microsoft.com/office/powerpoint/2010/main" val="34812889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2B59ADE-59E0-44A5-9A2D-451F5CBA690D}"/>
              </a:ext>
            </a:extLst>
          </p:cNvPr>
          <p:cNvSpPr>
            <a:spLocks noGrp="1"/>
          </p:cNvSpPr>
          <p:nvPr>
            <p:ph type="sldNum" sz="quarter" idx="12"/>
          </p:nvPr>
        </p:nvSpPr>
        <p:spPr/>
        <p:txBody>
          <a:bodyPr/>
          <a:lstStyle/>
          <a:p>
            <a:fld id="{6D22F896-40B5-4ADD-8801-0D06FADFA095}" type="slidenum">
              <a:rPr lang="en-US" smtClean="0"/>
              <a:t>24</a:t>
            </a:fld>
            <a:endParaRPr lang="en-US" dirty="0"/>
          </a:p>
        </p:txBody>
      </p:sp>
      <p:sp>
        <p:nvSpPr>
          <p:cNvPr id="7" name="Content Placeholder 6">
            <a:extLst>
              <a:ext uri="{FF2B5EF4-FFF2-40B4-BE49-F238E27FC236}">
                <a16:creationId xmlns:a16="http://schemas.microsoft.com/office/drawing/2014/main" id="{9317AC7C-173A-4AF0-92EE-E64B94FABD23}"/>
              </a:ext>
            </a:extLst>
          </p:cNvPr>
          <p:cNvSpPr>
            <a:spLocks noGrp="1"/>
          </p:cNvSpPr>
          <p:nvPr>
            <p:ph idx="1"/>
          </p:nvPr>
        </p:nvSpPr>
        <p:spPr>
          <a:xfrm>
            <a:off x="609600" y="1520842"/>
            <a:ext cx="10639425" cy="5032358"/>
          </a:xfrm>
        </p:spPr>
        <p:txBody>
          <a:bodyPr/>
          <a:lstStyle/>
          <a:p>
            <a:pPr marL="0" indent="0" algn="just">
              <a:spcBef>
                <a:spcPts val="0"/>
              </a:spcBef>
              <a:spcAft>
                <a:spcPts val="1800"/>
              </a:spcAft>
              <a:buNone/>
              <a:tabLst>
                <a:tab pos="1371600" algn="l"/>
                <a:tab pos="1828800" algn="l"/>
                <a:tab pos="2286000" algn="l"/>
                <a:tab pos="2743200" algn="l"/>
              </a:tabLst>
            </a:pPr>
            <a:r>
              <a:rPr lang="en-US" sz="2400" b="1" dirty="0"/>
              <a:t>The results of the interviews were:</a:t>
            </a:r>
          </a:p>
          <a:p>
            <a:pPr marL="914400" indent="-339725" algn="just">
              <a:spcBef>
                <a:spcPts val="0"/>
              </a:spcBef>
              <a:spcAft>
                <a:spcPts val="1800"/>
              </a:spcAft>
              <a:buSzPct val="150000"/>
              <a:buFont typeface="Lucida Sans Unicode" panose="020B0602030504020204" pitchFamily="34" charset="0"/>
              <a:buChar char="‣"/>
              <a:tabLst>
                <a:tab pos="1371600" algn="l"/>
                <a:tab pos="1828800" algn="l"/>
                <a:tab pos="2286000" algn="l"/>
                <a:tab pos="2743200" algn="l"/>
              </a:tabLst>
            </a:pPr>
            <a:r>
              <a:rPr lang="en-US" sz="2400" dirty="0"/>
              <a:t>ES acknowledged the close personal relationships with the identified owners. </a:t>
            </a:r>
          </a:p>
          <a:p>
            <a:pPr marL="914400" lvl="1" indent="-339725" algn="just">
              <a:spcBef>
                <a:spcPts val="0"/>
              </a:spcBef>
              <a:spcAft>
                <a:spcPts val="1800"/>
              </a:spcAft>
              <a:buSzPct val="150000"/>
              <a:buFont typeface="Lucida Sans Unicode" panose="020B0602030504020204" pitchFamily="34" charset="0"/>
              <a:buChar char="‣"/>
              <a:tabLst>
                <a:tab pos="1371600" algn="l"/>
                <a:tab pos="1828800" algn="l"/>
                <a:tab pos="2286000" algn="l"/>
                <a:tab pos="2743200" algn="l"/>
              </a:tabLst>
            </a:pPr>
            <a:r>
              <a:rPr lang="en-US" sz="2400" dirty="0"/>
              <a:t>ES had regular weekly lunches with 3 firm owner’s for at least 20 years.</a:t>
            </a:r>
          </a:p>
          <a:p>
            <a:pPr marL="914400" lvl="1" indent="-339725" algn="just">
              <a:spcBef>
                <a:spcPts val="0"/>
              </a:spcBef>
              <a:spcAft>
                <a:spcPts val="1800"/>
              </a:spcAft>
              <a:buSzPct val="150000"/>
              <a:buFont typeface="Lucida Sans Unicode" panose="020B0602030504020204" pitchFamily="34" charset="0"/>
              <a:buChar char="‣"/>
              <a:tabLst>
                <a:tab pos="1371600" algn="l"/>
                <a:tab pos="1828800" algn="l"/>
                <a:tab pos="2286000" algn="l"/>
                <a:tab pos="2743200" algn="l"/>
              </a:tabLst>
            </a:pPr>
            <a:r>
              <a:rPr lang="en-US" sz="2400" dirty="0"/>
              <a:t>ES’ entire extended family spent Christmas Eve at one owner’s home for over 10 years, while the owner and his wife spent Christmas morning opening gifts at ES’ home.</a:t>
            </a:r>
          </a:p>
          <a:p>
            <a:pPr marL="914400" lvl="1" indent="-339725" algn="just">
              <a:spcBef>
                <a:spcPts val="0"/>
              </a:spcBef>
              <a:spcAft>
                <a:spcPts val="1800"/>
              </a:spcAft>
              <a:buSzPct val="150000"/>
              <a:buFont typeface="Lucida Sans Unicode" panose="020B0602030504020204" pitchFamily="34" charset="0"/>
              <a:buChar char="‣"/>
              <a:tabLst>
                <a:tab pos="1371600" algn="l"/>
                <a:tab pos="1828800" algn="l"/>
                <a:tab pos="2286000" algn="l"/>
                <a:tab pos="2743200" algn="l"/>
              </a:tabLst>
            </a:pPr>
            <a:r>
              <a:rPr lang="en-US" sz="2400" dirty="0"/>
              <a:t>ES took a joint family vacation with one owner every year up until 10 years ago.  The company owner always paid for the lodging.</a:t>
            </a:r>
          </a:p>
          <a:p>
            <a:pPr marL="457200" indent="0" algn="just">
              <a:spcBef>
                <a:spcPts val="0"/>
              </a:spcBef>
              <a:spcAft>
                <a:spcPts val="1200"/>
              </a:spcAft>
              <a:buNone/>
              <a:tabLst>
                <a:tab pos="1371600" algn="l"/>
                <a:tab pos="1828800" algn="l"/>
                <a:tab pos="2286000" algn="l"/>
                <a:tab pos="2743200" algn="l"/>
              </a:tabLst>
            </a:pPr>
            <a:endParaRPr lang="en-US" sz="1800" b="1" dirty="0"/>
          </a:p>
          <a:p>
            <a:pPr marL="457200" indent="0" algn="just">
              <a:spcBef>
                <a:spcPts val="0"/>
              </a:spcBef>
              <a:spcAft>
                <a:spcPts val="1200"/>
              </a:spcAft>
              <a:buNone/>
              <a:tabLst>
                <a:tab pos="1371600" algn="l"/>
                <a:tab pos="1828800" algn="l"/>
                <a:tab pos="2286000" algn="l"/>
                <a:tab pos="2743200" algn="l"/>
              </a:tabLst>
            </a:pPr>
            <a:endParaRPr lang="en-US" sz="1800" b="1" dirty="0"/>
          </a:p>
        </p:txBody>
      </p:sp>
      <p:sp>
        <p:nvSpPr>
          <p:cNvPr id="5" name="Title 5">
            <a:extLst>
              <a:ext uri="{FF2B5EF4-FFF2-40B4-BE49-F238E27FC236}">
                <a16:creationId xmlns:a16="http://schemas.microsoft.com/office/drawing/2014/main" id="{8616085F-DB25-4350-B1FA-01E39E2A90E6}"/>
              </a:ext>
            </a:extLst>
          </p:cNvPr>
          <p:cNvSpPr>
            <a:spLocks noGrp="1"/>
          </p:cNvSpPr>
          <p:nvPr>
            <p:ph type="title"/>
          </p:nvPr>
        </p:nvSpPr>
        <p:spPr>
          <a:xfrm>
            <a:off x="609600" y="274638"/>
            <a:ext cx="10972800" cy="1143000"/>
          </a:xfrm>
        </p:spPr>
        <p:txBody>
          <a:bodyPr>
            <a:normAutofit/>
          </a:bodyPr>
          <a:lstStyle/>
          <a:p>
            <a:r>
              <a:rPr lang="en-US" dirty="0">
                <a:effectLst>
                  <a:outerShdw blurRad="38100" dist="38100" dir="2700000" algn="tl">
                    <a:srgbClr val="000000">
                      <a:alpha val="43137"/>
                    </a:srgbClr>
                  </a:outerShdw>
                </a:effectLst>
              </a:rPr>
              <a:t>Case Study: The Short List </a:t>
            </a:r>
          </a:p>
        </p:txBody>
      </p:sp>
    </p:spTree>
    <p:extLst>
      <p:ext uri="{BB962C8B-B14F-4D97-AF65-F5344CB8AC3E}">
        <p14:creationId xmlns:p14="http://schemas.microsoft.com/office/powerpoint/2010/main" val="20098007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2B59ADE-59E0-44A5-9A2D-451F5CBA690D}"/>
              </a:ext>
            </a:extLst>
          </p:cNvPr>
          <p:cNvSpPr>
            <a:spLocks noGrp="1"/>
          </p:cNvSpPr>
          <p:nvPr>
            <p:ph type="sldNum" sz="quarter" idx="12"/>
          </p:nvPr>
        </p:nvSpPr>
        <p:spPr/>
        <p:txBody>
          <a:bodyPr/>
          <a:lstStyle/>
          <a:p>
            <a:fld id="{6D22F896-40B5-4ADD-8801-0D06FADFA095}" type="slidenum">
              <a:rPr lang="en-US" smtClean="0"/>
              <a:t>25</a:t>
            </a:fld>
            <a:endParaRPr lang="en-US" dirty="0"/>
          </a:p>
        </p:txBody>
      </p:sp>
      <p:sp>
        <p:nvSpPr>
          <p:cNvPr id="7" name="Content Placeholder 6">
            <a:extLst>
              <a:ext uri="{FF2B5EF4-FFF2-40B4-BE49-F238E27FC236}">
                <a16:creationId xmlns:a16="http://schemas.microsoft.com/office/drawing/2014/main" id="{9317AC7C-173A-4AF0-92EE-E64B94FABD23}"/>
              </a:ext>
            </a:extLst>
          </p:cNvPr>
          <p:cNvSpPr>
            <a:spLocks noGrp="1"/>
          </p:cNvSpPr>
          <p:nvPr>
            <p:ph idx="1"/>
          </p:nvPr>
        </p:nvSpPr>
        <p:spPr>
          <a:xfrm>
            <a:off x="609600" y="1794235"/>
            <a:ext cx="10306050" cy="4614504"/>
          </a:xfrm>
        </p:spPr>
        <p:txBody>
          <a:bodyPr/>
          <a:lstStyle/>
          <a:p>
            <a:pPr marL="457200" indent="0" algn="just">
              <a:spcBef>
                <a:spcPts val="0"/>
              </a:spcBef>
              <a:spcAft>
                <a:spcPts val="1800"/>
              </a:spcAft>
              <a:buNone/>
              <a:tabLst>
                <a:tab pos="1371600" algn="l"/>
                <a:tab pos="1828800" algn="l"/>
                <a:tab pos="2286000" algn="l"/>
                <a:tab pos="2743200" algn="l"/>
              </a:tabLst>
            </a:pPr>
            <a:r>
              <a:rPr lang="en-US" sz="2400" b="1" dirty="0"/>
              <a:t>Interview (</a:t>
            </a:r>
            <a:r>
              <a:rPr lang="en-US" sz="2400" b="1" dirty="0" err="1"/>
              <a:t>cont</a:t>
            </a:r>
            <a:r>
              <a:rPr lang="en-US" sz="2400" b="1" dirty="0"/>
              <a:t>):</a:t>
            </a:r>
          </a:p>
          <a:p>
            <a:pPr marL="800100" indent="-342900" algn="just">
              <a:spcBef>
                <a:spcPts val="0"/>
              </a:spcBef>
              <a:spcAft>
                <a:spcPts val="1800"/>
              </a:spcAft>
              <a:buSzPct val="150000"/>
              <a:buFont typeface="Lucida Sans Unicode" panose="020B0602030504020204" pitchFamily="34" charset="0"/>
              <a:buChar char="‣"/>
              <a:tabLst>
                <a:tab pos="1371600" algn="l"/>
                <a:tab pos="1828800" algn="l"/>
                <a:tab pos="2286000" algn="l"/>
                <a:tab pos="2743200" algn="l"/>
              </a:tabLst>
            </a:pPr>
            <a:r>
              <a:rPr lang="en-US" sz="2400" dirty="0"/>
              <a:t>ES denied showing any favoritism. </a:t>
            </a:r>
          </a:p>
          <a:p>
            <a:pPr marL="800100" indent="-342900" algn="just">
              <a:spcBef>
                <a:spcPts val="0"/>
              </a:spcBef>
              <a:spcAft>
                <a:spcPts val="1800"/>
              </a:spcAft>
              <a:buSzPct val="150000"/>
              <a:buFont typeface="Lucida Sans Unicode" panose="020B0602030504020204" pitchFamily="34" charset="0"/>
              <a:buChar char="‣"/>
              <a:tabLst>
                <a:tab pos="1371600" algn="l"/>
                <a:tab pos="1828800" algn="l"/>
                <a:tab pos="2286000" algn="l"/>
                <a:tab pos="2743200" algn="l"/>
              </a:tabLst>
            </a:pPr>
            <a:r>
              <a:rPr lang="en-US" sz="2400" dirty="0"/>
              <a:t>None of the Committee members interviewed stated that ES directly influenced their choices either before, during, or after Committee meetings. </a:t>
            </a:r>
          </a:p>
          <a:p>
            <a:pPr marL="800100" indent="-342900" algn="just">
              <a:spcBef>
                <a:spcPts val="0"/>
              </a:spcBef>
              <a:spcAft>
                <a:spcPts val="1800"/>
              </a:spcAft>
              <a:buSzPct val="150000"/>
              <a:buFont typeface="Lucida Sans Unicode" panose="020B0602030504020204" pitchFamily="34" charset="0"/>
              <a:buChar char="‣"/>
              <a:tabLst>
                <a:tab pos="1371600" algn="l"/>
                <a:tab pos="1828800" algn="l"/>
                <a:tab pos="2286000" algn="l"/>
                <a:tab pos="2743200" algn="l"/>
              </a:tabLst>
            </a:pPr>
            <a:r>
              <a:rPr lang="en-US" sz="2400" dirty="0"/>
              <a:t>But, half of all the Committee members interviewed felt that ES indirectly influenced or attempted to influence either their </a:t>
            </a:r>
            <a:r>
              <a:rPr lang="en-US" sz="2400" b="1" i="1" u="sng" dirty="0"/>
              <a:t>future</a:t>
            </a:r>
            <a:r>
              <a:rPr lang="en-US" sz="2400" dirty="0"/>
              <a:t> choices or other Committee members' </a:t>
            </a:r>
            <a:r>
              <a:rPr lang="en-US" sz="2400" b="1" i="1" u="sng" dirty="0"/>
              <a:t>future</a:t>
            </a:r>
            <a:r>
              <a:rPr lang="en-US" sz="2400" dirty="0"/>
              <a:t> choices. </a:t>
            </a:r>
          </a:p>
          <a:p>
            <a:pPr marL="457200" indent="0" algn="just">
              <a:spcBef>
                <a:spcPts val="0"/>
              </a:spcBef>
              <a:spcAft>
                <a:spcPts val="1200"/>
              </a:spcAft>
              <a:buNone/>
              <a:tabLst>
                <a:tab pos="1371600" algn="l"/>
                <a:tab pos="1828800" algn="l"/>
                <a:tab pos="2286000" algn="l"/>
                <a:tab pos="2743200" algn="l"/>
              </a:tabLst>
            </a:pPr>
            <a:endParaRPr lang="en-US" sz="1800" b="1" dirty="0"/>
          </a:p>
          <a:p>
            <a:pPr marL="457200" indent="0" algn="just">
              <a:spcBef>
                <a:spcPts val="0"/>
              </a:spcBef>
              <a:spcAft>
                <a:spcPts val="1200"/>
              </a:spcAft>
              <a:buNone/>
              <a:tabLst>
                <a:tab pos="1371600" algn="l"/>
                <a:tab pos="1828800" algn="l"/>
                <a:tab pos="2286000" algn="l"/>
                <a:tab pos="2743200" algn="l"/>
              </a:tabLst>
            </a:pPr>
            <a:endParaRPr lang="en-US" sz="1800" b="1" dirty="0"/>
          </a:p>
        </p:txBody>
      </p:sp>
      <p:sp>
        <p:nvSpPr>
          <p:cNvPr id="8" name="Title 5">
            <a:extLst>
              <a:ext uri="{FF2B5EF4-FFF2-40B4-BE49-F238E27FC236}">
                <a16:creationId xmlns:a16="http://schemas.microsoft.com/office/drawing/2014/main" id="{8616085F-DB25-4350-B1FA-01E39E2A90E6}"/>
              </a:ext>
            </a:extLst>
          </p:cNvPr>
          <p:cNvSpPr>
            <a:spLocks noGrp="1"/>
          </p:cNvSpPr>
          <p:nvPr>
            <p:ph type="title"/>
          </p:nvPr>
        </p:nvSpPr>
        <p:spPr>
          <a:xfrm>
            <a:off x="609600" y="274638"/>
            <a:ext cx="10972800" cy="1143000"/>
          </a:xfrm>
        </p:spPr>
        <p:txBody>
          <a:bodyPr>
            <a:normAutofit/>
          </a:bodyPr>
          <a:lstStyle/>
          <a:p>
            <a:r>
              <a:rPr lang="en-US" dirty="0">
                <a:effectLst>
                  <a:outerShdw blurRad="38100" dist="38100" dir="2700000" algn="tl">
                    <a:srgbClr val="000000">
                      <a:alpha val="43137"/>
                    </a:srgbClr>
                  </a:outerShdw>
                </a:effectLst>
              </a:rPr>
              <a:t>Case Study: The Short List </a:t>
            </a:r>
          </a:p>
        </p:txBody>
      </p:sp>
    </p:spTree>
    <p:extLst>
      <p:ext uri="{BB962C8B-B14F-4D97-AF65-F5344CB8AC3E}">
        <p14:creationId xmlns:p14="http://schemas.microsoft.com/office/powerpoint/2010/main" val="13481500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2B59ADE-59E0-44A5-9A2D-451F5CBA690D}"/>
              </a:ext>
            </a:extLst>
          </p:cNvPr>
          <p:cNvSpPr>
            <a:spLocks noGrp="1"/>
          </p:cNvSpPr>
          <p:nvPr>
            <p:ph type="sldNum" sz="quarter" idx="12"/>
          </p:nvPr>
        </p:nvSpPr>
        <p:spPr/>
        <p:txBody>
          <a:bodyPr/>
          <a:lstStyle/>
          <a:p>
            <a:fld id="{6D22F896-40B5-4ADD-8801-0D06FADFA095}" type="slidenum">
              <a:rPr lang="en-US" smtClean="0"/>
              <a:t>26</a:t>
            </a:fld>
            <a:endParaRPr lang="en-US" dirty="0"/>
          </a:p>
        </p:txBody>
      </p:sp>
      <p:sp>
        <p:nvSpPr>
          <p:cNvPr id="7" name="Content Placeholder 6">
            <a:extLst>
              <a:ext uri="{FF2B5EF4-FFF2-40B4-BE49-F238E27FC236}">
                <a16:creationId xmlns:a16="http://schemas.microsoft.com/office/drawing/2014/main" id="{9317AC7C-173A-4AF0-92EE-E64B94FABD23}"/>
              </a:ext>
            </a:extLst>
          </p:cNvPr>
          <p:cNvSpPr>
            <a:spLocks noGrp="1"/>
          </p:cNvSpPr>
          <p:nvPr>
            <p:ph idx="1"/>
          </p:nvPr>
        </p:nvSpPr>
        <p:spPr>
          <a:xfrm>
            <a:off x="609600" y="1692292"/>
            <a:ext cx="10972800" cy="4614504"/>
          </a:xfrm>
        </p:spPr>
        <p:txBody>
          <a:bodyPr/>
          <a:lstStyle/>
          <a:p>
            <a:pPr marL="457200" indent="0">
              <a:spcBef>
                <a:spcPts val="0"/>
              </a:spcBef>
              <a:spcAft>
                <a:spcPts val="1200"/>
              </a:spcAft>
              <a:buNone/>
              <a:tabLst>
                <a:tab pos="1371600" algn="l"/>
                <a:tab pos="1828800" algn="l"/>
                <a:tab pos="2286000" algn="l"/>
                <a:tab pos="2743200" algn="l"/>
              </a:tabLst>
            </a:pPr>
            <a:r>
              <a:rPr lang="en-US" sz="2200" b="1" dirty="0"/>
              <a:t>Conclusion: </a:t>
            </a:r>
          </a:p>
          <a:p>
            <a:pPr marL="1085850" indent="-342900">
              <a:spcBef>
                <a:spcPts val="0"/>
              </a:spcBef>
              <a:spcAft>
                <a:spcPts val="1200"/>
              </a:spcAft>
              <a:tabLst>
                <a:tab pos="1371600" algn="l"/>
                <a:tab pos="1828800" algn="l"/>
                <a:tab pos="2286000" algn="l"/>
                <a:tab pos="2743200" algn="l"/>
              </a:tabLst>
            </a:pPr>
            <a:r>
              <a:rPr lang="en-US" sz="2200" dirty="0"/>
              <a:t>Two of the three allegations were deemed to be inconclusive.</a:t>
            </a:r>
          </a:p>
          <a:p>
            <a:pPr marL="1085850" indent="-342900">
              <a:spcBef>
                <a:spcPts val="0"/>
              </a:spcBef>
              <a:spcAft>
                <a:spcPts val="1200"/>
              </a:spcAft>
              <a:tabLst>
                <a:tab pos="1371600" algn="l"/>
                <a:tab pos="1828800" algn="l"/>
                <a:tab pos="2286000" algn="l"/>
                <a:tab pos="2743200" algn="l"/>
              </a:tabLst>
            </a:pPr>
            <a:r>
              <a:rPr lang="en-US" sz="2200" dirty="0"/>
              <a:t>One allegation was not supported.</a:t>
            </a:r>
          </a:p>
          <a:p>
            <a:pPr marL="1085850" indent="-342900">
              <a:spcBef>
                <a:spcPts val="0"/>
              </a:spcBef>
              <a:spcAft>
                <a:spcPts val="1800"/>
              </a:spcAft>
              <a:tabLst>
                <a:tab pos="1371600" algn="l"/>
                <a:tab pos="1828800" algn="l"/>
                <a:tab pos="2286000" algn="l"/>
                <a:tab pos="2743200" algn="l"/>
              </a:tabLst>
            </a:pPr>
            <a:r>
              <a:rPr lang="en-US" sz="2200" dirty="0"/>
              <a:t>The OIG uncovered significant issues for which corrective actions must be taken.</a:t>
            </a:r>
          </a:p>
          <a:p>
            <a:pPr marL="457200" indent="0">
              <a:spcBef>
                <a:spcPts val="0"/>
              </a:spcBef>
              <a:spcAft>
                <a:spcPts val="1200"/>
              </a:spcAft>
              <a:buNone/>
              <a:tabLst>
                <a:tab pos="1371600" algn="l"/>
                <a:tab pos="1828800" algn="l"/>
                <a:tab pos="2286000" algn="l"/>
                <a:tab pos="2743200" algn="l"/>
              </a:tabLst>
            </a:pPr>
            <a:r>
              <a:rPr lang="en-US" sz="2200" b="1" dirty="0"/>
              <a:t>Epilogue: </a:t>
            </a:r>
          </a:p>
          <a:p>
            <a:pPr marL="457200" indent="0">
              <a:spcBef>
                <a:spcPts val="0"/>
              </a:spcBef>
              <a:spcAft>
                <a:spcPts val="1200"/>
              </a:spcAft>
              <a:buNone/>
              <a:tabLst>
                <a:tab pos="1371600" algn="l"/>
                <a:tab pos="1828800" algn="l"/>
                <a:tab pos="2286000" algn="l"/>
                <a:tab pos="2743200" algn="l"/>
              </a:tabLst>
            </a:pPr>
            <a:r>
              <a:rPr lang="en-US" sz="2200" dirty="0"/>
              <a:t>To better understand this report, some discussion of Inspector General standards and the gray area between legality and what is right is warranted. </a:t>
            </a:r>
          </a:p>
          <a:p>
            <a:pPr marL="457200" indent="0">
              <a:spcBef>
                <a:spcPts val="0"/>
              </a:spcBef>
              <a:spcAft>
                <a:spcPts val="1200"/>
              </a:spcAft>
              <a:buNone/>
              <a:tabLst>
                <a:tab pos="1371600" algn="l"/>
                <a:tab pos="1828800" algn="l"/>
                <a:tab pos="2286000" algn="l"/>
                <a:tab pos="2743200" algn="l"/>
              </a:tabLst>
            </a:pPr>
            <a:r>
              <a:rPr lang="en-US" sz="2200" dirty="0"/>
              <a:t>OIG investigations are usually initiated as a result of allegations that someone acted in violation of an established standard, such as a law, ordinance, or policy. </a:t>
            </a:r>
          </a:p>
          <a:p>
            <a:pPr marL="457200" indent="0">
              <a:spcBef>
                <a:spcPts val="0"/>
              </a:spcBef>
              <a:spcAft>
                <a:spcPts val="1200"/>
              </a:spcAft>
              <a:buNone/>
              <a:tabLst>
                <a:tab pos="1371600" algn="l"/>
                <a:tab pos="1828800" algn="l"/>
                <a:tab pos="2286000" algn="l"/>
                <a:tab pos="2743200" algn="l"/>
              </a:tabLst>
            </a:pPr>
            <a:endParaRPr lang="en-US" sz="2200" b="1" dirty="0"/>
          </a:p>
        </p:txBody>
      </p:sp>
      <p:sp>
        <p:nvSpPr>
          <p:cNvPr id="8" name="Title 5">
            <a:extLst>
              <a:ext uri="{FF2B5EF4-FFF2-40B4-BE49-F238E27FC236}">
                <a16:creationId xmlns:a16="http://schemas.microsoft.com/office/drawing/2014/main" id="{8616085F-DB25-4350-B1FA-01E39E2A90E6}"/>
              </a:ext>
            </a:extLst>
          </p:cNvPr>
          <p:cNvSpPr>
            <a:spLocks noGrp="1"/>
          </p:cNvSpPr>
          <p:nvPr>
            <p:ph type="title"/>
          </p:nvPr>
        </p:nvSpPr>
        <p:spPr>
          <a:xfrm>
            <a:off x="609600" y="274638"/>
            <a:ext cx="10972800" cy="1143000"/>
          </a:xfrm>
        </p:spPr>
        <p:txBody>
          <a:bodyPr>
            <a:normAutofit/>
          </a:bodyPr>
          <a:lstStyle/>
          <a:p>
            <a:r>
              <a:rPr lang="en-US" dirty="0">
                <a:effectLst>
                  <a:outerShdw blurRad="38100" dist="38100" dir="2700000" algn="tl">
                    <a:srgbClr val="000000">
                      <a:alpha val="43137"/>
                    </a:srgbClr>
                  </a:outerShdw>
                </a:effectLst>
              </a:rPr>
              <a:t>Case Study: The Short List </a:t>
            </a:r>
          </a:p>
        </p:txBody>
      </p:sp>
    </p:spTree>
    <p:extLst>
      <p:ext uri="{BB962C8B-B14F-4D97-AF65-F5344CB8AC3E}">
        <p14:creationId xmlns:p14="http://schemas.microsoft.com/office/powerpoint/2010/main" val="803196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2B59ADE-59E0-44A5-9A2D-451F5CBA690D}"/>
              </a:ext>
            </a:extLst>
          </p:cNvPr>
          <p:cNvSpPr>
            <a:spLocks noGrp="1"/>
          </p:cNvSpPr>
          <p:nvPr>
            <p:ph type="sldNum" sz="quarter" idx="12"/>
          </p:nvPr>
        </p:nvSpPr>
        <p:spPr/>
        <p:txBody>
          <a:bodyPr/>
          <a:lstStyle/>
          <a:p>
            <a:fld id="{6D22F896-40B5-4ADD-8801-0D06FADFA095}" type="slidenum">
              <a:rPr lang="en-US" smtClean="0"/>
              <a:t>27</a:t>
            </a:fld>
            <a:endParaRPr lang="en-US" dirty="0"/>
          </a:p>
        </p:txBody>
      </p:sp>
      <p:sp>
        <p:nvSpPr>
          <p:cNvPr id="7" name="Content Placeholder 6">
            <a:extLst>
              <a:ext uri="{FF2B5EF4-FFF2-40B4-BE49-F238E27FC236}">
                <a16:creationId xmlns:a16="http://schemas.microsoft.com/office/drawing/2014/main" id="{9317AC7C-173A-4AF0-92EE-E64B94FABD23}"/>
              </a:ext>
            </a:extLst>
          </p:cNvPr>
          <p:cNvSpPr>
            <a:spLocks noGrp="1"/>
          </p:cNvSpPr>
          <p:nvPr>
            <p:ph idx="1"/>
          </p:nvPr>
        </p:nvSpPr>
        <p:spPr>
          <a:xfrm>
            <a:off x="609600" y="1692292"/>
            <a:ext cx="10972800" cy="4614504"/>
          </a:xfrm>
        </p:spPr>
        <p:txBody>
          <a:bodyPr/>
          <a:lstStyle/>
          <a:p>
            <a:pPr marL="457200" indent="0" algn="just">
              <a:spcBef>
                <a:spcPts val="0"/>
              </a:spcBef>
              <a:spcAft>
                <a:spcPts val="1200"/>
              </a:spcAft>
              <a:buNone/>
              <a:tabLst>
                <a:tab pos="1371600" algn="l"/>
                <a:tab pos="1828800" algn="l"/>
                <a:tab pos="2286000" algn="l"/>
                <a:tab pos="2743200" algn="l"/>
              </a:tabLst>
            </a:pPr>
            <a:r>
              <a:rPr lang="en-US" sz="2400" b="1" dirty="0"/>
              <a:t>Epilogue: </a:t>
            </a:r>
          </a:p>
          <a:p>
            <a:pPr marL="457200" indent="0" algn="just">
              <a:spcBef>
                <a:spcPts val="0"/>
              </a:spcBef>
              <a:spcAft>
                <a:spcPts val="1200"/>
              </a:spcAft>
              <a:buNone/>
              <a:tabLst>
                <a:tab pos="1371600" algn="l"/>
                <a:tab pos="1828800" algn="l"/>
                <a:tab pos="2286000" algn="l"/>
                <a:tab pos="2743200" algn="l"/>
              </a:tabLst>
            </a:pPr>
            <a:r>
              <a:rPr lang="en-US" sz="2000" dirty="0"/>
              <a:t>The IG gathers and evaluates facts/evidence and then examines the applicable standards to determine whether or not the alleged actions violated those standards. Both a preponderance (or majority) of evidence, and a violation of a specific law, ordinance, or policy is required to support/substantiate the allegation of wrong doing. </a:t>
            </a:r>
          </a:p>
          <a:p>
            <a:pPr marL="457200" indent="0" algn="just">
              <a:spcBef>
                <a:spcPts val="0"/>
              </a:spcBef>
              <a:spcAft>
                <a:spcPts val="1200"/>
              </a:spcAft>
              <a:buNone/>
              <a:tabLst>
                <a:tab pos="1371600" algn="l"/>
                <a:tab pos="1828800" algn="l"/>
                <a:tab pos="2286000" algn="l"/>
                <a:tab pos="2743200" algn="l"/>
              </a:tabLst>
            </a:pPr>
            <a:r>
              <a:rPr lang="en-US" sz="2000" dirty="0"/>
              <a:t>In this case, two of the three allegations were deemed to be inconclusive due to a </a:t>
            </a:r>
            <a:r>
              <a:rPr lang="en-US" sz="2000" b="1" i="1" dirty="0"/>
              <a:t>lack of established standards</a:t>
            </a:r>
            <a:r>
              <a:rPr lang="en-US" sz="2000" dirty="0"/>
              <a:t>. </a:t>
            </a:r>
          </a:p>
          <a:p>
            <a:pPr marL="457200" indent="0" algn="just">
              <a:spcBef>
                <a:spcPts val="0"/>
              </a:spcBef>
              <a:spcAft>
                <a:spcPts val="1200"/>
              </a:spcAft>
              <a:buNone/>
              <a:tabLst>
                <a:tab pos="1371600" algn="l"/>
                <a:tab pos="1828800" algn="l"/>
                <a:tab pos="2286000" algn="l"/>
                <a:tab pos="2743200" algn="l"/>
              </a:tabLst>
            </a:pPr>
            <a:r>
              <a:rPr lang="en-US" sz="2000" dirty="0"/>
              <a:t>However, just because certain actions may not be Illegal does not make those actions right. When situations like this come to light, corrective measures must be taken. Such actions may include the establishment of new policies or procedures and appropriate personnel actions. </a:t>
            </a:r>
          </a:p>
          <a:p>
            <a:pPr marL="457200" indent="0" algn="just">
              <a:spcBef>
                <a:spcPts val="0"/>
              </a:spcBef>
              <a:spcAft>
                <a:spcPts val="1800"/>
              </a:spcAft>
              <a:buNone/>
              <a:tabLst>
                <a:tab pos="1371600" algn="l"/>
                <a:tab pos="1828800" algn="l"/>
                <a:tab pos="2286000" algn="l"/>
                <a:tab pos="2743200" algn="l"/>
              </a:tabLst>
            </a:pPr>
            <a:endParaRPr lang="en-US" sz="2000" dirty="0"/>
          </a:p>
          <a:p>
            <a:pPr marL="457200" indent="0" algn="just">
              <a:spcBef>
                <a:spcPts val="0"/>
              </a:spcBef>
              <a:spcAft>
                <a:spcPts val="1200"/>
              </a:spcAft>
              <a:buNone/>
              <a:tabLst>
                <a:tab pos="1371600" algn="l"/>
                <a:tab pos="1828800" algn="l"/>
                <a:tab pos="2286000" algn="l"/>
                <a:tab pos="2743200" algn="l"/>
              </a:tabLst>
            </a:pPr>
            <a:endParaRPr lang="en-US" sz="1800" b="1" dirty="0"/>
          </a:p>
        </p:txBody>
      </p:sp>
      <p:sp>
        <p:nvSpPr>
          <p:cNvPr id="8" name="Title 5">
            <a:extLst>
              <a:ext uri="{FF2B5EF4-FFF2-40B4-BE49-F238E27FC236}">
                <a16:creationId xmlns:a16="http://schemas.microsoft.com/office/drawing/2014/main" id="{8616085F-DB25-4350-B1FA-01E39E2A90E6}"/>
              </a:ext>
            </a:extLst>
          </p:cNvPr>
          <p:cNvSpPr>
            <a:spLocks noGrp="1"/>
          </p:cNvSpPr>
          <p:nvPr>
            <p:ph type="title"/>
          </p:nvPr>
        </p:nvSpPr>
        <p:spPr>
          <a:xfrm>
            <a:off x="609600" y="274638"/>
            <a:ext cx="10972800" cy="1143000"/>
          </a:xfrm>
        </p:spPr>
        <p:txBody>
          <a:bodyPr>
            <a:normAutofit/>
          </a:bodyPr>
          <a:lstStyle/>
          <a:p>
            <a:r>
              <a:rPr lang="en-US" dirty="0">
                <a:effectLst>
                  <a:outerShdw blurRad="38100" dist="38100" dir="2700000" algn="tl">
                    <a:srgbClr val="000000">
                      <a:alpha val="43137"/>
                    </a:srgbClr>
                  </a:outerShdw>
                </a:effectLst>
              </a:rPr>
              <a:t>Case Study: The Short List </a:t>
            </a:r>
          </a:p>
        </p:txBody>
      </p:sp>
    </p:spTree>
    <p:extLst>
      <p:ext uri="{BB962C8B-B14F-4D97-AF65-F5344CB8AC3E}">
        <p14:creationId xmlns:p14="http://schemas.microsoft.com/office/powerpoint/2010/main" val="4957196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2B59ADE-59E0-44A5-9A2D-451F5CBA690D}"/>
              </a:ext>
            </a:extLst>
          </p:cNvPr>
          <p:cNvSpPr>
            <a:spLocks noGrp="1"/>
          </p:cNvSpPr>
          <p:nvPr>
            <p:ph type="sldNum" sz="quarter" idx="12"/>
          </p:nvPr>
        </p:nvSpPr>
        <p:spPr/>
        <p:txBody>
          <a:bodyPr/>
          <a:lstStyle/>
          <a:p>
            <a:fld id="{6D22F896-40B5-4ADD-8801-0D06FADFA095}" type="slidenum">
              <a:rPr lang="en-US" smtClean="0"/>
              <a:t>28</a:t>
            </a:fld>
            <a:endParaRPr lang="en-US" dirty="0"/>
          </a:p>
        </p:txBody>
      </p:sp>
      <p:sp>
        <p:nvSpPr>
          <p:cNvPr id="7" name="Content Placeholder 6">
            <a:extLst>
              <a:ext uri="{FF2B5EF4-FFF2-40B4-BE49-F238E27FC236}">
                <a16:creationId xmlns:a16="http://schemas.microsoft.com/office/drawing/2014/main" id="{9317AC7C-173A-4AF0-92EE-E64B94FABD23}"/>
              </a:ext>
            </a:extLst>
          </p:cNvPr>
          <p:cNvSpPr>
            <a:spLocks noGrp="1"/>
          </p:cNvSpPr>
          <p:nvPr>
            <p:ph idx="1"/>
          </p:nvPr>
        </p:nvSpPr>
        <p:spPr>
          <a:xfrm>
            <a:off x="609600" y="1692292"/>
            <a:ext cx="10972800" cy="4614504"/>
          </a:xfrm>
        </p:spPr>
        <p:txBody>
          <a:bodyPr/>
          <a:lstStyle/>
          <a:p>
            <a:pPr marL="57150" indent="0">
              <a:spcBef>
                <a:spcPts val="0"/>
              </a:spcBef>
              <a:spcAft>
                <a:spcPts val="1200"/>
              </a:spcAft>
              <a:buNone/>
              <a:tabLst>
                <a:tab pos="1371600" algn="l"/>
                <a:tab pos="1828800" algn="l"/>
                <a:tab pos="2286000" algn="l"/>
                <a:tab pos="2743200" algn="l"/>
              </a:tabLst>
            </a:pPr>
            <a:r>
              <a:rPr lang="en-US" sz="2400" b="1" dirty="0"/>
              <a:t>Highlights: </a:t>
            </a:r>
          </a:p>
          <a:p>
            <a:pPr marL="742950" indent="-285750">
              <a:spcBef>
                <a:spcPts val="0"/>
              </a:spcBef>
              <a:spcAft>
                <a:spcPts val="1200"/>
              </a:spcAft>
              <a:tabLst>
                <a:tab pos="1371600" algn="l"/>
                <a:tab pos="1828800" algn="l"/>
                <a:tab pos="2286000" algn="l"/>
                <a:tab pos="2743200" algn="l"/>
              </a:tabLst>
            </a:pPr>
            <a:r>
              <a:rPr lang="en-US" sz="2000" dirty="0"/>
              <a:t>Over 3 years, ES served as the Committee Chair on 25 bids.  On 18 bids, proposals were received from ES’ “friends”.  17 times ES voted to advance the “friends” company.</a:t>
            </a:r>
          </a:p>
          <a:p>
            <a:pPr marL="742950" indent="-285750">
              <a:spcBef>
                <a:spcPts val="0"/>
              </a:spcBef>
              <a:spcAft>
                <a:spcPts val="600"/>
              </a:spcAft>
              <a:tabLst>
                <a:tab pos="1371600" algn="l"/>
                <a:tab pos="1828800" algn="l"/>
                <a:tab pos="2286000" algn="l"/>
                <a:tab pos="2743200" algn="l"/>
              </a:tabLst>
            </a:pPr>
            <a:r>
              <a:rPr lang="en-US" sz="2000" dirty="0"/>
              <a:t>Committee interview comments about ES: </a:t>
            </a:r>
          </a:p>
          <a:p>
            <a:pPr marL="1085850" lvl="1" indent="-342900">
              <a:spcBef>
                <a:spcPts val="0"/>
              </a:spcBef>
              <a:spcAft>
                <a:spcPts val="600"/>
              </a:spcAft>
              <a:buFont typeface="Arial" panose="020B0604020202020204" pitchFamily="34" charset="0"/>
              <a:buChar char="•"/>
              <a:tabLst>
                <a:tab pos="1371600" algn="l"/>
                <a:tab pos="1828800" algn="l"/>
                <a:tab pos="2286000" algn="l"/>
                <a:tab pos="2743200" algn="l"/>
              </a:tabLst>
            </a:pPr>
            <a:r>
              <a:rPr lang="en-US" sz="2000" dirty="0"/>
              <a:t>A vindictive person, power hungry, intimidating, holds a grudge, throws fits, and continually reminds subordinates that they are employed “at-will.”</a:t>
            </a:r>
          </a:p>
          <a:p>
            <a:pPr marL="1085850" lvl="1" indent="-342900">
              <a:spcBef>
                <a:spcPts val="0"/>
              </a:spcBef>
              <a:spcAft>
                <a:spcPts val="600"/>
              </a:spcAft>
              <a:buFont typeface="Arial" panose="020B0604020202020204" pitchFamily="34" charset="0"/>
              <a:buChar char="•"/>
              <a:tabLst>
                <a:tab pos="1371600" algn="l"/>
                <a:tab pos="1828800" algn="l"/>
                <a:tab pos="2286000" algn="l"/>
                <a:tab pos="2743200" algn="l"/>
              </a:tabLst>
            </a:pPr>
            <a:r>
              <a:rPr lang="en-US" sz="2000" dirty="0"/>
              <a:t>Negative comments against “friends” means the employee is personally “against” ES.</a:t>
            </a:r>
          </a:p>
          <a:p>
            <a:pPr marL="1085850" lvl="1" indent="-342900">
              <a:spcBef>
                <a:spcPts val="0"/>
              </a:spcBef>
              <a:spcAft>
                <a:spcPts val="600"/>
              </a:spcAft>
              <a:buFont typeface="Arial" panose="020B0604020202020204" pitchFamily="34" charset="0"/>
              <a:buChar char="•"/>
              <a:tabLst>
                <a:tab pos="1371600" algn="l"/>
                <a:tab pos="1828800" algn="l"/>
                <a:tab pos="2286000" algn="l"/>
                <a:tab pos="2743200" algn="l"/>
              </a:tabLst>
            </a:pPr>
            <a:r>
              <a:rPr lang="en-US" sz="2000" dirty="0"/>
              <a:t>Often has terse words with members after meetings about their choices.</a:t>
            </a:r>
          </a:p>
          <a:p>
            <a:pPr marL="1085850" lvl="1" indent="-342900">
              <a:spcBef>
                <a:spcPts val="0"/>
              </a:spcBef>
              <a:spcAft>
                <a:spcPts val="600"/>
              </a:spcAft>
              <a:buFont typeface="Arial" panose="020B0604020202020204" pitchFamily="34" charset="0"/>
              <a:buChar char="•"/>
              <a:tabLst>
                <a:tab pos="1371600" algn="l"/>
                <a:tab pos="1828800" algn="l"/>
                <a:tab pos="2286000" algn="l"/>
                <a:tab pos="2743200" algn="l"/>
              </a:tabLst>
            </a:pPr>
            <a:r>
              <a:rPr lang="en-US" sz="2000" dirty="0"/>
              <a:t>Asked the IG for a warning before report was released to “prepare for blowback.”</a:t>
            </a:r>
          </a:p>
          <a:p>
            <a:pPr marL="457200" indent="0">
              <a:spcBef>
                <a:spcPts val="0"/>
              </a:spcBef>
              <a:spcAft>
                <a:spcPts val="1200"/>
              </a:spcAft>
              <a:buNone/>
              <a:tabLst>
                <a:tab pos="1371600" algn="l"/>
                <a:tab pos="1828800" algn="l"/>
                <a:tab pos="2286000" algn="l"/>
                <a:tab pos="2743200" algn="l"/>
              </a:tabLst>
            </a:pPr>
            <a:endParaRPr lang="en-US" sz="1800" b="1" dirty="0"/>
          </a:p>
        </p:txBody>
      </p:sp>
      <p:sp>
        <p:nvSpPr>
          <p:cNvPr id="8" name="Title 5">
            <a:extLst>
              <a:ext uri="{FF2B5EF4-FFF2-40B4-BE49-F238E27FC236}">
                <a16:creationId xmlns:a16="http://schemas.microsoft.com/office/drawing/2014/main" id="{8616085F-DB25-4350-B1FA-01E39E2A90E6}"/>
              </a:ext>
            </a:extLst>
          </p:cNvPr>
          <p:cNvSpPr>
            <a:spLocks noGrp="1"/>
          </p:cNvSpPr>
          <p:nvPr>
            <p:ph type="title"/>
          </p:nvPr>
        </p:nvSpPr>
        <p:spPr>
          <a:xfrm>
            <a:off x="609600" y="274638"/>
            <a:ext cx="10972800" cy="1143000"/>
          </a:xfrm>
        </p:spPr>
        <p:txBody>
          <a:bodyPr>
            <a:normAutofit/>
          </a:bodyPr>
          <a:lstStyle/>
          <a:p>
            <a:r>
              <a:rPr lang="en-US" dirty="0">
                <a:effectLst>
                  <a:outerShdw blurRad="38100" dist="38100" dir="2700000" algn="tl">
                    <a:srgbClr val="000000">
                      <a:alpha val="43137"/>
                    </a:srgbClr>
                  </a:outerShdw>
                </a:effectLst>
              </a:rPr>
              <a:t>Case Study: The Short List </a:t>
            </a:r>
          </a:p>
        </p:txBody>
      </p:sp>
    </p:spTree>
    <p:extLst>
      <p:ext uri="{BB962C8B-B14F-4D97-AF65-F5344CB8AC3E}">
        <p14:creationId xmlns:p14="http://schemas.microsoft.com/office/powerpoint/2010/main" val="41831059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2B59ADE-59E0-44A5-9A2D-451F5CBA690D}"/>
              </a:ext>
            </a:extLst>
          </p:cNvPr>
          <p:cNvSpPr>
            <a:spLocks noGrp="1"/>
          </p:cNvSpPr>
          <p:nvPr>
            <p:ph type="sldNum" sz="quarter" idx="12"/>
          </p:nvPr>
        </p:nvSpPr>
        <p:spPr/>
        <p:txBody>
          <a:bodyPr/>
          <a:lstStyle/>
          <a:p>
            <a:fld id="{6D22F896-40B5-4ADD-8801-0D06FADFA095}" type="slidenum">
              <a:rPr lang="en-US" smtClean="0"/>
              <a:t>29</a:t>
            </a:fld>
            <a:endParaRPr lang="en-US" dirty="0"/>
          </a:p>
        </p:txBody>
      </p:sp>
      <p:sp>
        <p:nvSpPr>
          <p:cNvPr id="7" name="Content Placeholder 6">
            <a:extLst>
              <a:ext uri="{FF2B5EF4-FFF2-40B4-BE49-F238E27FC236}">
                <a16:creationId xmlns:a16="http://schemas.microsoft.com/office/drawing/2014/main" id="{9317AC7C-173A-4AF0-92EE-E64B94FABD23}"/>
              </a:ext>
            </a:extLst>
          </p:cNvPr>
          <p:cNvSpPr>
            <a:spLocks noGrp="1"/>
          </p:cNvSpPr>
          <p:nvPr>
            <p:ph idx="1"/>
          </p:nvPr>
        </p:nvSpPr>
        <p:spPr>
          <a:xfrm>
            <a:off x="4777212" y="2372008"/>
            <a:ext cx="6805188" cy="3232087"/>
          </a:xfrm>
        </p:spPr>
        <p:txBody>
          <a:bodyPr/>
          <a:lstStyle/>
          <a:p>
            <a:pPr marL="457200" indent="0" algn="just">
              <a:spcBef>
                <a:spcPts val="0"/>
              </a:spcBef>
              <a:spcAft>
                <a:spcPts val="0"/>
              </a:spcAft>
              <a:buNone/>
              <a:tabLst>
                <a:tab pos="1371600" algn="l"/>
                <a:tab pos="1828800" algn="l"/>
                <a:tab pos="2286000" algn="l"/>
                <a:tab pos="2743200" algn="l"/>
              </a:tabLst>
            </a:pPr>
            <a:r>
              <a:rPr lang="en-US" sz="2400" b="1" dirty="0">
                <a:solidFill>
                  <a:srgbClr val="002060"/>
                </a:solidFill>
              </a:rPr>
              <a:t>ES’ Classic Quote:</a:t>
            </a:r>
          </a:p>
          <a:p>
            <a:pPr marL="457200" indent="0" algn="just">
              <a:spcBef>
                <a:spcPts val="0"/>
              </a:spcBef>
              <a:spcAft>
                <a:spcPts val="1200"/>
              </a:spcAft>
              <a:buNone/>
              <a:tabLst>
                <a:tab pos="1371600" algn="l"/>
                <a:tab pos="1828800" algn="l"/>
                <a:tab pos="2286000" algn="l"/>
                <a:tab pos="2743200" algn="l"/>
              </a:tabLst>
            </a:pPr>
            <a:endParaRPr lang="en-US" sz="1100" b="1" dirty="0"/>
          </a:p>
          <a:p>
            <a:pPr marL="457200" indent="0" algn="ctr">
              <a:spcBef>
                <a:spcPts val="0"/>
              </a:spcBef>
              <a:spcAft>
                <a:spcPts val="0"/>
              </a:spcAft>
              <a:buNone/>
              <a:tabLst>
                <a:tab pos="1371600" algn="l"/>
                <a:tab pos="1828800" algn="l"/>
                <a:tab pos="2286000" algn="l"/>
                <a:tab pos="2743200" algn="l"/>
              </a:tabLst>
            </a:pPr>
            <a:r>
              <a:rPr lang="en-US" sz="2800" i="1" dirty="0"/>
              <a:t>“everybody does their [own] vote… and I am entitled to vote however </a:t>
            </a:r>
            <a:br>
              <a:rPr lang="en-US" sz="2800" i="1" dirty="0"/>
            </a:br>
            <a:r>
              <a:rPr lang="en-US" sz="2800" i="1" dirty="0"/>
              <a:t>I see fit...and if it's for my friends, </a:t>
            </a:r>
          </a:p>
          <a:p>
            <a:pPr marL="457200" indent="0" algn="ctr">
              <a:spcBef>
                <a:spcPts val="0"/>
              </a:spcBef>
              <a:spcAft>
                <a:spcPts val="0"/>
              </a:spcAft>
              <a:buNone/>
              <a:tabLst>
                <a:tab pos="1371600" algn="l"/>
                <a:tab pos="1828800" algn="l"/>
                <a:tab pos="2286000" algn="l"/>
                <a:tab pos="2743200" algn="l"/>
              </a:tabLst>
            </a:pPr>
            <a:endParaRPr lang="en-US" sz="1000" i="1" dirty="0"/>
          </a:p>
          <a:p>
            <a:pPr marL="457200" indent="0" algn="ctr">
              <a:spcBef>
                <a:spcPts val="0"/>
              </a:spcBef>
              <a:spcAft>
                <a:spcPts val="0"/>
              </a:spcAft>
              <a:buNone/>
              <a:tabLst>
                <a:tab pos="1371600" algn="l"/>
                <a:tab pos="1828800" algn="l"/>
                <a:tab pos="2286000" algn="l"/>
                <a:tab pos="2743200" algn="l"/>
              </a:tabLst>
            </a:pPr>
            <a:r>
              <a:rPr lang="en-US" sz="2800" i="1" dirty="0"/>
              <a:t>hallelujah."</a:t>
            </a:r>
          </a:p>
        </p:txBody>
      </p:sp>
      <p:sp>
        <p:nvSpPr>
          <p:cNvPr id="8" name="Title 5">
            <a:extLst>
              <a:ext uri="{FF2B5EF4-FFF2-40B4-BE49-F238E27FC236}">
                <a16:creationId xmlns:a16="http://schemas.microsoft.com/office/drawing/2014/main" id="{8616085F-DB25-4350-B1FA-01E39E2A90E6}"/>
              </a:ext>
            </a:extLst>
          </p:cNvPr>
          <p:cNvSpPr>
            <a:spLocks noGrp="1"/>
          </p:cNvSpPr>
          <p:nvPr>
            <p:ph type="title"/>
          </p:nvPr>
        </p:nvSpPr>
        <p:spPr>
          <a:xfrm>
            <a:off x="609600" y="274638"/>
            <a:ext cx="10972800" cy="1143000"/>
          </a:xfrm>
        </p:spPr>
        <p:txBody>
          <a:bodyPr>
            <a:normAutofit/>
          </a:bodyPr>
          <a:lstStyle/>
          <a:p>
            <a:r>
              <a:rPr lang="en-US" dirty="0">
                <a:effectLst>
                  <a:outerShdw blurRad="38100" dist="38100" dir="2700000" algn="tl">
                    <a:srgbClr val="000000">
                      <a:alpha val="43137"/>
                    </a:srgbClr>
                  </a:outerShdw>
                </a:effectLst>
              </a:rPr>
              <a:t>Case Study: The Short List </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841" y="2270250"/>
            <a:ext cx="3727596" cy="3435601"/>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00898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D22F896-40B5-4ADD-8801-0D06FADFA095}" type="slidenum">
              <a:rPr lang="en-US" smtClean="0"/>
              <a:t>3</a:t>
            </a:fld>
            <a:endParaRPr lang="en-US" dirty="0"/>
          </a:p>
        </p:txBody>
      </p:sp>
      <p:sp>
        <p:nvSpPr>
          <p:cNvPr id="4" name="Content Placeholder 3"/>
          <p:cNvSpPr>
            <a:spLocks noGrp="1"/>
          </p:cNvSpPr>
          <p:nvPr>
            <p:ph idx="1"/>
          </p:nvPr>
        </p:nvSpPr>
        <p:spPr>
          <a:xfrm>
            <a:off x="2204815" y="1403604"/>
            <a:ext cx="7782370" cy="4050792"/>
          </a:xfrm>
        </p:spPr>
        <p:txBody>
          <a:bodyPr anchor="ctr"/>
          <a:lstStyle/>
          <a:p>
            <a:pPr marL="109537" indent="0" algn="ctr">
              <a:buNone/>
            </a:pPr>
            <a:r>
              <a:rPr lang="en-US" sz="3600" b="1" dirty="0">
                <a:solidFill>
                  <a:srgbClr val="002060"/>
                </a:solidFill>
              </a:rPr>
              <a:t>Why is Procurement and Contracts Oversight Unique?</a:t>
            </a:r>
          </a:p>
        </p:txBody>
      </p:sp>
      <p:sp>
        <p:nvSpPr>
          <p:cNvPr id="5" name="Title 2"/>
          <p:cNvSpPr>
            <a:spLocks noGrp="1"/>
          </p:cNvSpPr>
          <p:nvPr>
            <p:ph type="title"/>
          </p:nvPr>
        </p:nvSpPr>
        <p:spPr>
          <a:xfrm>
            <a:off x="609600" y="274638"/>
            <a:ext cx="10972800" cy="1143000"/>
          </a:xfrm>
        </p:spPr>
        <p:txBody>
          <a:bodyPr/>
          <a:lstStyle/>
          <a:p>
            <a:r>
              <a:rPr lang="en-US" dirty="0"/>
              <a:t>Inspectors &amp; Evaluators</a:t>
            </a:r>
          </a:p>
        </p:txBody>
      </p:sp>
    </p:spTree>
    <p:extLst>
      <p:ext uri="{BB962C8B-B14F-4D97-AF65-F5344CB8AC3E}">
        <p14:creationId xmlns:p14="http://schemas.microsoft.com/office/powerpoint/2010/main" val="22965257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2B59ADE-59E0-44A5-9A2D-451F5CBA690D}"/>
              </a:ext>
            </a:extLst>
          </p:cNvPr>
          <p:cNvSpPr>
            <a:spLocks noGrp="1"/>
          </p:cNvSpPr>
          <p:nvPr>
            <p:ph type="sldNum" sz="quarter" idx="12"/>
          </p:nvPr>
        </p:nvSpPr>
        <p:spPr/>
        <p:txBody>
          <a:bodyPr/>
          <a:lstStyle/>
          <a:p>
            <a:fld id="{6D22F896-40B5-4ADD-8801-0D06FADFA095}" type="slidenum">
              <a:rPr lang="en-US" smtClean="0"/>
              <a:t>30</a:t>
            </a:fld>
            <a:endParaRPr lang="en-US" dirty="0"/>
          </a:p>
        </p:txBody>
      </p:sp>
      <p:sp>
        <p:nvSpPr>
          <p:cNvPr id="7" name="Content Placeholder 6">
            <a:extLst>
              <a:ext uri="{FF2B5EF4-FFF2-40B4-BE49-F238E27FC236}">
                <a16:creationId xmlns:a16="http://schemas.microsoft.com/office/drawing/2014/main" id="{9317AC7C-173A-4AF0-92EE-E64B94FABD23}"/>
              </a:ext>
            </a:extLst>
          </p:cNvPr>
          <p:cNvSpPr>
            <a:spLocks noGrp="1"/>
          </p:cNvSpPr>
          <p:nvPr>
            <p:ph idx="1"/>
          </p:nvPr>
        </p:nvSpPr>
        <p:spPr>
          <a:xfrm>
            <a:off x="609600" y="1692292"/>
            <a:ext cx="10706100" cy="4870878"/>
          </a:xfrm>
        </p:spPr>
        <p:txBody>
          <a:bodyPr/>
          <a:lstStyle/>
          <a:p>
            <a:pPr marL="0" indent="0" algn="just">
              <a:spcBef>
                <a:spcPts val="0"/>
              </a:spcBef>
              <a:spcAft>
                <a:spcPts val="1800"/>
              </a:spcAft>
              <a:buNone/>
              <a:tabLst>
                <a:tab pos="1371600" algn="l"/>
                <a:tab pos="1828800" algn="l"/>
                <a:tab pos="2286000" algn="l"/>
                <a:tab pos="2743200" algn="l"/>
              </a:tabLst>
            </a:pPr>
            <a:r>
              <a:rPr lang="en-US" sz="2400" b="1" dirty="0">
                <a:solidFill>
                  <a:srgbClr val="002060"/>
                </a:solidFill>
              </a:rPr>
              <a:t>Evaluation of bids/offers, and final vendor selection for award</a:t>
            </a:r>
          </a:p>
          <a:p>
            <a:pPr marL="742950" indent="-285750" algn="just">
              <a:spcBef>
                <a:spcPts val="0"/>
              </a:spcBef>
              <a:spcAft>
                <a:spcPts val="1200"/>
              </a:spcAft>
              <a:tabLst>
                <a:tab pos="1371600" algn="l"/>
                <a:tab pos="1828800" algn="l"/>
                <a:tab pos="2286000" algn="l"/>
                <a:tab pos="2743200" algn="l"/>
              </a:tabLst>
            </a:pPr>
            <a:r>
              <a:rPr lang="en-US" sz="1800" dirty="0"/>
              <a:t>Data analytics can reveal a Committee Member who scores high, low, fair, tough, inconsistent, or unfair when compared to the rest of the Committee.</a:t>
            </a:r>
          </a:p>
          <a:p>
            <a:pPr marL="742950" indent="-285750" algn="just">
              <a:spcBef>
                <a:spcPts val="0"/>
              </a:spcBef>
              <a:spcAft>
                <a:spcPts val="1200"/>
              </a:spcAft>
              <a:tabLst>
                <a:tab pos="1371600" algn="l"/>
                <a:tab pos="1828800" algn="l"/>
                <a:tab pos="2286000" algn="l"/>
                <a:tab pos="2743200" algn="l"/>
              </a:tabLst>
            </a:pPr>
            <a:r>
              <a:rPr lang="en-US" sz="1800" dirty="0"/>
              <a:t>Ordinal scores, or ranking, can be used to verify the integrity of the numerical scoring.</a:t>
            </a:r>
          </a:p>
          <a:p>
            <a:pPr marL="742950" indent="-285750" algn="just">
              <a:spcBef>
                <a:spcPts val="0"/>
              </a:spcBef>
              <a:spcAft>
                <a:spcPts val="1200"/>
              </a:spcAft>
              <a:tabLst>
                <a:tab pos="1371600" algn="l"/>
                <a:tab pos="1828800" algn="l"/>
                <a:tab pos="2286000" algn="l"/>
                <a:tab pos="2743200" algn="l"/>
              </a:tabLst>
            </a:pPr>
            <a:r>
              <a:rPr lang="en-US" sz="1800" dirty="0"/>
              <a:t>Identifies any other scoring patterns, anomalies, or inconsistencies.  </a:t>
            </a:r>
          </a:p>
          <a:p>
            <a:pPr marL="742950" indent="-285750" algn="just">
              <a:spcBef>
                <a:spcPts val="0"/>
              </a:spcBef>
              <a:spcAft>
                <a:spcPts val="1200"/>
              </a:spcAft>
              <a:tabLst>
                <a:tab pos="1371600" algn="l"/>
                <a:tab pos="1828800" algn="l"/>
                <a:tab pos="2286000" algn="l"/>
                <a:tab pos="2743200" algn="l"/>
              </a:tabLst>
            </a:pPr>
            <a:r>
              <a:rPr lang="en-US" sz="1800" dirty="0"/>
              <a:t>Locates scoring anomalies so severe that they alter the rank or scores.</a:t>
            </a:r>
          </a:p>
          <a:p>
            <a:pPr marL="742950" indent="-285750" algn="just">
              <a:spcBef>
                <a:spcPts val="0"/>
              </a:spcBef>
              <a:spcAft>
                <a:spcPts val="1200"/>
              </a:spcAft>
              <a:tabLst>
                <a:tab pos="1371600" algn="l"/>
                <a:tab pos="1828800" algn="l"/>
                <a:tab pos="2286000" algn="l"/>
                <a:tab pos="2743200" algn="l"/>
              </a:tabLst>
            </a:pPr>
            <a:r>
              <a:rPr lang="en-US" sz="1800" dirty="0"/>
              <a:t>May indicate collusion between a member and the vendor; a member trying to fix the results to favor a particular vendor.</a:t>
            </a:r>
          </a:p>
          <a:p>
            <a:pPr marL="742950" indent="-285750" algn="just">
              <a:spcBef>
                <a:spcPts val="0"/>
              </a:spcBef>
              <a:spcAft>
                <a:spcPts val="1200"/>
              </a:spcAft>
              <a:tabLst>
                <a:tab pos="1371600" algn="l"/>
                <a:tab pos="1828800" algn="l"/>
                <a:tab pos="2286000" algn="l"/>
                <a:tab pos="2743200" algn="l"/>
              </a:tabLst>
            </a:pPr>
            <a:r>
              <a:rPr lang="en-US" sz="1800" dirty="0"/>
              <a:t>Vendors often look for arbitrary and capricious scores, or scores that are not based in full fact and faith in order to protest the results of Committees.</a:t>
            </a:r>
          </a:p>
          <a:p>
            <a:pPr marL="742950" indent="-285750" algn="just">
              <a:spcBef>
                <a:spcPts val="0"/>
              </a:spcBef>
              <a:spcAft>
                <a:spcPts val="1200"/>
              </a:spcAft>
              <a:tabLst>
                <a:tab pos="1371600" algn="l"/>
                <a:tab pos="1828800" algn="l"/>
                <a:tab pos="2286000" algn="l"/>
                <a:tab pos="2743200" algn="l"/>
              </a:tabLst>
            </a:pPr>
            <a:r>
              <a:rPr lang="en-US" sz="1800" b="1" i="1" dirty="0">
                <a:solidFill>
                  <a:srgbClr val="002060"/>
                </a:solidFill>
              </a:rPr>
              <a:t>Data is meaningless unless its interpreted in the proper context using common sense!</a:t>
            </a:r>
          </a:p>
        </p:txBody>
      </p:sp>
      <p:sp>
        <p:nvSpPr>
          <p:cNvPr id="8" name="Title 5">
            <a:extLst>
              <a:ext uri="{FF2B5EF4-FFF2-40B4-BE49-F238E27FC236}">
                <a16:creationId xmlns:a16="http://schemas.microsoft.com/office/drawing/2014/main" id="{8616085F-DB25-4350-B1FA-01E39E2A90E6}"/>
              </a:ext>
            </a:extLst>
          </p:cNvPr>
          <p:cNvSpPr>
            <a:spLocks noGrp="1"/>
          </p:cNvSpPr>
          <p:nvPr>
            <p:ph type="title"/>
          </p:nvPr>
        </p:nvSpPr>
        <p:spPr>
          <a:xfrm>
            <a:off x="609600" y="274638"/>
            <a:ext cx="10972800" cy="1143000"/>
          </a:xfrm>
        </p:spPr>
        <p:txBody>
          <a:bodyPr>
            <a:normAutofit/>
          </a:bodyPr>
          <a:lstStyle/>
          <a:p>
            <a:r>
              <a:rPr lang="en-US" dirty="0">
                <a:effectLst>
                  <a:outerShdw blurRad="38100" dist="38100" dir="2700000" algn="tl">
                    <a:srgbClr val="000000">
                      <a:alpha val="43137"/>
                    </a:srgbClr>
                  </a:outerShdw>
                </a:effectLst>
              </a:rPr>
              <a:t>Case Study: Awards </a:t>
            </a:r>
          </a:p>
        </p:txBody>
      </p:sp>
    </p:spTree>
    <p:extLst>
      <p:ext uri="{BB962C8B-B14F-4D97-AF65-F5344CB8AC3E}">
        <p14:creationId xmlns:p14="http://schemas.microsoft.com/office/powerpoint/2010/main" val="16100266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2B59ADE-59E0-44A5-9A2D-451F5CBA690D}"/>
              </a:ext>
            </a:extLst>
          </p:cNvPr>
          <p:cNvSpPr>
            <a:spLocks noGrp="1"/>
          </p:cNvSpPr>
          <p:nvPr>
            <p:ph type="sldNum" sz="quarter" idx="12"/>
          </p:nvPr>
        </p:nvSpPr>
        <p:spPr/>
        <p:txBody>
          <a:bodyPr/>
          <a:lstStyle/>
          <a:p>
            <a:fld id="{6D22F896-40B5-4ADD-8801-0D06FADFA095}" type="slidenum">
              <a:rPr lang="en-US" smtClean="0"/>
              <a:t>31</a:t>
            </a:fld>
            <a:endParaRPr lang="en-US" dirty="0"/>
          </a:p>
        </p:txBody>
      </p:sp>
      <p:sp>
        <p:nvSpPr>
          <p:cNvPr id="8" name="Title 5">
            <a:extLst>
              <a:ext uri="{FF2B5EF4-FFF2-40B4-BE49-F238E27FC236}">
                <a16:creationId xmlns:a16="http://schemas.microsoft.com/office/drawing/2014/main" id="{8616085F-DB25-4350-B1FA-01E39E2A90E6}"/>
              </a:ext>
            </a:extLst>
          </p:cNvPr>
          <p:cNvSpPr>
            <a:spLocks noGrp="1"/>
          </p:cNvSpPr>
          <p:nvPr>
            <p:ph type="title"/>
          </p:nvPr>
        </p:nvSpPr>
        <p:spPr>
          <a:xfrm>
            <a:off x="609600" y="274638"/>
            <a:ext cx="10972800" cy="1143000"/>
          </a:xfrm>
        </p:spPr>
        <p:txBody>
          <a:bodyPr>
            <a:normAutofit/>
          </a:bodyPr>
          <a:lstStyle/>
          <a:p>
            <a:r>
              <a:rPr lang="en-US" dirty="0">
                <a:effectLst>
                  <a:outerShdw blurRad="38100" dist="38100" dir="2700000" algn="tl">
                    <a:srgbClr val="000000">
                      <a:alpha val="43137"/>
                    </a:srgbClr>
                  </a:outerShdw>
                </a:effectLst>
              </a:rPr>
              <a:t>Case Study: Data Analysis Example </a:t>
            </a:r>
          </a:p>
        </p:txBody>
      </p:sp>
      <p:grpSp>
        <p:nvGrpSpPr>
          <p:cNvPr id="31" name="Group 30"/>
          <p:cNvGrpSpPr/>
          <p:nvPr/>
        </p:nvGrpSpPr>
        <p:grpSpPr>
          <a:xfrm>
            <a:off x="1792941" y="1694331"/>
            <a:ext cx="7951694" cy="5257800"/>
            <a:chOff x="914400" y="1832689"/>
            <a:chExt cx="7239000" cy="4949111"/>
          </a:xfrm>
        </p:grpSpPr>
        <p:grpSp>
          <p:nvGrpSpPr>
            <p:cNvPr id="32" name="Group 31"/>
            <p:cNvGrpSpPr/>
            <p:nvPr/>
          </p:nvGrpSpPr>
          <p:grpSpPr>
            <a:xfrm>
              <a:off x="914400" y="1832689"/>
              <a:ext cx="7239000" cy="4949111"/>
              <a:chOff x="-218379" y="0"/>
              <a:chExt cx="7164643" cy="4572000"/>
            </a:xfrm>
          </p:grpSpPr>
          <p:grpSp>
            <p:nvGrpSpPr>
              <p:cNvPr id="43" name="Group 42"/>
              <p:cNvGrpSpPr/>
              <p:nvPr/>
            </p:nvGrpSpPr>
            <p:grpSpPr>
              <a:xfrm>
                <a:off x="657860" y="7620"/>
                <a:ext cx="6288404" cy="3680460"/>
                <a:chOff x="0" y="0"/>
                <a:chExt cx="6288404" cy="3680460"/>
              </a:xfrm>
            </p:grpSpPr>
            <p:cxnSp>
              <p:nvCxnSpPr>
                <p:cNvPr id="48" name="Elbow Connector 47"/>
                <p:cNvCxnSpPr/>
                <p:nvPr/>
              </p:nvCxnSpPr>
              <p:spPr>
                <a:xfrm>
                  <a:off x="1904" y="7620"/>
                  <a:ext cx="6271260" cy="3642360"/>
                </a:xfrm>
                <a:prstGeom prst="bentConnector3">
                  <a:avLst>
                    <a:gd name="adj1" fmla="val -58"/>
                  </a:avLst>
                </a:prstGeom>
              </p:spPr>
              <p:style>
                <a:lnRef idx="1">
                  <a:schemeClr val="dk1"/>
                </a:lnRef>
                <a:fillRef idx="0">
                  <a:schemeClr val="dk1"/>
                </a:fillRef>
                <a:effectRef idx="0">
                  <a:schemeClr val="dk1"/>
                </a:effectRef>
                <a:fontRef idx="minor">
                  <a:schemeClr val="tx1"/>
                </a:fontRef>
              </p:style>
            </p:cxnSp>
            <p:cxnSp>
              <p:nvCxnSpPr>
                <p:cNvPr id="49" name="Elbow Connector 48"/>
                <p:cNvCxnSpPr/>
                <p:nvPr/>
              </p:nvCxnSpPr>
              <p:spPr>
                <a:xfrm>
                  <a:off x="1904" y="0"/>
                  <a:ext cx="6286500" cy="3657600"/>
                </a:xfrm>
                <a:prstGeom prst="bentConnector3">
                  <a:avLst>
                    <a:gd name="adj1" fmla="val 99730"/>
                  </a:avLst>
                </a:prstGeom>
              </p:spPr>
              <p:style>
                <a:lnRef idx="1">
                  <a:schemeClr val="dk1"/>
                </a:lnRef>
                <a:fillRef idx="0">
                  <a:schemeClr val="dk1"/>
                </a:fillRef>
                <a:effectRef idx="0">
                  <a:schemeClr val="dk1"/>
                </a:effectRef>
                <a:fontRef idx="minor">
                  <a:schemeClr val="tx1"/>
                </a:fontRef>
              </p:style>
            </p:cxnSp>
            <p:pic>
              <p:nvPicPr>
                <p:cNvPr id="50" name="Picture 49"/>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144" y="739140"/>
                  <a:ext cx="6250940" cy="2902585"/>
                </a:xfrm>
                <a:prstGeom prst="rect">
                  <a:avLst/>
                </a:prstGeom>
              </p:spPr>
            </p:pic>
            <p:cxnSp>
              <p:nvCxnSpPr>
                <p:cNvPr id="51" name="Straight Connector 50"/>
                <p:cNvCxnSpPr/>
                <p:nvPr/>
              </p:nvCxnSpPr>
              <p:spPr>
                <a:xfrm flipH="1">
                  <a:off x="3110864" y="30480"/>
                  <a:ext cx="22860" cy="3649980"/>
                </a:xfrm>
                <a:prstGeom prst="line">
                  <a:avLst/>
                </a:prstGeom>
                <a:ln w="12700" cmpd="sng">
                  <a:solidFill>
                    <a:schemeClr val="tx1"/>
                  </a:solidFill>
                  <a:prstDash val="dash"/>
                </a:ln>
              </p:spPr>
              <p:style>
                <a:lnRef idx="1">
                  <a:schemeClr val="dk1"/>
                </a:lnRef>
                <a:fillRef idx="0">
                  <a:schemeClr val="dk1"/>
                </a:fillRef>
                <a:effectRef idx="0">
                  <a:schemeClr val="dk1"/>
                </a:effectRef>
                <a:fontRef idx="minor">
                  <a:schemeClr val="tx1"/>
                </a:fontRef>
              </p:style>
            </p:cxnSp>
            <p:cxnSp>
              <p:nvCxnSpPr>
                <p:cNvPr id="52" name="Straight Connector 51"/>
                <p:cNvCxnSpPr/>
                <p:nvPr/>
              </p:nvCxnSpPr>
              <p:spPr>
                <a:xfrm rot="16200000">
                  <a:off x="3129914" y="-1291590"/>
                  <a:ext cx="1" cy="6259830"/>
                </a:xfrm>
                <a:prstGeom prst="line">
                  <a:avLst/>
                </a:prstGeom>
                <a:ln w="12700" cmpd="sng">
                  <a:solidFill>
                    <a:schemeClr val="tx1"/>
                  </a:solidFill>
                  <a:prstDash val="dash"/>
                </a:ln>
              </p:spPr>
              <p:style>
                <a:lnRef idx="1">
                  <a:schemeClr val="dk1"/>
                </a:lnRef>
                <a:fillRef idx="0">
                  <a:schemeClr val="dk1"/>
                </a:fillRef>
                <a:effectRef idx="0">
                  <a:schemeClr val="dk1"/>
                </a:effectRef>
                <a:fontRef idx="minor">
                  <a:schemeClr val="tx1"/>
                </a:fontRef>
              </p:style>
            </p:cxnSp>
          </p:grpSp>
          <p:sp>
            <p:nvSpPr>
              <p:cNvPr id="44" name="Text Box 14"/>
              <p:cNvSpPr txBox="1"/>
              <p:nvPr/>
            </p:nvSpPr>
            <p:spPr>
              <a:xfrm>
                <a:off x="3218180" y="3992880"/>
                <a:ext cx="1150620" cy="579120"/>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2800" b="1">
                    <a:ln w="9525" cap="flat" cmpd="sng" algn="ctr">
                      <a:solidFill>
                        <a:srgbClr val="FFFFFF"/>
                      </a:solidFill>
                      <a:prstDash val="solid"/>
                      <a:round/>
                    </a:ln>
                    <a:solidFill>
                      <a:srgbClr val="002060"/>
                    </a:solidFill>
                    <a:effectLst>
                      <a:outerShdw blurRad="12700" dist="38100" dir="2700000" algn="tl">
                        <a:schemeClr val="bg1">
                          <a:lumMod val="50000"/>
                        </a:schemeClr>
                      </a:outerShdw>
                    </a:effectLst>
                    <a:latin typeface="Calibri" panose="020F0502020204030204" pitchFamily="34" charset="0"/>
                    <a:ea typeface="Calibri" panose="020F0502020204030204" pitchFamily="34" charset="0"/>
                    <a:cs typeface="Times New Roman" panose="02020603050405020304" pitchFamily="18" charset="0"/>
                  </a:rPr>
                  <a:t>COST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 name="Text Box 15"/>
              <p:cNvSpPr txBox="1"/>
              <p:nvPr/>
            </p:nvSpPr>
            <p:spPr>
              <a:xfrm rot="16200000">
                <a:off x="-664149" y="1604010"/>
                <a:ext cx="1391920" cy="500380"/>
              </a:xfrm>
              <a:prstGeom prst="rect">
                <a:avLst/>
              </a:prstGeom>
              <a:noFill/>
              <a:ln>
                <a:noFill/>
              </a:ln>
            </p:spPr>
            <p:txBody>
              <a:bodyPr rot="0" spcFirstLastPara="0" vert="horz" wrap="non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2800" b="1">
                    <a:ln w="9525" cap="flat" cmpd="sng" algn="ctr">
                      <a:solidFill>
                        <a:srgbClr val="FFFFFF"/>
                      </a:solidFill>
                      <a:prstDash val="solid"/>
                      <a:round/>
                    </a:ln>
                    <a:solidFill>
                      <a:srgbClr val="002060"/>
                    </a:solidFill>
                    <a:effectLst>
                      <a:outerShdw blurRad="12700" dist="38100" dir="2700000" algn="tl">
                        <a:schemeClr val="bg1">
                          <a:lumMod val="50000"/>
                        </a:schemeClr>
                      </a:outerShdw>
                    </a:effectLst>
                    <a:latin typeface="Calibri" panose="020F0502020204030204" pitchFamily="34" charset="0"/>
                    <a:ea typeface="Calibri" panose="020F0502020204030204" pitchFamily="34" charset="0"/>
                    <a:cs typeface="Times New Roman" panose="02020603050405020304" pitchFamily="18" charset="0"/>
                  </a:rPr>
                  <a:t>SERVICE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6" name="Straight Arrow Connector 45"/>
              <p:cNvCxnSpPr/>
              <p:nvPr/>
            </p:nvCxnSpPr>
            <p:spPr>
              <a:xfrm flipH="1" flipV="1">
                <a:off x="383540" y="0"/>
                <a:ext cx="7620" cy="3649345"/>
              </a:xfrm>
              <a:prstGeom prst="straightConnector1">
                <a:avLst/>
              </a:prstGeom>
              <a:ln w="12700">
                <a:solidFill>
                  <a:srgbClr val="002060"/>
                </a:solidFill>
                <a:tailEnd type="triangle"/>
              </a:ln>
            </p:spPr>
            <p:style>
              <a:lnRef idx="1">
                <a:schemeClr val="dk1"/>
              </a:lnRef>
              <a:fillRef idx="0">
                <a:schemeClr val="dk1"/>
              </a:fillRef>
              <a:effectRef idx="0">
                <a:schemeClr val="dk1"/>
              </a:effectRef>
              <a:fontRef idx="minor">
                <a:schemeClr val="tx1"/>
              </a:fontRef>
            </p:style>
          </p:cxnSp>
          <p:cxnSp>
            <p:nvCxnSpPr>
              <p:cNvPr id="47" name="Straight Arrow Connector 46"/>
              <p:cNvCxnSpPr/>
              <p:nvPr/>
            </p:nvCxnSpPr>
            <p:spPr>
              <a:xfrm rot="5400000" flipH="1" flipV="1">
                <a:off x="3782060" y="784860"/>
                <a:ext cx="45719" cy="6256976"/>
              </a:xfrm>
              <a:prstGeom prst="straightConnector1">
                <a:avLst/>
              </a:prstGeom>
              <a:ln w="12700">
                <a:solidFill>
                  <a:srgbClr val="002060"/>
                </a:solidFill>
                <a:tailEnd type="triangle"/>
              </a:ln>
            </p:spPr>
            <p:style>
              <a:lnRef idx="1">
                <a:schemeClr val="dk1"/>
              </a:lnRef>
              <a:fillRef idx="0">
                <a:schemeClr val="dk1"/>
              </a:fillRef>
              <a:effectRef idx="0">
                <a:schemeClr val="dk1"/>
              </a:effectRef>
              <a:fontRef idx="minor">
                <a:schemeClr val="tx1"/>
              </a:fontRef>
            </p:style>
          </p:cxnSp>
        </p:grpSp>
        <p:grpSp>
          <p:nvGrpSpPr>
            <p:cNvPr id="33" name="Group 32"/>
            <p:cNvGrpSpPr/>
            <p:nvPr/>
          </p:nvGrpSpPr>
          <p:grpSpPr>
            <a:xfrm>
              <a:off x="1780583" y="1843888"/>
              <a:ext cx="6324600" cy="3900152"/>
              <a:chOff x="1780583" y="1843888"/>
              <a:chExt cx="6324600" cy="3900152"/>
            </a:xfrm>
          </p:grpSpPr>
          <p:sp>
            <p:nvSpPr>
              <p:cNvPr id="34" name="TextBox 33"/>
              <p:cNvSpPr txBox="1"/>
              <p:nvPr/>
            </p:nvSpPr>
            <p:spPr>
              <a:xfrm>
                <a:off x="1780583" y="1843888"/>
                <a:ext cx="6324600" cy="347648"/>
              </a:xfrm>
              <a:prstGeom prst="rect">
                <a:avLst/>
              </a:prstGeom>
              <a:noFill/>
            </p:spPr>
            <p:txBody>
              <a:bodyPr wrap="square" rtlCol="0" anchor="ctr">
                <a:spAutoFit/>
              </a:bodyPr>
              <a:lstStyle/>
              <a:p>
                <a:pPr algn="ctr"/>
                <a:r>
                  <a:rPr lang="en-US" b="1" dirty="0">
                    <a:solidFill>
                      <a:srgbClr val="002060"/>
                    </a:solidFill>
                  </a:rPr>
                  <a:t>Do the proposals meet cost and service expectations?</a:t>
                </a:r>
              </a:p>
            </p:txBody>
          </p:sp>
          <p:sp>
            <p:nvSpPr>
              <p:cNvPr id="35" name="5-Point Star 34"/>
              <p:cNvSpPr/>
              <p:nvPr/>
            </p:nvSpPr>
            <p:spPr>
              <a:xfrm>
                <a:off x="2286000" y="2949678"/>
                <a:ext cx="533400" cy="569145"/>
              </a:xfrm>
              <a:prstGeom prst="star5">
                <a:avLst/>
              </a:prstGeom>
              <a:solidFill>
                <a:srgbClr val="FF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5-Point Star 35"/>
              <p:cNvSpPr/>
              <p:nvPr/>
            </p:nvSpPr>
            <p:spPr>
              <a:xfrm>
                <a:off x="3778339" y="4850835"/>
                <a:ext cx="533400" cy="569145"/>
              </a:xfrm>
              <a:prstGeom prst="star5">
                <a:avLst/>
              </a:prstGeom>
              <a:solidFill>
                <a:srgbClr val="FF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5-Point Star 36"/>
              <p:cNvSpPr/>
              <p:nvPr/>
            </p:nvSpPr>
            <p:spPr>
              <a:xfrm>
                <a:off x="6822763" y="2322441"/>
                <a:ext cx="533400" cy="569145"/>
              </a:xfrm>
              <a:prstGeom prst="star5">
                <a:avLst/>
              </a:prstGeom>
              <a:solidFill>
                <a:srgbClr val="FF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5-Point Star 37"/>
              <p:cNvSpPr/>
              <p:nvPr/>
            </p:nvSpPr>
            <p:spPr>
              <a:xfrm>
                <a:off x="5531949" y="3677467"/>
                <a:ext cx="533400" cy="569145"/>
              </a:xfrm>
              <a:prstGeom prst="star5">
                <a:avLst/>
              </a:prstGeom>
              <a:solidFill>
                <a:srgbClr val="FF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2132257" y="3514874"/>
                <a:ext cx="881425" cy="276999"/>
              </a:xfrm>
              <a:prstGeom prst="rect">
                <a:avLst/>
              </a:prstGeom>
              <a:noFill/>
            </p:spPr>
            <p:txBody>
              <a:bodyPr wrap="square" rtlCol="0">
                <a:spAutoFit/>
              </a:bodyPr>
              <a:lstStyle/>
              <a:p>
                <a:r>
                  <a:rPr lang="en-US" sz="1200" b="1" dirty="0">
                    <a:solidFill>
                      <a:srgbClr val="002060"/>
                    </a:solidFill>
                  </a:rPr>
                  <a:t>Vendor A</a:t>
                </a:r>
              </a:p>
            </p:txBody>
          </p:sp>
          <p:sp>
            <p:nvSpPr>
              <p:cNvPr id="40" name="TextBox 39"/>
              <p:cNvSpPr txBox="1"/>
              <p:nvPr/>
            </p:nvSpPr>
            <p:spPr>
              <a:xfrm>
                <a:off x="3604326" y="5467041"/>
                <a:ext cx="881425" cy="276999"/>
              </a:xfrm>
              <a:prstGeom prst="rect">
                <a:avLst/>
              </a:prstGeom>
              <a:noFill/>
            </p:spPr>
            <p:txBody>
              <a:bodyPr wrap="square" rtlCol="0">
                <a:spAutoFit/>
              </a:bodyPr>
              <a:lstStyle/>
              <a:p>
                <a:r>
                  <a:rPr lang="en-US" sz="1200" b="1" dirty="0">
                    <a:solidFill>
                      <a:srgbClr val="002060"/>
                    </a:solidFill>
                  </a:rPr>
                  <a:t>Vendor B</a:t>
                </a:r>
              </a:p>
            </p:txBody>
          </p:sp>
          <p:sp>
            <p:nvSpPr>
              <p:cNvPr id="41" name="TextBox 40"/>
              <p:cNvSpPr txBox="1"/>
              <p:nvPr/>
            </p:nvSpPr>
            <p:spPr>
              <a:xfrm>
                <a:off x="5447661" y="4237932"/>
                <a:ext cx="881425" cy="276999"/>
              </a:xfrm>
              <a:prstGeom prst="rect">
                <a:avLst/>
              </a:prstGeom>
              <a:noFill/>
            </p:spPr>
            <p:txBody>
              <a:bodyPr wrap="square" rtlCol="0">
                <a:spAutoFit/>
              </a:bodyPr>
              <a:lstStyle/>
              <a:p>
                <a:r>
                  <a:rPr lang="en-US" sz="1200" b="1" dirty="0">
                    <a:solidFill>
                      <a:srgbClr val="002060"/>
                    </a:solidFill>
                  </a:rPr>
                  <a:t>Vendor C</a:t>
                </a:r>
              </a:p>
            </p:txBody>
          </p:sp>
          <p:sp>
            <p:nvSpPr>
              <p:cNvPr id="42" name="TextBox 41"/>
              <p:cNvSpPr txBox="1"/>
              <p:nvPr/>
            </p:nvSpPr>
            <p:spPr>
              <a:xfrm>
                <a:off x="6648750" y="2972189"/>
                <a:ext cx="881425" cy="276999"/>
              </a:xfrm>
              <a:prstGeom prst="rect">
                <a:avLst/>
              </a:prstGeom>
              <a:noFill/>
            </p:spPr>
            <p:txBody>
              <a:bodyPr wrap="square" rtlCol="0">
                <a:spAutoFit/>
              </a:bodyPr>
              <a:lstStyle/>
              <a:p>
                <a:r>
                  <a:rPr lang="en-US" sz="1200" b="1" dirty="0">
                    <a:solidFill>
                      <a:srgbClr val="002060"/>
                    </a:solidFill>
                  </a:rPr>
                  <a:t>Vendor D</a:t>
                </a:r>
              </a:p>
            </p:txBody>
          </p:sp>
        </p:grpSp>
      </p:grpSp>
    </p:spTree>
    <p:extLst>
      <p:ext uri="{BB962C8B-B14F-4D97-AF65-F5344CB8AC3E}">
        <p14:creationId xmlns:p14="http://schemas.microsoft.com/office/powerpoint/2010/main" val="19205424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2B59ADE-59E0-44A5-9A2D-451F5CBA690D}"/>
              </a:ext>
            </a:extLst>
          </p:cNvPr>
          <p:cNvSpPr>
            <a:spLocks noGrp="1"/>
          </p:cNvSpPr>
          <p:nvPr>
            <p:ph type="sldNum" sz="quarter" idx="12"/>
          </p:nvPr>
        </p:nvSpPr>
        <p:spPr/>
        <p:txBody>
          <a:bodyPr/>
          <a:lstStyle/>
          <a:p>
            <a:fld id="{6D22F896-40B5-4ADD-8801-0D06FADFA095}" type="slidenum">
              <a:rPr lang="en-US" smtClean="0"/>
              <a:t>32</a:t>
            </a:fld>
            <a:endParaRPr lang="en-US" dirty="0"/>
          </a:p>
        </p:txBody>
      </p:sp>
      <p:sp>
        <p:nvSpPr>
          <p:cNvPr id="6" name="Title 5">
            <a:extLst>
              <a:ext uri="{FF2B5EF4-FFF2-40B4-BE49-F238E27FC236}">
                <a16:creationId xmlns:a16="http://schemas.microsoft.com/office/drawing/2014/main" id="{8616085F-DB25-4350-B1FA-01E39E2A90E6}"/>
              </a:ext>
            </a:extLst>
          </p:cNvPr>
          <p:cNvSpPr>
            <a:spLocks noGrp="1"/>
          </p:cNvSpPr>
          <p:nvPr>
            <p:ph type="title"/>
          </p:nvPr>
        </p:nvSpPr>
        <p:spPr/>
        <p:txBody>
          <a:bodyPr>
            <a:normAutofit/>
          </a:bodyPr>
          <a:lstStyle/>
          <a:p>
            <a:r>
              <a:rPr lang="en-US" dirty="0">
                <a:effectLst>
                  <a:outerShdw blurRad="38100" dist="38100" dir="2700000" algn="tl">
                    <a:srgbClr val="000000">
                      <a:alpha val="43137"/>
                    </a:srgbClr>
                  </a:outerShdw>
                </a:effectLst>
              </a:rPr>
              <a:t>Case Study: Awards </a:t>
            </a:r>
          </a:p>
        </p:txBody>
      </p:sp>
      <p:sp>
        <p:nvSpPr>
          <p:cNvPr id="7" name="Content Placeholder 6">
            <a:extLst>
              <a:ext uri="{FF2B5EF4-FFF2-40B4-BE49-F238E27FC236}">
                <a16:creationId xmlns:a16="http://schemas.microsoft.com/office/drawing/2014/main" id="{9317AC7C-173A-4AF0-92EE-E64B94FABD23}"/>
              </a:ext>
            </a:extLst>
          </p:cNvPr>
          <p:cNvSpPr>
            <a:spLocks noGrp="1"/>
          </p:cNvSpPr>
          <p:nvPr>
            <p:ph idx="1"/>
          </p:nvPr>
        </p:nvSpPr>
        <p:spPr>
          <a:xfrm>
            <a:off x="609600" y="1692292"/>
            <a:ext cx="10972800" cy="4614504"/>
          </a:xfrm>
        </p:spPr>
        <p:txBody>
          <a:bodyPr/>
          <a:lstStyle/>
          <a:p>
            <a:pPr marL="457200" indent="0">
              <a:spcBef>
                <a:spcPts val="0"/>
              </a:spcBef>
              <a:spcAft>
                <a:spcPts val="1200"/>
              </a:spcAft>
              <a:buNone/>
              <a:tabLst>
                <a:tab pos="1371600" algn="l"/>
                <a:tab pos="1828800" algn="l"/>
                <a:tab pos="2286000" algn="l"/>
                <a:tab pos="2743200" algn="l"/>
              </a:tabLst>
            </a:pPr>
            <a:r>
              <a:rPr lang="en-US" sz="2400" b="1" dirty="0">
                <a:solidFill>
                  <a:srgbClr val="002060"/>
                </a:solidFill>
              </a:rPr>
              <a:t>Vendor Oversight</a:t>
            </a:r>
          </a:p>
          <a:p>
            <a:pPr marL="742950" indent="-285750">
              <a:spcBef>
                <a:spcPts val="0"/>
              </a:spcBef>
              <a:spcAft>
                <a:spcPts val="1200"/>
              </a:spcAft>
              <a:tabLst>
                <a:tab pos="1371600" algn="l"/>
                <a:tab pos="1828800" algn="l"/>
                <a:tab pos="2286000" algn="l"/>
                <a:tab pos="2743200" algn="l"/>
              </a:tabLst>
            </a:pPr>
            <a:r>
              <a:rPr lang="en-US" sz="2000" dirty="0"/>
              <a:t>Oversight is a review that is more in-depth than a simple determination of vendor responsibility.</a:t>
            </a:r>
          </a:p>
          <a:p>
            <a:pPr marL="742950" indent="-285750">
              <a:spcBef>
                <a:spcPts val="0"/>
              </a:spcBef>
              <a:spcAft>
                <a:spcPts val="1200"/>
              </a:spcAft>
              <a:tabLst>
                <a:tab pos="1371600" algn="l"/>
                <a:tab pos="1828800" algn="l"/>
                <a:tab pos="2286000" algn="l"/>
                <a:tab pos="2743200" algn="l"/>
              </a:tabLst>
            </a:pPr>
            <a:r>
              <a:rPr lang="en-US" sz="2000" dirty="0"/>
              <a:t>Inspectors and evaluators should consider:</a:t>
            </a:r>
          </a:p>
          <a:p>
            <a:pPr marL="998538" lvl="1" indent="-285750">
              <a:spcBef>
                <a:spcPts val="0"/>
              </a:spcBef>
              <a:spcAft>
                <a:spcPts val="1800"/>
              </a:spcAft>
              <a:tabLst>
                <a:tab pos="1371600" algn="l"/>
                <a:tab pos="1828800" algn="l"/>
                <a:tab pos="2286000" algn="l"/>
                <a:tab pos="2743200" algn="l"/>
              </a:tabLst>
            </a:pPr>
            <a:r>
              <a:rPr lang="en-US" sz="2000" dirty="0"/>
              <a:t>Who owns the company?  </a:t>
            </a:r>
          </a:p>
          <a:p>
            <a:pPr marL="998538" lvl="1" indent="-285750">
              <a:spcBef>
                <a:spcPts val="0"/>
              </a:spcBef>
              <a:spcAft>
                <a:spcPts val="1800"/>
              </a:spcAft>
              <a:tabLst>
                <a:tab pos="1371600" algn="l"/>
                <a:tab pos="1828800" algn="l"/>
                <a:tab pos="2286000" algn="l"/>
                <a:tab pos="2743200" algn="l"/>
              </a:tabLst>
            </a:pPr>
            <a:r>
              <a:rPr lang="en-US" sz="2000" dirty="0"/>
              <a:t>Are there any ethical conflicts by individuals?</a:t>
            </a:r>
          </a:p>
          <a:p>
            <a:pPr marL="998538" lvl="1" indent="-285750">
              <a:spcBef>
                <a:spcPts val="0"/>
              </a:spcBef>
              <a:spcAft>
                <a:spcPts val="1800"/>
              </a:spcAft>
              <a:tabLst>
                <a:tab pos="1371600" algn="l"/>
                <a:tab pos="1828800" algn="l"/>
                <a:tab pos="2286000" algn="l"/>
                <a:tab pos="2743200" algn="l"/>
              </a:tabLst>
            </a:pPr>
            <a:r>
              <a:rPr lang="en-US" sz="2000" dirty="0"/>
              <a:t>Are there any ethical conflicts with the company?  </a:t>
            </a:r>
          </a:p>
          <a:p>
            <a:pPr marL="998538" lvl="1" indent="-285750">
              <a:spcBef>
                <a:spcPts val="0"/>
              </a:spcBef>
              <a:spcAft>
                <a:spcPts val="1800"/>
              </a:spcAft>
              <a:tabLst>
                <a:tab pos="1371600" algn="l"/>
                <a:tab pos="1828800" algn="l"/>
                <a:tab pos="2286000" algn="l"/>
                <a:tab pos="2743200" algn="l"/>
              </a:tabLst>
            </a:pPr>
            <a:r>
              <a:rPr lang="en-US" sz="2000" dirty="0"/>
              <a:t>Is there history between the company, the entity, and any of their employees?</a:t>
            </a:r>
          </a:p>
          <a:p>
            <a:pPr marL="998538" lvl="1" indent="-285750">
              <a:spcBef>
                <a:spcPts val="0"/>
              </a:spcBef>
              <a:spcAft>
                <a:spcPts val="1800"/>
              </a:spcAft>
              <a:tabLst>
                <a:tab pos="1371600" algn="l"/>
                <a:tab pos="1828800" algn="l"/>
                <a:tab pos="2286000" algn="l"/>
                <a:tab pos="2743200" algn="l"/>
              </a:tabLst>
            </a:pPr>
            <a:r>
              <a:rPr lang="en-US" sz="2000" dirty="0"/>
              <a:t>Is the vendor the incumbent?</a:t>
            </a:r>
          </a:p>
        </p:txBody>
      </p:sp>
    </p:spTree>
    <p:extLst>
      <p:ext uri="{BB962C8B-B14F-4D97-AF65-F5344CB8AC3E}">
        <p14:creationId xmlns:p14="http://schemas.microsoft.com/office/powerpoint/2010/main" val="13822831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2B59ADE-59E0-44A5-9A2D-451F5CBA690D}"/>
              </a:ext>
            </a:extLst>
          </p:cNvPr>
          <p:cNvSpPr>
            <a:spLocks noGrp="1"/>
          </p:cNvSpPr>
          <p:nvPr>
            <p:ph type="sldNum" sz="quarter" idx="12"/>
          </p:nvPr>
        </p:nvSpPr>
        <p:spPr/>
        <p:txBody>
          <a:bodyPr/>
          <a:lstStyle/>
          <a:p>
            <a:fld id="{6D22F896-40B5-4ADD-8801-0D06FADFA095}" type="slidenum">
              <a:rPr lang="en-US" smtClean="0"/>
              <a:t>33</a:t>
            </a:fld>
            <a:endParaRPr lang="en-US" dirty="0"/>
          </a:p>
        </p:txBody>
      </p:sp>
      <p:sp>
        <p:nvSpPr>
          <p:cNvPr id="6" name="Title 5">
            <a:extLst>
              <a:ext uri="{FF2B5EF4-FFF2-40B4-BE49-F238E27FC236}">
                <a16:creationId xmlns:a16="http://schemas.microsoft.com/office/drawing/2014/main" id="{8616085F-DB25-4350-B1FA-01E39E2A90E6}"/>
              </a:ext>
            </a:extLst>
          </p:cNvPr>
          <p:cNvSpPr>
            <a:spLocks noGrp="1"/>
          </p:cNvSpPr>
          <p:nvPr>
            <p:ph type="title"/>
          </p:nvPr>
        </p:nvSpPr>
        <p:spPr/>
        <p:txBody>
          <a:bodyPr>
            <a:normAutofit/>
          </a:bodyPr>
          <a:lstStyle/>
          <a:p>
            <a:r>
              <a:rPr lang="en-US" dirty="0">
                <a:effectLst>
                  <a:outerShdw blurRad="38100" dist="38100" dir="2700000" algn="tl">
                    <a:srgbClr val="000000">
                      <a:alpha val="43137"/>
                    </a:srgbClr>
                  </a:outerShdw>
                </a:effectLst>
              </a:rPr>
              <a:t>Case Study: Awards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4012" y="1647826"/>
            <a:ext cx="8943975" cy="49434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234180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2B59ADE-59E0-44A5-9A2D-451F5CBA690D}"/>
              </a:ext>
            </a:extLst>
          </p:cNvPr>
          <p:cNvSpPr>
            <a:spLocks noGrp="1"/>
          </p:cNvSpPr>
          <p:nvPr>
            <p:ph type="sldNum" sz="quarter" idx="12"/>
          </p:nvPr>
        </p:nvSpPr>
        <p:spPr/>
        <p:txBody>
          <a:bodyPr/>
          <a:lstStyle/>
          <a:p>
            <a:fld id="{6D22F896-40B5-4ADD-8801-0D06FADFA095}" type="slidenum">
              <a:rPr lang="en-US" smtClean="0"/>
              <a:t>34</a:t>
            </a:fld>
            <a:endParaRPr lang="en-US" dirty="0"/>
          </a:p>
        </p:txBody>
      </p:sp>
      <p:sp>
        <p:nvSpPr>
          <p:cNvPr id="6" name="Title 5">
            <a:extLst>
              <a:ext uri="{FF2B5EF4-FFF2-40B4-BE49-F238E27FC236}">
                <a16:creationId xmlns:a16="http://schemas.microsoft.com/office/drawing/2014/main" id="{8616085F-DB25-4350-B1FA-01E39E2A90E6}"/>
              </a:ext>
            </a:extLst>
          </p:cNvPr>
          <p:cNvSpPr>
            <a:spLocks noGrp="1"/>
          </p:cNvSpPr>
          <p:nvPr>
            <p:ph type="title"/>
          </p:nvPr>
        </p:nvSpPr>
        <p:spPr/>
        <p:txBody>
          <a:bodyPr>
            <a:normAutofit/>
          </a:bodyPr>
          <a:lstStyle/>
          <a:p>
            <a:r>
              <a:rPr lang="en-US" dirty="0">
                <a:effectLst>
                  <a:outerShdw blurRad="38100" dist="38100" dir="2700000" algn="tl">
                    <a:srgbClr val="000000">
                      <a:alpha val="43137"/>
                    </a:srgbClr>
                  </a:outerShdw>
                </a:effectLst>
              </a:rPr>
              <a:t>Case Study: Awards </a:t>
            </a:r>
          </a:p>
        </p:txBody>
      </p:sp>
      <p:sp>
        <p:nvSpPr>
          <p:cNvPr id="7" name="Content Placeholder 6">
            <a:extLst>
              <a:ext uri="{FF2B5EF4-FFF2-40B4-BE49-F238E27FC236}">
                <a16:creationId xmlns:a16="http://schemas.microsoft.com/office/drawing/2014/main" id="{9317AC7C-173A-4AF0-92EE-E64B94FABD23}"/>
              </a:ext>
            </a:extLst>
          </p:cNvPr>
          <p:cNvSpPr>
            <a:spLocks noGrp="1"/>
          </p:cNvSpPr>
          <p:nvPr>
            <p:ph idx="1"/>
          </p:nvPr>
        </p:nvSpPr>
        <p:spPr>
          <a:xfrm>
            <a:off x="609601" y="1692292"/>
            <a:ext cx="6126178" cy="2861601"/>
          </a:xfrm>
        </p:spPr>
        <p:txBody>
          <a:bodyPr/>
          <a:lstStyle/>
          <a:p>
            <a:pPr marL="288925" indent="0">
              <a:spcBef>
                <a:spcPts val="0"/>
              </a:spcBef>
              <a:spcAft>
                <a:spcPts val="1200"/>
              </a:spcAft>
              <a:buNone/>
              <a:tabLst>
                <a:tab pos="1371600" algn="l"/>
                <a:tab pos="1828800" algn="l"/>
                <a:tab pos="2286000" algn="l"/>
                <a:tab pos="2743200" algn="l"/>
              </a:tabLst>
            </a:pPr>
            <a:r>
              <a:rPr lang="en-US" sz="2000" b="1" dirty="0">
                <a:solidFill>
                  <a:srgbClr val="002060"/>
                </a:solidFill>
              </a:rPr>
              <a:t>The Palm Beach Post </a:t>
            </a:r>
            <a:r>
              <a:rPr lang="en-US" sz="1600" b="1" dirty="0">
                <a:solidFill>
                  <a:srgbClr val="002060"/>
                </a:solidFill>
              </a:rPr>
              <a:t>(cont’d)</a:t>
            </a:r>
          </a:p>
          <a:p>
            <a:pPr marL="288925" indent="0" algn="just">
              <a:spcBef>
                <a:spcPts val="0"/>
              </a:spcBef>
              <a:spcAft>
                <a:spcPts val="1200"/>
              </a:spcAft>
              <a:buNone/>
              <a:tabLst>
                <a:tab pos="1371600" algn="l"/>
                <a:tab pos="1828800" algn="l"/>
                <a:tab pos="2286000" algn="l"/>
                <a:tab pos="2743200" algn="l"/>
              </a:tabLst>
            </a:pPr>
            <a:r>
              <a:rPr lang="en-US" sz="2000" dirty="0"/>
              <a:t>Cohen remained under contract with RMA (bidder) without telling the mayor, city administrator or city ethics officer. Also troubling, the Office of Inspector General found </a:t>
            </a:r>
            <a:r>
              <a:rPr lang="en-US" sz="2000" b="1" i="1" dirty="0">
                <a:solidFill>
                  <a:srgbClr val="002060"/>
                </a:solidFill>
              </a:rPr>
              <a:t>"a spike of communication” </a:t>
            </a:r>
            <a:r>
              <a:rPr lang="en-US" sz="2000" dirty="0"/>
              <a:t>between Cohen and RMA’s chief executive during the bidding, while Cohen had access to confidential information that could have helped the company.</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5961" y="2101322"/>
            <a:ext cx="4706440" cy="2661178"/>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609600" y="5237577"/>
            <a:ext cx="11082845" cy="1323439"/>
          </a:xfrm>
          <a:prstGeom prst="rect">
            <a:avLst/>
          </a:prstGeom>
          <a:noFill/>
        </p:spPr>
        <p:txBody>
          <a:bodyPr wrap="square" rtlCol="0">
            <a:spAutoFit/>
          </a:bodyPr>
          <a:lstStyle/>
          <a:p>
            <a:pPr marL="288925" algn="just"/>
            <a:r>
              <a:rPr lang="en-US" sz="2000" dirty="0"/>
              <a:t>The three alleged violations — misuse of his public office, soliciting business for his firm and having a contract with the bidder — could have led to penalties ranging from public censure, reprimand or a civil penalty of up to $10,000 per violation.</a:t>
            </a:r>
          </a:p>
          <a:p>
            <a:pPr algn="just"/>
            <a:endParaRPr lang="en-US" sz="2000" dirty="0"/>
          </a:p>
        </p:txBody>
      </p:sp>
    </p:spTree>
    <p:extLst>
      <p:ext uri="{BB962C8B-B14F-4D97-AF65-F5344CB8AC3E}">
        <p14:creationId xmlns:p14="http://schemas.microsoft.com/office/powerpoint/2010/main" val="36019565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2B59ADE-59E0-44A5-9A2D-451F5CBA690D}"/>
              </a:ext>
            </a:extLst>
          </p:cNvPr>
          <p:cNvSpPr>
            <a:spLocks noGrp="1"/>
          </p:cNvSpPr>
          <p:nvPr>
            <p:ph type="sldNum" sz="quarter" idx="12"/>
          </p:nvPr>
        </p:nvSpPr>
        <p:spPr/>
        <p:txBody>
          <a:bodyPr/>
          <a:lstStyle/>
          <a:p>
            <a:fld id="{6D22F896-40B5-4ADD-8801-0D06FADFA095}" type="slidenum">
              <a:rPr lang="en-US" smtClean="0"/>
              <a:t>35</a:t>
            </a:fld>
            <a:endParaRPr lang="en-US" dirty="0"/>
          </a:p>
        </p:txBody>
      </p:sp>
      <p:sp>
        <p:nvSpPr>
          <p:cNvPr id="8" name="Title 5">
            <a:extLst>
              <a:ext uri="{FF2B5EF4-FFF2-40B4-BE49-F238E27FC236}">
                <a16:creationId xmlns:a16="http://schemas.microsoft.com/office/drawing/2014/main" id="{8616085F-DB25-4350-B1FA-01E39E2A90E6}"/>
              </a:ext>
            </a:extLst>
          </p:cNvPr>
          <p:cNvSpPr>
            <a:spLocks noGrp="1"/>
          </p:cNvSpPr>
          <p:nvPr>
            <p:ph type="title"/>
          </p:nvPr>
        </p:nvSpPr>
        <p:spPr>
          <a:xfrm>
            <a:off x="609600" y="274638"/>
            <a:ext cx="10972800" cy="1143000"/>
          </a:xfrm>
        </p:spPr>
        <p:txBody>
          <a:bodyPr>
            <a:normAutofit/>
          </a:bodyPr>
          <a:lstStyle/>
          <a:p>
            <a:r>
              <a:rPr lang="en-US" dirty="0">
                <a:effectLst>
                  <a:outerShdw blurRad="38100" dist="38100" dir="2700000" algn="tl">
                    <a:srgbClr val="000000">
                      <a:alpha val="43137"/>
                    </a:srgbClr>
                  </a:outerShdw>
                </a:effectLst>
              </a:rPr>
              <a:t>Case Study: Electrical Repairs</a:t>
            </a:r>
          </a:p>
        </p:txBody>
      </p:sp>
      <p:sp>
        <p:nvSpPr>
          <p:cNvPr id="4" name="Content Placeholder 3"/>
          <p:cNvSpPr>
            <a:spLocks noGrp="1"/>
          </p:cNvSpPr>
          <p:nvPr>
            <p:ph idx="1"/>
          </p:nvPr>
        </p:nvSpPr>
        <p:spPr>
          <a:xfrm>
            <a:off x="609600" y="1627189"/>
            <a:ext cx="10791826" cy="1839912"/>
          </a:xfrm>
        </p:spPr>
        <p:txBody>
          <a:bodyPr/>
          <a:lstStyle/>
          <a:p>
            <a:pPr marL="109537" indent="0">
              <a:buNone/>
            </a:pPr>
            <a:r>
              <a:rPr lang="en-US" sz="2400" b="1" dirty="0">
                <a:solidFill>
                  <a:srgbClr val="002060"/>
                </a:solidFill>
              </a:rPr>
              <a:t>Investigative Report 2019-0007: Electrical Repair Services</a:t>
            </a:r>
          </a:p>
          <a:p>
            <a:pPr marL="109537" indent="0">
              <a:buNone/>
            </a:pPr>
            <a:endParaRPr lang="en-US" sz="1400" dirty="0"/>
          </a:p>
          <a:p>
            <a:pPr marL="109537" indent="0" algn="just">
              <a:buNone/>
            </a:pPr>
            <a:r>
              <a:rPr lang="en-US" sz="1800" dirty="0"/>
              <a:t>Whistleblower complaint alleging that an electrical repair contractor for the County since 2003, submitted invoices that falsely represented the source and price of materials purchased under the contract.</a:t>
            </a:r>
          </a:p>
          <a:p>
            <a:endParaRPr lang="en-US" sz="1400" dirty="0"/>
          </a:p>
        </p:txBody>
      </p:sp>
      <p:sp>
        <p:nvSpPr>
          <p:cNvPr id="5" name="Rectangle 4"/>
          <p:cNvSpPr/>
          <p:nvPr/>
        </p:nvSpPr>
        <p:spPr>
          <a:xfrm>
            <a:off x="609600" y="3467101"/>
            <a:ext cx="9858375" cy="2893100"/>
          </a:xfrm>
          <a:prstGeom prst="rect">
            <a:avLst/>
          </a:prstGeom>
        </p:spPr>
        <p:txBody>
          <a:bodyPr wrap="square">
            <a:spAutoFit/>
          </a:bodyPr>
          <a:lstStyle/>
          <a:p>
            <a:pPr marL="742950" lvl="0" indent="-285750" algn="just" defTabSz="914400" fontAlgn="base">
              <a:spcAft>
                <a:spcPts val="1200"/>
              </a:spcAft>
              <a:buClr>
                <a:srgbClr val="4F81BD"/>
              </a:buClr>
              <a:buSzPct val="68000"/>
              <a:buFont typeface="Wingdings 3" pitchFamily="18" charset="2"/>
              <a:buChar char=""/>
              <a:tabLst>
                <a:tab pos="1371600" algn="l"/>
                <a:tab pos="1828800" algn="l"/>
                <a:tab pos="2286000" algn="l"/>
                <a:tab pos="2743200" algn="l"/>
              </a:tabLst>
            </a:pPr>
            <a:r>
              <a:rPr lang="en-US" dirty="0"/>
              <a:t>The contractor did not provide the contractually required original manufacturer/supplier cost documentation to the County with invoices for service calls.</a:t>
            </a:r>
          </a:p>
          <a:p>
            <a:pPr marL="742950" lvl="0" indent="-285750" algn="just" defTabSz="914400" fontAlgn="base">
              <a:spcAft>
                <a:spcPts val="1200"/>
              </a:spcAft>
              <a:buClr>
                <a:srgbClr val="4F81BD"/>
              </a:buClr>
              <a:buSzPct val="68000"/>
              <a:buFont typeface="Wingdings 3" pitchFamily="18" charset="2"/>
              <a:buChar char=""/>
              <a:tabLst>
                <a:tab pos="1371600" algn="l"/>
                <a:tab pos="1828800" algn="l"/>
                <a:tab pos="2286000" algn="l"/>
                <a:tab pos="2743200" algn="l"/>
              </a:tabLst>
            </a:pPr>
            <a:r>
              <a:rPr lang="en-US" dirty="0"/>
              <a:t>Contractor submitted invoices from a supplier that did not actually supply or manufacture those materials, was owned and operated by the same principals as the Contractor, and was used solely to mark-up prices. Those mark-ups averaged 107.2%.</a:t>
            </a:r>
          </a:p>
          <a:p>
            <a:pPr marL="742950" lvl="0" indent="-285750" algn="just" defTabSz="914400" fontAlgn="base">
              <a:spcAft>
                <a:spcPts val="1200"/>
              </a:spcAft>
              <a:buClr>
                <a:srgbClr val="4F81BD"/>
              </a:buClr>
              <a:buSzPct val="68000"/>
              <a:buFont typeface="Wingdings 3" pitchFamily="18" charset="2"/>
              <a:buChar char=""/>
              <a:tabLst>
                <a:tab pos="1371600" algn="l"/>
                <a:tab pos="1828800" algn="l"/>
                <a:tab pos="2286000" algn="l"/>
                <a:tab pos="2743200" algn="l"/>
              </a:tabLst>
            </a:pPr>
            <a:r>
              <a:rPr lang="en-US" dirty="0"/>
              <a:t>Contractor failed to provide the County with any cost documentation for over $750,000 in materials costs.</a:t>
            </a:r>
          </a:p>
        </p:txBody>
      </p:sp>
    </p:spTree>
    <p:extLst>
      <p:ext uri="{BB962C8B-B14F-4D97-AF65-F5344CB8AC3E}">
        <p14:creationId xmlns:p14="http://schemas.microsoft.com/office/powerpoint/2010/main" val="19132034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2B59ADE-59E0-44A5-9A2D-451F5CBA690D}"/>
              </a:ext>
            </a:extLst>
          </p:cNvPr>
          <p:cNvSpPr>
            <a:spLocks noGrp="1"/>
          </p:cNvSpPr>
          <p:nvPr>
            <p:ph type="sldNum" sz="quarter" idx="12"/>
          </p:nvPr>
        </p:nvSpPr>
        <p:spPr/>
        <p:txBody>
          <a:bodyPr/>
          <a:lstStyle/>
          <a:p>
            <a:fld id="{6D22F896-40B5-4ADD-8801-0D06FADFA095}" type="slidenum">
              <a:rPr lang="en-US" smtClean="0"/>
              <a:t>36</a:t>
            </a:fld>
            <a:endParaRPr lang="en-US" dirty="0"/>
          </a:p>
        </p:txBody>
      </p:sp>
      <p:sp>
        <p:nvSpPr>
          <p:cNvPr id="8" name="Title 5">
            <a:extLst>
              <a:ext uri="{FF2B5EF4-FFF2-40B4-BE49-F238E27FC236}">
                <a16:creationId xmlns:a16="http://schemas.microsoft.com/office/drawing/2014/main" id="{8616085F-DB25-4350-B1FA-01E39E2A90E6}"/>
              </a:ext>
            </a:extLst>
          </p:cNvPr>
          <p:cNvSpPr>
            <a:spLocks noGrp="1"/>
          </p:cNvSpPr>
          <p:nvPr>
            <p:ph type="title"/>
          </p:nvPr>
        </p:nvSpPr>
        <p:spPr>
          <a:xfrm>
            <a:off x="609600" y="274638"/>
            <a:ext cx="10972800" cy="1143000"/>
          </a:xfrm>
        </p:spPr>
        <p:txBody>
          <a:bodyPr>
            <a:normAutofit/>
          </a:bodyPr>
          <a:lstStyle/>
          <a:p>
            <a:r>
              <a:rPr lang="en-US" dirty="0">
                <a:effectLst>
                  <a:outerShdw blurRad="38100" dist="38100" dir="2700000" algn="tl">
                    <a:srgbClr val="000000">
                      <a:alpha val="43137"/>
                    </a:srgbClr>
                  </a:outerShdw>
                </a:effectLst>
              </a:rPr>
              <a:t>Case Study: Electrical Repairs</a:t>
            </a:r>
          </a:p>
        </p:txBody>
      </p:sp>
      <p:sp>
        <p:nvSpPr>
          <p:cNvPr id="4" name="Content Placeholder 3"/>
          <p:cNvSpPr>
            <a:spLocks noGrp="1"/>
          </p:cNvSpPr>
          <p:nvPr>
            <p:ph idx="1"/>
          </p:nvPr>
        </p:nvSpPr>
        <p:spPr>
          <a:xfrm>
            <a:off x="447675" y="1627188"/>
            <a:ext cx="10953751" cy="4781551"/>
          </a:xfrm>
        </p:spPr>
        <p:txBody>
          <a:bodyPr/>
          <a:lstStyle/>
          <a:p>
            <a:pPr marL="109537" indent="0">
              <a:buNone/>
            </a:pPr>
            <a:r>
              <a:rPr lang="en-US" sz="2400" b="1" dirty="0">
                <a:solidFill>
                  <a:srgbClr val="002060"/>
                </a:solidFill>
              </a:rPr>
              <a:t>Investigative Report 2019-0007: Electrical Repair Services</a:t>
            </a:r>
          </a:p>
          <a:p>
            <a:pPr marL="109537" indent="0">
              <a:buNone/>
            </a:pPr>
            <a:endParaRPr lang="en-US" sz="1400" dirty="0"/>
          </a:p>
          <a:p>
            <a:pPr marL="109537" indent="0">
              <a:buNone/>
            </a:pPr>
            <a:endParaRPr lang="en-US" sz="1400" dirty="0"/>
          </a:p>
          <a:p>
            <a:pPr marL="109537" indent="0">
              <a:buNone/>
            </a:pPr>
            <a:endParaRPr lang="en-US" sz="1400" dirty="0"/>
          </a:p>
          <a:p>
            <a:r>
              <a:rPr lang="en-US" sz="2400" dirty="0"/>
              <a:t>Identified Costs:    $   180,210</a:t>
            </a:r>
          </a:p>
          <a:p>
            <a:r>
              <a:rPr lang="en-US" sz="2400" dirty="0"/>
              <a:t>Questioned Costs: $1,860,194</a:t>
            </a:r>
          </a:p>
          <a:p>
            <a:r>
              <a:rPr lang="en-US" sz="2400" dirty="0"/>
              <a:t>Estimated Overbilling: </a:t>
            </a:r>
          </a:p>
          <a:p>
            <a:pPr marL="109537" indent="0">
              <a:spcBef>
                <a:spcPts val="0"/>
              </a:spcBef>
              <a:buNone/>
            </a:pPr>
            <a:r>
              <a:rPr lang="en-US" sz="2400" dirty="0"/>
              <a:t>                       Over $1,000,000</a:t>
            </a:r>
          </a:p>
          <a:p>
            <a:pPr marL="109537" indent="0">
              <a:spcBef>
                <a:spcPts val="0"/>
              </a:spcBef>
              <a:buNone/>
            </a:pPr>
            <a:endParaRPr lang="en-US" sz="2400" dirty="0"/>
          </a:p>
          <a:p>
            <a:r>
              <a:rPr lang="en-US" sz="2400" dirty="0"/>
              <a:t>This matter was referred to </a:t>
            </a:r>
          </a:p>
          <a:p>
            <a:pPr marL="109537" indent="0">
              <a:spcBef>
                <a:spcPts val="0"/>
              </a:spcBef>
              <a:buNone/>
            </a:pPr>
            <a:r>
              <a:rPr lang="en-US" sz="2400" dirty="0"/>
              <a:t>   law enforcement.</a:t>
            </a:r>
          </a:p>
          <a:p>
            <a:endParaRPr lang="en-US" sz="1400" dirty="0"/>
          </a:p>
          <a:p>
            <a:endParaRPr lang="en-US" sz="1400" dirty="0"/>
          </a:p>
        </p:txBody>
      </p:sp>
      <p:pic>
        <p:nvPicPr>
          <p:cNvPr id="9" name="Picture 8"/>
          <p:cNvPicPr>
            <a:picLocks noChangeAspect="1"/>
          </p:cNvPicPr>
          <p:nvPr/>
        </p:nvPicPr>
        <p:blipFill>
          <a:blip r:embed="rId2"/>
          <a:stretch>
            <a:fillRect/>
          </a:stretch>
        </p:blipFill>
        <p:spPr>
          <a:xfrm>
            <a:off x="5825831" y="2400300"/>
            <a:ext cx="5575595" cy="3798889"/>
          </a:xfrm>
          <a:prstGeom prst="rect">
            <a:avLst/>
          </a:prstGeom>
          <a:ln w="19050">
            <a:solidFill>
              <a:srgbClr val="002060"/>
            </a:solidFill>
          </a:ln>
        </p:spPr>
      </p:pic>
    </p:spTree>
    <p:extLst>
      <p:ext uri="{BB962C8B-B14F-4D97-AF65-F5344CB8AC3E}">
        <p14:creationId xmlns:p14="http://schemas.microsoft.com/office/powerpoint/2010/main" val="33095974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2B59ADE-59E0-44A5-9A2D-451F5CBA690D}"/>
              </a:ext>
            </a:extLst>
          </p:cNvPr>
          <p:cNvSpPr>
            <a:spLocks noGrp="1"/>
          </p:cNvSpPr>
          <p:nvPr>
            <p:ph type="sldNum" sz="quarter" idx="12"/>
          </p:nvPr>
        </p:nvSpPr>
        <p:spPr/>
        <p:txBody>
          <a:bodyPr/>
          <a:lstStyle/>
          <a:p>
            <a:fld id="{6D22F896-40B5-4ADD-8801-0D06FADFA095}" type="slidenum">
              <a:rPr lang="en-US" smtClean="0"/>
              <a:t>37</a:t>
            </a:fld>
            <a:endParaRPr lang="en-US" dirty="0"/>
          </a:p>
        </p:txBody>
      </p:sp>
      <p:sp>
        <p:nvSpPr>
          <p:cNvPr id="8" name="Title 5">
            <a:extLst>
              <a:ext uri="{FF2B5EF4-FFF2-40B4-BE49-F238E27FC236}">
                <a16:creationId xmlns:a16="http://schemas.microsoft.com/office/drawing/2014/main" id="{8616085F-DB25-4350-B1FA-01E39E2A90E6}"/>
              </a:ext>
            </a:extLst>
          </p:cNvPr>
          <p:cNvSpPr>
            <a:spLocks noGrp="1"/>
          </p:cNvSpPr>
          <p:nvPr>
            <p:ph type="title"/>
          </p:nvPr>
        </p:nvSpPr>
        <p:spPr>
          <a:xfrm>
            <a:off x="609600" y="274638"/>
            <a:ext cx="10972800" cy="1143000"/>
          </a:xfrm>
        </p:spPr>
        <p:txBody>
          <a:bodyPr>
            <a:normAutofit/>
          </a:bodyPr>
          <a:lstStyle/>
          <a:p>
            <a:r>
              <a:rPr lang="en-US" dirty="0">
                <a:effectLst>
                  <a:outerShdw blurRad="38100" dist="38100" dir="2700000" algn="tl">
                    <a:srgbClr val="000000">
                      <a:alpha val="43137"/>
                    </a:srgbClr>
                  </a:outerShdw>
                </a:effectLst>
              </a:rPr>
              <a:t>Case Study: Electrical Repairs</a:t>
            </a:r>
          </a:p>
        </p:txBody>
      </p:sp>
      <p:sp>
        <p:nvSpPr>
          <p:cNvPr id="4" name="Content Placeholder 3"/>
          <p:cNvSpPr>
            <a:spLocks noGrp="1"/>
          </p:cNvSpPr>
          <p:nvPr>
            <p:ph idx="1"/>
          </p:nvPr>
        </p:nvSpPr>
        <p:spPr>
          <a:xfrm>
            <a:off x="447675" y="1627188"/>
            <a:ext cx="10953751" cy="4781551"/>
          </a:xfrm>
        </p:spPr>
        <p:txBody>
          <a:bodyPr/>
          <a:lstStyle/>
          <a:p>
            <a:pPr marL="109537" indent="0">
              <a:buNone/>
            </a:pPr>
            <a:r>
              <a:rPr lang="en-US" sz="2400" b="1" dirty="0">
                <a:solidFill>
                  <a:srgbClr val="002060"/>
                </a:solidFill>
              </a:rPr>
              <a:t>What were the red flags?</a:t>
            </a:r>
          </a:p>
          <a:p>
            <a:pPr>
              <a:spcBef>
                <a:spcPts val="1200"/>
              </a:spcBef>
            </a:pPr>
            <a:r>
              <a:rPr lang="en-US" sz="2000" dirty="0"/>
              <a:t>County paid for parts at cost and required the original supplier invoice as back up.  65% of contractor invoices did not have required backup.</a:t>
            </a:r>
          </a:p>
          <a:p>
            <a:pPr>
              <a:spcBef>
                <a:spcPts val="1200"/>
              </a:spcBef>
            </a:pPr>
            <a:r>
              <a:rPr lang="en-US" sz="2000" dirty="0"/>
              <a:t>Contractor did not retain contract records as required by law.</a:t>
            </a:r>
          </a:p>
          <a:p>
            <a:pPr>
              <a:spcBef>
                <a:spcPts val="1200"/>
              </a:spcBef>
            </a:pPr>
            <a:r>
              <a:rPr lang="en-US" sz="2000" dirty="0"/>
              <a:t>Invoices that were submitted with supplier invoice mostly lacked any specificity and descriptions to match the invoice to manufacturer part numbers and prices.  But, some part numbers were a close or partial match to manufacturer numbers.  </a:t>
            </a:r>
          </a:p>
          <a:p>
            <a:pPr>
              <a:spcBef>
                <a:spcPts val="1200"/>
              </a:spcBef>
            </a:pPr>
            <a:r>
              <a:rPr lang="en-US" sz="2000" dirty="0"/>
              <a:t>Supplier had the same business address as contractor.</a:t>
            </a:r>
          </a:p>
          <a:p>
            <a:pPr>
              <a:spcBef>
                <a:spcPts val="1200"/>
              </a:spcBef>
            </a:pPr>
            <a:r>
              <a:rPr lang="en-US" sz="2000" dirty="0"/>
              <a:t>The President of the supplier was the VP of the Contractor.  The VP of the supplier was an employee of the contractor.</a:t>
            </a:r>
          </a:p>
          <a:p>
            <a:pPr>
              <a:spcBef>
                <a:spcPts val="1200"/>
              </a:spcBef>
            </a:pPr>
            <a:r>
              <a:rPr lang="en-US" sz="2000" dirty="0"/>
              <a:t>Supplier had no other customers beyond the Contractor.</a:t>
            </a:r>
          </a:p>
        </p:txBody>
      </p:sp>
    </p:spTree>
    <p:extLst>
      <p:ext uri="{BB962C8B-B14F-4D97-AF65-F5344CB8AC3E}">
        <p14:creationId xmlns:p14="http://schemas.microsoft.com/office/powerpoint/2010/main" val="17632328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2B59ADE-59E0-44A5-9A2D-451F5CBA690D}"/>
              </a:ext>
            </a:extLst>
          </p:cNvPr>
          <p:cNvSpPr>
            <a:spLocks noGrp="1"/>
          </p:cNvSpPr>
          <p:nvPr>
            <p:ph type="sldNum" sz="quarter" idx="12"/>
          </p:nvPr>
        </p:nvSpPr>
        <p:spPr/>
        <p:txBody>
          <a:bodyPr/>
          <a:lstStyle/>
          <a:p>
            <a:fld id="{6D22F896-40B5-4ADD-8801-0D06FADFA095}" type="slidenum">
              <a:rPr lang="en-US" smtClean="0"/>
              <a:t>38</a:t>
            </a:fld>
            <a:endParaRPr lang="en-US" dirty="0"/>
          </a:p>
        </p:txBody>
      </p:sp>
      <p:sp>
        <p:nvSpPr>
          <p:cNvPr id="8" name="Title 5">
            <a:extLst>
              <a:ext uri="{FF2B5EF4-FFF2-40B4-BE49-F238E27FC236}">
                <a16:creationId xmlns:a16="http://schemas.microsoft.com/office/drawing/2014/main" id="{8616085F-DB25-4350-B1FA-01E39E2A90E6}"/>
              </a:ext>
            </a:extLst>
          </p:cNvPr>
          <p:cNvSpPr>
            <a:spLocks noGrp="1"/>
          </p:cNvSpPr>
          <p:nvPr>
            <p:ph type="title"/>
          </p:nvPr>
        </p:nvSpPr>
        <p:spPr>
          <a:xfrm>
            <a:off x="609600" y="274638"/>
            <a:ext cx="10972800" cy="1143000"/>
          </a:xfrm>
        </p:spPr>
        <p:txBody>
          <a:bodyPr>
            <a:normAutofit/>
          </a:bodyPr>
          <a:lstStyle/>
          <a:p>
            <a:r>
              <a:rPr lang="en-US" dirty="0">
                <a:effectLst>
                  <a:outerShdw blurRad="38100" dist="38100" dir="2700000" algn="tl">
                    <a:srgbClr val="000000">
                      <a:alpha val="43137"/>
                    </a:srgbClr>
                  </a:outerShdw>
                </a:effectLst>
              </a:rPr>
              <a:t>Case Study: HVAC Repairs</a:t>
            </a:r>
          </a:p>
        </p:txBody>
      </p:sp>
      <p:sp>
        <p:nvSpPr>
          <p:cNvPr id="4" name="Content Placeholder 3"/>
          <p:cNvSpPr>
            <a:spLocks noGrp="1"/>
          </p:cNvSpPr>
          <p:nvPr>
            <p:ph idx="1"/>
          </p:nvPr>
        </p:nvSpPr>
        <p:spPr>
          <a:xfrm>
            <a:off x="447675" y="1627188"/>
            <a:ext cx="10953751" cy="4781551"/>
          </a:xfrm>
        </p:spPr>
        <p:txBody>
          <a:bodyPr/>
          <a:lstStyle/>
          <a:p>
            <a:pPr marL="109537" indent="0">
              <a:buNone/>
            </a:pPr>
            <a:r>
              <a:rPr lang="en-US" sz="2400" b="1" dirty="0">
                <a:solidFill>
                  <a:srgbClr val="002060"/>
                </a:solidFill>
              </a:rPr>
              <a:t>At the same time, we received another whistleblower complaint about an HVAC contractor?</a:t>
            </a:r>
          </a:p>
          <a:p>
            <a:pPr>
              <a:spcBef>
                <a:spcPts val="1200"/>
              </a:spcBef>
            </a:pPr>
            <a:r>
              <a:rPr lang="en-US" sz="2000" dirty="0"/>
              <a:t>Contractor created shell company that falsely claimed to be an “OEM manufacturer/supplier”.  </a:t>
            </a:r>
          </a:p>
          <a:p>
            <a:pPr>
              <a:spcBef>
                <a:spcPts val="1200"/>
              </a:spcBef>
            </a:pPr>
            <a:r>
              <a:rPr lang="en-US" sz="2000" dirty="0"/>
              <a:t>Invoices washed through “shell” company at an inflated rate. Owned by same principals as HVAC contractor.</a:t>
            </a:r>
          </a:p>
          <a:p>
            <a:pPr>
              <a:spcBef>
                <a:spcPts val="1200"/>
              </a:spcBef>
            </a:pPr>
            <a:r>
              <a:rPr lang="en-US" sz="2000" dirty="0"/>
              <a:t>Business address for suppliers was a storage unit.</a:t>
            </a:r>
          </a:p>
          <a:p>
            <a:pPr>
              <a:spcBef>
                <a:spcPts val="1200"/>
              </a:spcBef>
            </a:pPr>
            <a:r>
              <a:rPr lang="en-US" sz="2000" dirty="0"/>
              <a:t>Was not an OEM supplier and had no commercial business or banking activity.</a:t>
            </a:r>
          </a:p>
          <a:p>
            <a:pPr>
              <a:spcBef>
                <a:spcPts val="1200"/>
              </a:spcBef>
            </a:pPr>
            <a:r>
              <a:rPr lang="en-US" sz="2000" dirty="0"/>
              <a:t>Only verified $70K in overbilling due to a lack of proper invoice documentation.</a:t>
            </a:r>
          </a:p>
          <a:p>
            <a:pPr>
              <a:spcBef>
                <a:spcPts val="1200"/>
              </a:spcBef>
            </a:pPr>
            <a:r>
              <a:rPr lang="en-US" sz="2000" dirty="0"/>
              <a:t>Questioned costs in excess of $1M due to a lack of proper documentation over the life of the 5-year contract.</a:t>
            </a:r>
          </a:p>
        </p:txBody>
      </p:sp>
    </p:spTree>
    <p:extLst>
      <p:ext uri="{BB962C8B-B14F-4D97-AF65-F5344CB8AC3E}">
        <p14:creationId xmlns:p14="http://schemas.microsoft.com/office/powerpoint/2010/main" val="2808630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2B59ADE-59E0-44A5-9A2D-451F5CBA690D}"/>
              </a:ext>
            </a:extLst>
          </p:cNvPr>
          <p:cNvSpPr>
            <a:spLocks noGrp="1"/>
          </p:cNvSpPr>
          <p:nvPr>
            <p:ph type="sldNum" sz="quarter" idx="12"/>
          </p:nvPr>
        </p:nvSpPr>
        <p:spPr/>
        <p:txBody>
          <a:bodyPr/>
          <a:lstStyle/>
          <a:p>
            <a:fld id="{6D22F896-40B5-4ADD-8801-0D06FADFA095}" type="slidenum">
              <a:rPr lang="en-US" smtClean="0"/>
              <a:t>39</a:t>
            </a:fld>
            <a:endParaRPr lang="en-US" dirty="0"/>
          </a:p>
        </p:txBody>
      </p:sp>
      <p:sp>
        <p:nvSpPr>
          <p:cNvPr id="8" name="Title 5">
            <a:extLst>
              <a:ext uri="{FF2B5EF4-FFF2-40B4-BE49-F238E27FC236}">
                <a16:creationId xmlns:a16="http://schemas.microsoft.com/office/drawing/2014/main" id="{8616085F-DB25-4350-B1FA-01E39E2A90E6}"/>
              </a:ext>
            </a:extLst>
          </p:cNvPr>
          <p:cNvSpPr>
            <a:spLocks noGrp="1"/>
          </p:cNvSpPr>
          <p:nvPr>
            <p:ph type="title"/>
          </p:nvPr>
        </p:nvSpPr>
        <p:spPr>
          <a:xfrm>
            <a:off x="609600" y="274638"/>
            <a:ext cx="10972800" cy="1143000"/>
          </a:xfrm>
        </p:spPr>
        <p:txBody>
          <a:bodyPr>
            <a:normAutofit/>
          </a:bodyPr>
          <a:lstStyle/>
          <a:p>
            <a:r>
              <a:rPr lang="en-US" dirty="0">
                <a:effectLst>
                  <a:outerShdw blurRad="38100" dist="38100" dir="2700000" algn="tl">
                    <a:srgbClr val="000000">
                      <a:alpha val="43137"/>
                    </a:srgbClr>
                  </a:outerShdw>
                </a:effectLst>
              </a:rPr>
              <a:t>Benefits of Inspectors/Evaluators</a:t>
            </a:r>
          </a:p>
        </p:txBody>
      </p:sp>
      <p:sp>
        <p:nvSpPr>
          <p:cNvPr id="4" name="Content Placeholder 3"/>
          <p:cNvSpPr>
            <a:spLocks noGrp="1"/>
          </p:cNvSpPr>
          <p:nvPr>
            <p:ph idx="1"/>
          </p:nvPr>
        </p:nvSpPr>
        <p:spPr>
          <a:xfrm>
            <a:off x="447675" y="1627188"/>
            <a:ext cx="10953751" cy="4781551"/>
          </a:xfrm>
        </p:spPr>
        <p:txBody>
          <a:bodyPr/>
          <a:lstStyle/>
          <a:p>
            <a:pPr marL="109537" indent="0">
              <a:spcBef>
                <a:spcPts val="1200"/>
              </a:spcBef>
              <a:buNone/>
            </a:pPr>
            <a:r>
              <a:rPr lang="en-US" sz="2000" b="1" dirty="0">
                <a:solidFill>
                  <a:srgbClr val="002060"/>
                </a:solidFill>
              </a:rPr>
              <a:t>We’re always looking for red flags</a:t>
            </a:r>
          </a:p>
          <a:p>
            <a:pPr lvl="1">
              <a:spcBef>
                <a:spcPts val="1200"/>
              </a:spcBef>
              <a:buFont typeface="Arial" panose="020B0604020202020204" pitchFamily="34" charset="0"/>
              <a:buChar char="•"/>
            </a:pPr>
            <a:r>
              <a:rPr lang="en-US" sz="1600" dirty="0"/>
              <a:t>Invoices missing important information like part numbers and descriptions, and lack supporting documentation.</a:t>
            </a:r>
          </a:p>
          <a:p>
            <a:pPr lvl="1">
              <a:spcBef>
                <a:spcPts val="1200"/>
              </a:spcBef>
              <a:buFont typeface="Arial" panose="020B0604020202020204" pitchFamily="34" charset="0"/>
              <a:buChar char="•"/>
            </a:pPr>
            <a:r>
              <a:rPr lang="en-US" sz="1600" dirty="0"/>
              <a:t>Intentionally using odd or confusing part names, numbers, and abbreviations to obscure matter. </a:t>
            </a:r>
          </a:p>
          <a:p>
            <a:pPr lvl="1">
              <a:spcBef>
                <a:spcPts val="1200"/>
              </a:spcBef>
              <a:buFont typeface="Arial" panose="020B0604020202020204" pitchFamily="34" charset="0"/>
              <a:buChar char="•"/>
            </a:pPr>
            <a:r>
              <a:rPr lang="en-US" sz="1600" dirty="0"/>
              <a:t>Amateurish invoices: fonts mismatch, no logo, inconsistent spacing, lack of embellishments like a website or social media.</a:t>
            </a:r>
          </a:p>
          <a:p>
            <a:pPr lvl="1">
              <a:spcBef>
                <a:spcPts val="1200"/>
              </a:spcBef>
              <a:buFont typeface="Arial" panose="020B0604020202020204" pitchFamily="34" charset="0"/>
              <a:buChar char="•"/>
            </a:pPr>
            <a:r>
              <a:rPr lang="en-US" sz="1600" dirty="0"/>
              <a:t> Substitution of items for cheaper, but similar looking materials.</a:t>
            </a:r>
          </a:p>
          <a:p>
            <a:pPr lvl="1">
              <a:spcBef>
                <a:spcPts val="1200"/>
              </a:spcBef>
              <a:buFont typeface="Arial" panose="020B0604020202020204" pitchFamily="34" charset="0"/>
              <a:buChar char="•"/>
            </a:pPr>
            <a:r>
              <a:rPr lang="en-US" sz="1600" dirty="0"/>
              <a:t>Altered insurance certificates and invalid bonds.</a:t>
            </a:r>
          </a:p>
          <a:p>
            <a:pPr lvl="1">
              <a:spcBef>
                <a:spcPts val="1200"/>
              </a:spcBef>
              <a:buFont typeface="Arial" panose="020B0604020202020204" pitchFamily="34" charset="0"/>
              <a:buChar char="•"/>
            </a:pPr>
            <a:r>
              <a:rPr lang="en-US" sz="1600" dirty="0"/>
              <a:t>Unlicensed company or use of a fraudulent contractor’s license. </a:t>
            </a:r>
          </a:p>
          <a:p>
            <a:pPr lvl="2">
              <a:spcBef>
                <a:spcPts val="1200"/>
              </a:spcBef>
              <a:buFont typeface="Arial" panose="020B0604020202020204" pitchFamily="34" charset="0"/>
              <a:buChar char="•"/>
            </a:pPr>
            <a:r>
              <a:rPr lang="en-US" sz="1600" dirty="0"/>
              <a:t>E-Verify questions led to insurance fraud investigation.  Contractor arrested.</a:t>
            </a:r>
          </a:p>
          <a:p>
            <a:pPr lvl="1">
              <a:spcBef>
                <a:spcPts val="1200"/>
              </a:spcBef>
              <a:buFont typeface="Arial" panose="020B0604020202020204" pitchFamily="34" charset="0"/>
              <a:buChar char="•"/>
            </a:pPr>
            <a:r>
              <a:rPr lang="en-US" sz="1600" dirty="0"/>
              <a:t>Same vendors repeatedly winning solicitations.</a:t>
            </a:r>
          </a:p>
          <a:p>
            <a:pPr lvl="1">
              <a:spcBef>
                <a:spcPts val="1200"/>
              </a:spcBef>
              <a:buFont typeface="Arial" panose="020B0604020202020204" pitchFamily="34" charset="0"/>
              <a:buChar char="•"/>
            </a:pPr>
            <a:r>
              <a:rPr lang="en-US" sz="1600" dirty="0"/>
              <a:t>Repeated emergency and sole source orders.</a:t>
            </a:r>
          </a:p>
          <a:p>
            <a:pPr lvl="1">
              <a:spcBef>
                <a:spcPts val="1200"/>
              </a:spcBef>
              <a:buFont typeface="Arial" panose="020B0604020202020204" pitchFamily="34" charset="0"/>
              <a:buChar char="•"/>
            </a:pPr>
            <a:r>
              <a:rPr lang="en-US" sz="1600" dirty="0"/>
              <a:t>“It just doesn’t feel right.”</a:t>
            </a:r>
          </a:p>
        </p:txBody>
      </p:sp>
    </p:spTree>
    <p:extLst>
      <p:ext uri="{BB962C8B-B14F-4D97-AF65-F5344CB8AC3E}">
        <p14:creationId xmlns:p14="http://schemas.microsoft.com/office/powerpoint/2010/main" val="3316084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pPr/>
              <a:t>4</a:t>
            </a:fld>
            <a:endParaRPr lang="en-US" dirty="0"/>
          </a:p>
        </p:txBody>
      </p:sp>
      <p:sp>
        <p:nvSpPr>
          <p:cNvPr id="3" name="Title 2"/>
          <p:cNvSpPr>
            <a:spLocks noGrp="1"/>
          </p:cNvSpPr>
          <p:nvPr>
            <p:ph type="title"/>
          </p:nvPr>
        </p:nvSpPr>
        <p:spPr/>
        <p:txBody>
          <a:bodyPr/>
          <a:lstStyle/>
          <a:p>
            <a:r>
              <a:rPr lang="en-US" dirty="0"/>
              <a:t>Unique Oversight</a:t>
            </a:r>
          </a:p>
        </p:txBody>
      </p:sp>
      <p:sp>
        <p:nvSpPr>
          <p:cNvPr id="4" name="Content Placeholder 3"/>
          <p:cNvSpPr>
            <a:spLocks noGrp="1"/>
          </p:cNvSpPr>
          <p:nvPr>
            <p:ph idx="1"/>
          </p:nvPr>
        </p:nvSpPr>
        <p:spPr>
          <a:xfrm>
            <a:off x="609600" y="1627188"/>
            <a:ext cx="10972800" cy="534898"/>
          </a:xfrm>
        </p:spPr>
        <p:txBody>
          <a:bodyPr/>
          <a:lstStyle/>
          <a:p>
            <a:pPr marL="109537" indent="0" algn="ctr">
              <a:buNone/>
            </a:pPr>
            <a:r>
              <a:rPr lang="en-US" sz="4000" b="1" dirty="0">
                <a:solidFill>
                  <a:srgbClr val="002060"/>
                </a:solidFill>
              </a:rPr>
              <a:t>We’re Live! </a:t>
            </a:r>
          </a:p>
        </p:txBody>
      </p:sp>
      <p:pic>
        <p:nvPicPr>
          <p:cNvPr id="5" name="Picture 4" descr="The watch of the long &lt;strong&gt;now&lt;/strong&gt; — Blog of the Long &lt;strong&gt;Now&lt;/strong&g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808" y="2474416"/>
            <a:ext cx="3676650" cy="3810000"/>
          </a:xfrm>
          <a:prstGeom prst="rect">
            <a:avLst/>
          </a:prstGeom>
        </p:spPr>
      </p:pic>
      <p:sp>
        <p:nvSpPr>
          <p:cNvPr id="6" name="TextBox 5"/>
          <p:cNvSpPr txBox="1"/>
          <p:nvPr/>
        </p:nvSpPr>
        <p:spPr>
          <a:xfrm>
            <a:off x="4800809" y="2946584"/>
            <a:ext cx="6728675" cy="3108543"/>
          </a:xfrm>
          <a:prstGeom prst="rect">
            <a:avLst/>
          </a:prstGeom>
          <a:noFill/>
        </p:spPr>
        <p:txBody>
          <a:bodyPr wrap="square" rtlCol="0">
            <a:spAutoFit/>
          </a:bodyPr>
          <a:lstStyle/>
          <a:p>
            <a:r>
              <a:rPr lang="en-US" sz="2800" dirty="0"/>
              <a:t>The procurement activities monitored are usually live or in-process.  </a:t>
            </a:r>
          </a:p>
          <a:p>
            <a:endParaRPr lang="en-US" sz="2800" dirty="0"/>
          </a:p>
          <a:p>
            <a:pPr algn="just"/>
            <a:r>
              <a:rPr lang="en-US" sz="2800" dirty="0"/>
              <a:t>This differs from investigations, audits, and other oversight activities  that are typically conducted after-the-fact. </a:t>
            </a:r>
          </a:p>
        </p:txBody>
      </p:sp>
    </p:spTree>
    <p:extLst>
      <p:ext uri="{BB962C8B-B14F-4D97-AF65-F5344CB8AC3E}">
        <p14:creationId xmlns:p14="http://schemas.microsoft.com/office/powerpoint/2010/main" val="18963214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5"/>
          <p:cNvSpPr>
            <a:spLocks noGrp="1"/>
          </p:cNvSpPr>
          <p:nvPr>
            <p:ph type="sldNum" sz="quarter" idx="12"/>
          </p:nvPr>
        </p:nvSpPr>
        <p:spPr>
          <a:xfrm>
            <a:off x="11703051" y="5446714"/>
            <a:ext cx="488949" cy="365125"/>
          </a:xfrm>
        </p:spPr>
        <p:txBody>
          <a:bodyPr/>
          <a:lstStyle/>
          <a:p>
            <a:fld id="{A533283F-7ADB-4276-9134-A6384D9B687B}" type="slidenum">
              <a:rPr lang="en-US" smtClean="0"/>
              <a:pPr/>
              <a:t>40</a:t>
            </a:fld>
            <a:endParaRPr lang="en-US" dirty="0"/>
          </a:p>
        </p:txBody>
      </p:sp>
      <p:sp>
        <p:nvSpPr>
          <p:cNvPr id="57347" name="Rectangle 2"/>
          <p:cNvSpPr>
            <a:spLocks noGrp="1" noChangeArrowheads="1"/>
          </p:cNvSpPr>
          <p:nvPr>
            <p:ph idx="4294967295"/>
          </p:nvPr>
        </p:nvSpPr>
        <p:spPr>
          <a:xfrm>
            <a:off x="3783013" y="2656523"/>
            <a:ext cx="4625975" cy="1544955"/>
          </a:xfrm>
        </p:spPr>
        <p:txBody>
          <a:bodyPr/>
          <a:lstStyle/>
          <a:p>
            <a:pPr algn="ctr" eaLnBrk="1" hangingPunct="1">
              <a:lnSpc>
                <a:spcPct val="80000"/>
              </a:lnSpc>
              <a:buFontTx/>
              <a:buNone/>
            </a:pPr>
            <a:r>
              <a:rPr lang="en-US" altLang="en-US" sz="6000" b="1" dirty="0">
                <a:solidFill>
                  <a:schemeClr val="tx2"/>
                </a:solidFill>
                <a:effectLst>
                  <a:outerShdw blurRad="38100" dist="38100" dir="2700000" algn="tl">
                    <a:srgbClr val="000000">
                      <a:alpha val="43137"/>
                    </a:srgbClr>
                  </a:outerShdw>
                </a:effectLst>
                <a:latin typeface="+mj-lt"/>
              </a:rPr>
              <a:t>Questions &amp;</a:t>
            </a:r>
          </a:p>
          <a:p>
            <a:pPr algn="ctr" eaLnBrk="1" hangingPunct="1">
              <a:lnSpc>
                <a:spcPct val="80000"/>
              </a:lnSpc>
              <a:buFontTx/>
              <a:buNone/>
            </a:pPr>
            <a:r>
              <a:rPr lang="en-US" altLang="en-US" sz="6000" b="1" dirty="0">
                <a:solidFill>
                  <a:schemeClr val="tx2"/>
                </a:solidFill>
                <a:effectLst>
                  <a:outerShdw blurRad="38100" dist="38100" dir="2700000" algn="tl">
                    <a:srgbClr val="000000">
                      <a:alpha val="43137"/>
                    </a:srgbClr>
                  </a:outerShdw>
                </a:effectLst>
                <a:latin typeface="+mj-lt"/>
              </a:rPr>
              <a:t>Comments?</a:t>
            </a:r>
          </a:p>
        </p:txBody>
      </p:sp>
    </p:spTree>
    <p:extLst>
      <p:ext uri="{BB962C8B-B14F-4D97-AF65-F5344CB8AC3E}">
        <p14:creationId xmlns:p14="http://schemas.microsoft.com/office/powerpoint/2010/main" val="959548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pPr/>
              <a:t>5</a:t>
            </a:fld>
            <a:endParaRPr lang="en-US" dirty="0"/>
          </a:p>
        </p:txBody>
      </p:sp>
      <p:sp>
        <p:nvSpPr>
          <p:cNvPr id="3" name="Title 2"/>
          <p:cNvSpPr>
            <a:spLocks noGrp="1"/>
          </p:cNvSpPr>
          <p:nvPr>
            <p:ph type="title"/>
          </p:nvPr>
        </p:nvSpPr>
        <p:spPr/>
        <p:txBody>
          <a:bodyPr/>
          <a:lstStyle/>
          <a:p>
            <a:r>
              <a:rPr lang="en-US" dirty="0"/>
              <a:t>Unique Oversight</a:t>
            </a:r>
          </a:p>
        </p:txBody>
      </p:sp>
      <p:sp>
        <p:nvSpPr>
          <p:cNvPr id="4" name="Content Placeholder 3"/>
          <p:cNvSpPr>
            <a:spLocks noGrp="1"/>
          </p:cNvSpPr>
          <p:nvPr>
            <p:ph idx="1"/>
          </p:nvPr>
        </p:nvSpPr>
        <p:spPr>
          <a:xfrm>
            <a:off x="609600" y="1627188"/>
            <a:ext cx="10972800" cy="816909"/>
          </a:xfrm>
        </p:spPr>
        <p:txBody>
          <a:bodyPr/>
          <a:lstStyle/>
          <a:p>
            <a:pPr marL="109537" indent="0" algn="ctr">
              <a:buNone/>
            </a:pPr>
            <a:r>
              <a:rPr lang="en-US" sz="4000" b="1" dirty="0">
                <a:solidFill>
                  <a:srgbClr val="002060"/>
                </a:solidFill>
              </a:rPr>
              <a:t>We may be able to help and not fault!</a:t>
            </a:r>
          </a:p>
        </p:txBody>
      </p:sp>
      <p:pic>
        <p:nvPicPr>
          <p:cNvPr id="5" name="Picture 4"/>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95956" y="2613196"/>
            <a:ext cx="3312475" cy="3312475"/>
          </a:xfrm>
          <a:prstGeom prst="rect">
            <a:avLst/>
          </a:prstGeom>
        </p:spPr>
      </p:pic>
      <p:sp>
        <p:nvSpPr>
          <p:cNvPr id="6" name="TextBox 5"/>
          <p:cNvSpPr txBox="1"/>
          <p:nvPr/>
        </p:nvSpPr>
        <p:spPr>
          <a:xfrm>
            <a:off x="3708431" y="2444098"/>
            <a:ext cx="7739498" cy="3970318"/>
          </a:xfrm>
          <a:prstGeom prst="rect">
            <a:avLst/>
          </a:prstGeom>
          <a:noFill/>
        </p:spPr>
        <p:txBody>
          <a:bodyPr wrap="square" rtlCol="0">
            <a:spAutoFit/>
          </a:bodyPr>
          <a:lstStyle/>
          <a:p>
            <a:pPr algn="just"/>
            <a:r>
              <a:rPr lang="en-US" dirty="0"/>
              <a:t>The Inspector/Evaluator may be able to provide instructional information </a:t>
            </a:r>
            <a:r>
              <a:rPr lang="en-US" b="1" u="sng" dirty="0"/>
              <a:t>before</a:t>
            </a:r>
            <a:r>
              <a:rPr lang="en-US" dirty="0"/>
              <a:t> the entity compounds an improper action or error.</a:t>
            </a:r>
          </a:p>
          <a:p>
            <a:pPr algn="just"/>
            <a:endParaRPr lang="en-US" dirty="0"/>
          </a:p>
          <a:p>
            <a:pPr algn="just"/>
            <a:r>
              <a:rPr lang="en-US" dirty="0"/>
              <a:t>For example, in Florida, two common municipal bidding errors are not complying with the Consultants Competitive Negotiations Act (CCNA) when obtaining Architect &amp; Engineering Services, and not complying with the Florida Statutes 218.39 when obtaining outside audit services.</a:t>
            </a:r>
          </a:p>
          <a:p>
            <a:pPr algn="just"/>
            <a:endParaRPr lang="en-US" dirty="0"/>
          </a:p>
          <a:p>
            <a:pPr algn="just"/>
            <a:r>
              <a:rPr lang="en-US" dirty="0"/>
              <a:t>In these situations, the Inspector/Evaluator can remind the entity of the statutory requirements, or reference the OIG’s Tips and Trends publications prior to an award decision so that timely corrective action can be taken.</a:t>
            </a:r>
          </a:p>
        </p:txBody>
      </p:sp>
    </p:spTree>
    <p:extLst>
      <p:ext uri="{BB962C8B-B14F-4D97-AF65-F5344CB8AC3E}">
        <p14:creationId xmlns:p14="http://schemas.microsoft.com/office/powerpoint/2010/main" val="2258449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pPr/>
              <a:t>6</a:t>
            </a:fld>
            <a:endParaRPr lang="en-US" dirty="0"/>
          </a:p>
        </p:txBody>
      </p:sp>
      <p:sp>
        <p:nvSpPr>
          <p:cNvPr id="3" name="Title 2"/>
          <p:cNvSpPr>
            <a:spLocks noGrp="1"/>
          </p:cNvSpPr>
          <p:nvPr>
            <p:ph type="title"/>
          </p:nvPr>
        </p:nvSpPr>
        <p:spPr/>
        <p:txBody>
          <a:bodyPr/>
          <a:lstStyle/>
          <a:p>
            <a:r>
              <a:rPr lang="en-US" dirty="0"/>
              <a:t>Unique Oversight</a:t>
            </a:r>
          </a:p>
        </p:txBody>
      </p:sp>
      <p:sp>
        <p:nvSpPr>
          <p:cNvPr id="4" name="Content Placeholder 3"/>
          <p:cNvSpPr>
            <a:spLocks noGrp="1"/>
          </p:cNvSpPr>
          <p:nvPr>
            <p:ph idx="1"/>
          </p:nvPr>
        </p:nvSpPr>
        <p:spPr>
          <a:xfrm>
            <a:off x="609600" y="1593655"/>
            <a:ext cx="10972800" cy="791272"/>
          </a:xfrm>
        </p:spPr>
        <p:txBody>
          <a:bodyPr/>
          <a:lstStyle/>
          <a:p>
            <a:pPr marL="109537" indent="0" algn="ctr">
              <a:buNone/>
            </a:pPr>
            <a:r>
              <a:rPr lang="en-US" sz="4000" b="1" dirty="0">
                <a:solidFill>
                  <a:srgbClr val="002060"/>
                </a:solidFill>
              </a:rPr>
              <a:t>It’s not a Deep Dive!</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1847" y="3894874"/>
            <a:ext cx="3018292" cy="227937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2432816"/>
            <a:ext cx="3100552" cy="2286000"/>
          </a:xfrm>
          <a:prstGeom prst="rect">
            <a:avLst/>
          </a:prstGeom>
        </p:spPr>
      </p:pic>
      <p:sp>
        <p:nvSpPr>
          <p:cNvPr id="9" name="TextBox 8"/>
          <p:cNvSpPr txBox="1"/>
          <p:nvPr/>
        </p:nvSpPr>
        <p:spPr>
          <a:xfrm>
            <a:off x="4084594" y="2560944"/>
            <a:ext cx="4022811" cy="3416320"/>
          </a:xfrm>
          <a:prstGeom prst="rect">
            <a:avLst/>
          </a:prstGeom>
          <a:noFill/>
        </p:spPr>
        <p:txBody>
          <a:bodyPr wrap="square" rtlCol="0">
            <a:spAutoFit/>
          </a:bodyPr>
          <a:lstStyle/>
          <a:p>
            <a:pPr algn="just"/>
            <a:r>
              <a:rPr lang="en-US" sz="2400" dirty="0"/>
              <a:t>Inspectors and Evaluators need to  cover a lot of ground in reviewing the procurement process.  </a:t>
            </a:r>
          </a:p>
          <a:p>
            <a:pPr algn="just"/>
            <a:endParaRPr lang="en-US" sz="2400" dirty="0"/>
          </a:p>
          <a:p>
            <a:pPr algn="just"/>
            <a:r>
              <a:rPr lang="en-US" sz="2400" dirty="0"/>
              <a:t>A review/evaluation must be flexible, responsive, and balanced in both depth and scope. </a:t>
            </a:r>
          </a:p>
        </p:txBody>
      </p:sp>
      <p:sp>
        <p:nvSpPr>
          <p:cNvPr id="10" name="TextBox 9"/>
          <p:cNvSpPr txBox="1"/>
          <p:nvPr/>
        </p:nvSpPr>
        <p:spPr>
          <a:xfrm>
            <a:off x="753307" y="4849895"/>
            <a:ext cx="2956845" cy="369332"/>
          </a:xfrm>
          <a:prstGeom prst="rect">
            <a:avLst/>
          </a:prstGeom>
          <a:noFill/>
        </p:spPr>
        <p:txBody>
          <a:bodyPr wrap="square" rtlCol="0">
            <a:spAutoFit/>
          </a:bodyPr>
          <a:lstStyle/>
          <a:p>
            <a:r>
              <a:rPr lang="en-US" b="1" dirty="0">
                <a:solidFill>
                  <a:srgbClr val="002060"/>
                </a:solidFill>
              </a:rPr>
              <a:t>Inspections/Evaluations</a:t>
            </a:r>
          </a:p>
        </p:txBody>
      </p:sp>
      <p:sp>
        <p:nvSpPr>
          <p:cNvPr id="11" name="TextBox 10"/>
          <p:cNvSpPr txBox="1"/>
          <p:nvPr/>
        </p:nvSpPr>
        <p:spPr>
          <a:xfrm>
            <a:off x="8481847" y="3391150"/>
            <a:ext cx="2956845" cy="369332"/>
          </a:xfrm>
          <a:prstGeom prst="rect">
            <a:avLst/>
          </a:prstGeom>
          <a:noFill/>
        </p:spPr>
        <p:txBody>
          <a:bodyPr wrap="square" rtlCol="0">
            <a:spAutoFit/>
          </a:bodyPr>
          <a:lstStyle/>
          <a:p>
            <a:pPr algn="ctr"/>
            <a:r>
              <a:rPr lang="en-US" b="1" dirty="0">
                <a:solidFill>
                  <a:srgbClr val="002060"/>
                </a:solidFill>
              </a:rPr>
              <a:t>Audits &amp; Investigations</a:t>
            </a:r>
          </a:p>
        </p:txBody>
      </p:sp>
    </p:spTree>
    <p:extLst>
      <p:ext uri="{BB962C8B-B14F-4D97-AF65-F5344CB8AC3E}">
        <p14:creationId xmlns:p14="http://schemas.microsoft.com/office/powerpoint/2010/main" val="1063735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pPr/>
              <a:t>7</a:t>
            </a:fld>
            <a:endParaRPr lang="en-US" dirty="0"/>
          </a:p>
        </p:txBody>
      </p:sp>
      <p:sp>
        <p:nvSpPr>
          <p:cNvPr id="3" name="Title 2"/>
          <p:cNvSpPr>
            <a:spLocks noGrp="1"/>
          </p:cNvSpPr>
          <p:nvPr>
            <p:ph type="title"/>
          </p:nvPr>
        </p:nvSpPr>
        <p:spPr/>
        <p:txBody>
          <a:bodyPr/>
          <a:lstStyle/>
          <a:p>
            <a:r>
              <a:rPr lang="en-US" dirty="0"/>
              <a:t>Unique Oversight</a:t>
            </a:r>
          </a:p>
        </p:txBody>
      </p:sp>
      <p:sp>
        <p:nvSpPr>
          <p:cNvPr id="4" name="Content Placeholder 3"/>
          <p:cNvSpPr>
            <a:spLocks noGrp="1"/>
          </p:cNvSpPr>
          <p:nvPr>
            <p:ph idx="1"/>
          </p:nvPr>
        </p:nvSpPr>
        <p:spPr>
          <a:xfrm>
            <a:off x="609600" y="1522413"/>
            <a:ext cx="10972800" cy="714360"/>
          </a:xfrm>
        </p:spPr>
        <p:txBody>
          <a:bodyPr/>
          <a:lstStyle/>
          <a:p>
            <a:pPr marL="109537" indent="0" algn="ctr">
              <a:buNone/>
            </a:pPr>
            <a:r>
              <a:rPr lang="en-US" sz="4000" b="1" dirty="0">
                <a:solidFill>
                  <a:srgbClr val="002060"/>
                </a:solidFill>
              </a:rPr>
              <a:t>Thinking on our feet!</a:t>
            </a:r>
          </a:p>
        </p:txBody>
      </p:sp>
      <p:pic>
        <p:nvPicPr>
          <p:cNvPr id="5" name="Picture 4" descr="Rationality and Self-Interest | Macroeconomics Fall 2018"/>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8025865" y="2779411"/>
            <a:ext cx="3503619" cy="2810193"/>
          </a:xfrm>
          <a:prstGeom prst="rect">
            <a:avLst/>
          </a:prstGeom>
        </p:spPr>
      </p:pic>
      <p:sp>
        <p:nvSpPr>
          <p:cNvPr id="6" name="TextBox 5"/>
          <p:cNvSpPr txBox="1"/>
          <p:nvPr/>
        </p:nvSpPr>
        <p:spPr>
          <a:xfrm>
            <a:off x="863125" y="2341548"/>
            <a:ext cx="6918800" cy="4093428"/>
          </a:xfrm>
          <a:prstGeom prst="rect">
            <a:avLst/>
          </a:prstGeom>
          <a:noFill/>
        </p:spPr>
        <p:txBody>
          <a:bodyPr wrap="square" rtlCol="0">
            <a:spAutoFit/>
          </a:bodyPr>
          <a:lstStyle/>
          <a:p>
            <a:pPr algn="just"/>
            <a:r>
              <a:rPr lang="en-US" sz="2000" dirty="0"/>
              <a:t>Conducting a review in the procurement process means </a:t>
            </a:r>
            <a:r>
              <a:rPr lang="en-US" sz="2000" b="1" dirty="0"/>
              <a:t>constantly analyzing </a:t>
            </a:r>
            <a:r>
              <a:rPr lang="en-US" sz="2000" dirty="0"/>
              <a:t>the situation and determining the next course of action.  </a:t>
            </a:r>
          </a:p>
          <a:p>
            <a:pPr algn="just"/>
            <a:endParaRPr lang="en-US" sz="2000" dirty="0"/>
          </a:p>
          <a:p>
            <a:pPr algn="just"/>
            <a:r>
              <a:rPr lang="en-US" sz="2000" dirty="0"/>
              <a:t>When reviewing documents, observing meetings, or scrutinizing a process, the Inspector/Evaluator needs to analyze the facts and determine if further action is warranted.</a:t>
            </a:r>
          </a:p>
          <a:p>
            <a:pPr algn="just"/>
            <a:endParaRPr lang="en-US" sz="2000" dirty="0"/>
          </a:p>
          <a:p>
            <a:pPr algn="just"/>
            <a:r>
              <a:rPr lang="en-US" sz="2000" dirty="0"/>
              <a:t>If further action is warranted, then the Inspector/ Evaluator needs to determine how best to proceed.</a:t>
            </a:r>
          </a:p>
          <a:p>
            <a:pPr algn="just"/>
            <a:endParaRPr lang="en-US" sz="2000" dirty="0"/>
          </a:p>
          <a:p>
            <a:pPr algn="just"/>
            <a:r>
              <a:rPr lang="en-US" sz="2000" b="1" i="1" dirty="0">
                <a:solidFill>
                  <a:srgbClr val="002060"/>
                </a:solidFill>
              </a:rPr>
              <a:t>This is a very fluid and dynamic environment!</a:t>
            </a:r>
          </a:p>
        </p:txBody>
      </p:sp>
    </p:spTree>
    <p:extLst>
      <p:ext uri="{BB962C8B-B14F-4D97-AF65-F5344CB8AC3E}">
        <p14:creationId xmlns:p14="http://schemas.microsoft.com/office/powerpoint/2010/main" val="1286798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pPr/>
              <a:t>8</a:t>
            </a:fld>
            <a:endParaRPr lang="en-US" dirty="0"/>
          </a:p>
        </p:txBody>
      </p:sp>
      <p:sp>
        <p:nvSpPr>
          <p:cNvPr id="3" name="Title 2"/>
          <p:cNvSpPr>
            <a:spLocks noGrp="1"/>
          </p:cNvSpPr>
          <p:nvPr>
            <p:ph type="title"/>
          </p:nvPr>
        </p:nvSpPr>
        <p:spPr/>
        <p:txBody>
          <a:bodyPr/>
          <a:lstStyle/>
          <a:p>
            <a:r>
              <a:rPr lang="en-US" dirty="0"/>
              <a:t>Unique Oversight</a:t>
            </a:r>
          </a:p>
        </p:txBody>
      </p:sp>
      <p:sp>
        <p:nvSpPr>
          <p:cNvPr id="4" name="Content Placeholder 3"/>
          <p:cNvSpPr>
            <a:spLocks noGrp="1"/>
          </p:cNvSpPr>
          <p:nvPr>
            <p:ph idx="1"/>
          </p:nvPr>
        </p:nvSpPr>
        <p:spPr>
          <a:xfrm>
            <a:off x="609600" y="1522413"/>
            <a:ext cx="10972800" cy="594719"/>
          </a:xfrm>
        </p:spPr>
        <p:txBody>
          <a:bodyPr/>
          <a:lstStyle/>
          <a:p>
            <a:pPr marL="109537" indent="0" algn="ctr">
              <a:buNone/>
            </a:pPr>
            <a:r>
              <a:rPr lang="en-US" sz="4000" b="1" dirty="0">
                <a:solidFill>
                  <a:srgbClr val="002060"/>
                </a:solidFill>
              </a:rPr>
              <a:t>Presence!</a:t>
            </a:r>
          </a:p>
        </p:txBody>
      </p:sp>
      <p:sp>
        <p:nvSpPr>
          <p:cNvPr id="6" name="TextBox 5"/>
          <p:cNvSpPr txBox="1"/>
          <p:nvPr/>
        </p:nvSpPr>
        <p:spPr>
          <a:xfrm>
            <a:off x="1300696" y="2266824"/>
            <a:ext cx="9523665" cy="400110"/>
          </a:xfrm>
          <a:prstGeom prst="rect">
            <a:avLst/>
          </a:prstGeom>
          <a:noFill/>
        </p:spPr>
        <p:txBody>
          <a:bodyPr wrap="square" rtlCol="0">
            <a:spAutoFit/>
          </a:bodyPr>
          <a:lstStyle/>
          <a:p>
            <a:pPr algn="ctr"/>
            <a:r>
              <a:rPr lang="en-US" sz="2000" b="1" i="1" dirty="0">
                <a:solidFill>
                  <a:srgbClr val="002060"/>
                </a:solidFill>
              </a:rPr>
              <a:t>The act of observing tends to influence the phenomenon being observed.</a:t>
            </a:r>
          </a:p>
        </p:txBody>
      </p:sp>
      <p:sp>
        <p:nvSpPr>
          <p:cNvPr id="7" name="TextBox 6"/>
          <p:cNvSpPr txBox="1"/>
          <p:nvPr/>
        </p:nvSpPr>
        <p:spPr>
          <a:xfrm>
            <a:off x="609600" y="2816626"/>
            <a:ext cx="10432991" cy="3477875"/>
          </a:xfrm>
          <a:prstGeom prst="rect">
            <a:avLst/>
          </a:prstGeom>
          <a:noFill/>
        </p:spPr>
        <p:txBody>
          <a:bodyPr wrap="square" rtlCol="0">
            <a:spAutoFit/>
          </a:bodyPr>
          <a:lstStyle/>
          <a:p>
            <a:r>
              <a:rPr lang="en-US" sz="2000" dirty="0"/>
              <a:t>The Inspector/Evaluator’s </a:t>
            </a:r>
            <a:r>
              <a:rPr lang="en-US" sz="2000" b="1" dirty="0"/>
              <a:t>continuous presence </a:t>
            </a:r>
            <a:r>
              <a:rPr lang="en-US" sz="2000" dirty="0"/>
              <a:t>and oversight in the procurement process:</a:t>
            </a:r>
          </a:p>
          <a:p>
            <a:endParaRPr lang="en-US" sz="1600" dirty="0"/>
          </a:p>
          <a:p>
            <a:pPr marL="285750" indent="-285750">
              <a:buClr>
                <a:schemeClr val="tx2">
                  <a:lumMod val="60000"/>
                  <a:lumOff val="40000"/>
                </a:schemeClr>
              </a:buClr>
              <a:buFont typeface="Lucida Sans Unicode" panose="020B0602030504020204" pitchFamily="34" charset="0"/>
              <a:buChar char="‣"/>
            </a:pPr>
            <a:r>
              <a:rPr lang="en-US" sz="2000" dirty="0"/>
              <a:t>The process is typically executed more dutifully when the </a:t>
            </a:r>
          </a:p>
          <a:p>
            <a:pPr>
              <a:spcAft>
                <a:spcPts val="1200"/>
              </a:spcAft>
              <a:buClr>
                <a:schemeClr val="tx2">
                  <a:lumMod val="60000"/>
                  <a:lumOff val="40000"/>
                </a:schemeClr>
              </a:buClr>
            </a:pPr>
            <a:r>
              <a:rPr lang="en-US" sz="2000" dirty="0"/>
              <a:t>    participants know it is being observed.</a:t>
            </a:r>
          </a:p>
          <a:p>
            <a:pPr marL="285750" indent="-285750">
              <a:spcAft>
                <a:spcPts val="1200"/>
              </a:spcAft>
              <a:buClr>
                <a:schemeClr val="tx2">
                  <a:lumMod val="60000"/>
                  <a:lumOff val="40000"/>
                </a:schemeClr>
              </a:buClr>
              <a:buFont typeface="Lucida Sans Unicode" panose="020B0602030504020204" pitchFamily="34" charset="0"/>
              <a:buChar char="‣"/>
            </a:pPr>
            <a:r>
              <a:rPr lang="en-US" sz="2000" dirty="0"/>
              <a:t>Helps develop a rapport with public employees, and vendors.  </a:t>
            </a:r>
          </a:p>
          <a:p>
            <a:pPr marL="285750" indent="-285750">
              <a:spcAft>
                <a:spcPts val="1200"/>
              </a:spcAft>
              <a:buClr>
                <a:schemeClr val="tx2">
                  <a:lumMod val="60000"/>
                  <a:lumOff val="40000"/>
                </a:schemeClr>
              </a:buClr>
              <a:buFont typeface="Lucida Sans Unicode" panose="020B0602030504020204" pitchFamily="34" charset="0"/>
              <a:buChar char="‣"/>
            </a:pPr>
            <a:r>
              <a:rPr lang="en-US" sz="2000" dirty="0"/>
              <a:t>Creates pathways of trust and understanding.</a:t>
            </a:r>
          </a:p>
          <a:p>
            <a:pPr marL="285750" indent="-285750">
              <a:spcAft>
                <a:spcPts val="1200"/>
              </a:spcAft>
              <a:buClr>
                <a:schemeClr val="tx2">
                  <a:lumMod val="60000"/>
                  <a:lumOff val="40000"/>
                </a:schemeClr>
              </a:buClr>
              <a:buFont typeface="Lucida Sans Unicode" panose="020B0602030504020204" pitchFamily="34" charset="0"/>
              <a:buChar char="‣"/>
            </a:pPr>
            <a:r>
              <a:rPr lang="en-US" sz="2000" dirty="0"/>
              <a:t>Provides insight into emerging trends and issues.</a:t>
            </a:r>
          </a:p>
          <a:p>
            <a:pPr marL="285750" indent="-285750">
              <a:spcAft>
                <a:spcPts val="1200"/>
              </a:spcAft>
              <a:buClr>
                <a:schemeClr val="tx2">
                  <a:lumMod val="60000"/>
                  <a:lumOff val="40000"/>
                </a:schemeClr>
              </a:buClr>
              <a:buFont typeface="Lucida Sans Unicode" panose="020B0602030504020204" pitchFamily="34" charset="0"/>
              <a:buChar char="‣"/>
            </a:pPr>
            <a:r>
              <a:rPr lang="en-US" sz="2000" dirty="0"/>
              <a:t>Is a form of outreach which is noticeable to the public!</a:t>
            </a:r>
          </a:p>
        </p:txBody>
      </p:sp>
      <p:pic>
        <p:nvPicPr>
          <p:cNvPr id="8" name="Picture 7" descr="2015 Resolutions – Heena Rathore P."/>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671984" y="3919161"/>
            <a:ext cx="2857500" cy="2375340"/>
          </a:xfrm>
          <a:prstGeom prst="rect">
            <a:avLst/>
          </a:prstGeom>
          <a:ln>
            <a:solidFill>
              <a:srgbClr val="002060"/>
            </a:solidFill>
          </a:ln>
        </p:spPr>
      </p:pic>
    </p:spTree>
    <p:extLst>
      <p:ext uri="{BB962C8B-B14F-4D97-AF65-F5344CB8AC3E}">
        <p14:creationId xmlns:p14="http://schemas.microsoft.com/office/powerpoint/2010/main" val="4209175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2B59ADE-59E0-44A5-9A2D-451F5CBA690D}"/>
              </a:ext>
            </a:extLst>
          </p:cNvPr>
          <p:cNvSpPr>
            <a:spLocks noGrp="1"/>
          </p:cNvSpPr>
          <p:nvPr>
            <p:ph type="sldNum" sz="quarter" idx="12"/>
          </p:nvPr>
        </p:nvSpPr>
        <p:spPr/>
        <p:txBody>
          <a:bodyPr/>
          <a:lstStyle/>
          <a:p>
            <a:fld id="{6D22F896-40B5-4ADD-8801-0D06FADFA095}" type="slidenum">
              <a:rPr lang="en-US" smtClean="0"/>
              <a:t>9</a:t>
            </a:fld>
            <a:endParaRPr lang="en-US" dirty="0"/>
          </a:p>
        </p:txBody>
      </p:sp>
      <p:sp>
        <p:nvSpPr>
          <p:cNvPr id="6" name="Title 5">
            <a:extLst>
              <a:ext uri="{FF2B5EF4-FFF2-40B4-BE49-F238E27FC236}">
                <a16:creationId xmlns:a16="http://schemas.microsoft.com/office/drawing/2014/main" id="{8616085F-DB25-4350-B1FA-01E39E2A90E6}"/>
              </a:ext>
            </a:extLst>
          </p:cNvPr>
          <p:cNvSpPr>
            <a:spLocks noGrp="1"/>
          </p:cNvSpPr>
          <p:nvPr>
            <p:ph type="title"/>
          </p:nvPr>
        </p:nvSpPr>
        <p:spPr/>
        <p:txBody>
          <a:bodyPr>
            <a:normAutofit/>
          </a:bodyPr>
          <a:lstStyle/>
          <a:p>
            <a:r>
              <a:rPr lang="en-US" dirty="0">
                <a:effectLst>
                  <a:outerShdw blurRad="38100" dist="38100" dir="2700000" algn="tl">
                    <a:srgbClr val="000000">
                      <a:alpha val="43137"/>
                    </a:srgbClr>
                  </a:outerShdw>
                </a:effectLst>
              </a:rPr>
              <a:t>Procurement Fraud</a:t>
            </a:r>
          </a:p>
        </p:txBody>
      </p:sp>
      <p:sp>
        <p:nvSpPr>
          <p:cNvPr id="7" name="TextBox 6"/>
          <p:cNvSpPr txBox="1"/>
          <p:nvPr/>
        </p:nvSpPr>
        <p:spPr>
          <a:xfrm>
            <a:off x="609600" y="2632857"/>
            <a:ext cx="5298391" cy="3554819"/>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b="1" dirty="0">
                <a:solidFill>
                  <a:srgbClr val="C00000"/>
                </a:solidFill>
              </a:rPr>
              <a:t>Waste of public funds &amp; resources</a:t>
            </a:r>
          </a:p>
          <a:p>
            <a:pPr marL="285750" indent="-285750">
              <a:spcAft>
                <a:spcPts val="600"/>
              </a:spcAft>
              <a:buFont typeface="Arial" panose="020B0604020202020204" pitchFamily="34" charset="0"/>
              <a:buChar char="•"/>
            </a:pPr>
            <a:r>
              <a:rPr lang="en-US" b="1" dirty="0">
                <a:solidFill>
                  <a:srgbClr val="C00000"/>
                </a:solidFill>
              </a:rPr>
              <a:t>Administrative errors &amp; code violations</a:t>
            </a:r>
          </a:p>
          <a:p>
            <a:pPr marL="285750" indent="-285750">
              <a:spcAft>
                <a:spcPts val="600"/>
              </a:spcAft>
              <a:buFont typeface="Arial" panose="020B0604020202020204" pitchFamily="34" charset="0"/>
              <a:buChar char="•"/>
            </a:pPr>
            <a:r>
              <a:rPr lang="en-US" b="1" dirty="0">
                <a:solidFill>
                  <a:srgbClr val="C00000"/>
                </a:solidFill>
              </a:rPr>
              <a:t>Kickbacks/Bribes</a:t>
            </a:r>
          </a:p>
          <a:p>
            <a:pPr marL="285750" indent="-285750">
              <a:spcAft>
                <a:spcPts val="600"/>
              </a:spcAft>
              <a:buFont typeface="Arial" panose="020B0604020202020204" pitchFamily="34" charset="0"/>
              <a:buChar char="•"/>
            </a:pPr>
            <a:r>
              <a:rPr lang="en-US" b="1" dirty="0">
                <a:solidFill>
                  <a:srgbClr val="C00000"/>
                </a:solidFill>
              </a:rPr>
              <a:t>Conflicts of interest</a:t>
            </a:r>
          </a:p>
          <a:p>
            <a:pPr marL="285750" indent="-285750">
              <a:spcAft>
                <a:spcPts val="600"/>
              </a:spcAft>
              <a:buFont typeface="Arial" panose="020B0604020202020204" pitchFamily="34" charset="0"/>
              <a:buChar char="•"/>
            </a:pPr>
            <a:r>
              <a:rPr lang="en-US" b="1" dirty="0">
                <a:solidFill>
                  <a:srgbClr val="C00000"/>
                </a:solidFill>
              </a:rPr>
              <a:t>Fraudulent companies/orders/invoices</a:t>
            </a:r>
          </a:p>
          <a:p>
            <a:pPr marL="285750" indent="-285750">
              <a:spcAft>
                <a:spcPts val="600"/>
              </a:spcAft>
              <a:buFont typeface="Arial" panose="020B0604020202020204" pitchFamily="34" charset="0"/>
              <a:buChar char="•"/>
            </a:pPr>
            <a:r>
              <a:rPr lang="en-US" b="1" dirty="0">
                <a:solidFill>
                  <a:srgbClr val="C00000"/>
                </a:solidFill>
              </a:rPr>
              <a:t>Bid collusion/Bid rigging</a:t>
            </a:r>
          </a:p>
          <a:p>
            <a:pPr marL="285750" indent="-285750">
              <a:spcAft>
                <a:spcPts val="600"/>
              </a:spcAft>
              <a:buFont typeface="Arial" panose="020B0604020202020204" pitchFamily="34" charset="0"/>
              <a:buChar char="•"/>
            </a:pPr>
            <a:r>
              <a:rPr lang="en-US" b="1" dirty="0">
                <a:solidFill>
                  <a:srgbClr val="C00000"/>
                </a:solidFill>
              </a:rPr>
              <a:t>Delivery fraud</a:t>
            </a:r>
          </a:p>
          <a:p>
            <a:pPr marL="285750" indent="-285750">
              <a:spcAft>
                <a:spcPts val="600"/>
              </a:spcAft>
              <a:buFont typeface="Arial" panose="020B0604020202020204" pitchFamily="34" charset="0"/>
              <a:buChar char="•"/>
            </a:pPr>
            <a:r>
              <a:rPr lang="en-US" b="1" dirty="0">
                <a:solidFill>
                  <a:srgbClr val="C00000"/>
                </a:solidFill>
              </a:rPr>
              <a:t>Labor/materials mischarges</a:t>
            </a:r>
          </a:p>
          <a:p>
            <a:pPr marL="285750" indent="-285750">
              <a:spcAft>
                <a:spcPts val="600"/>
              </a:spcAft>
              <a:buFont typeface="Arial" panose="020B0604020202020204" pitchFamily="34" charset="0"/>
              <a:buChar char="•"/>
            </a:pPr>
            <a:r>
              <a:rPr lang="en-US" b="1" dirty="0">
                <a:solidFill>
                  <a:srgbClr val="C00000"/>
                </a:solidFill>
              </a:rPr>
              <a:t>False statements/claims</a:t>
            </a:r>
          </a:p>
          <a:p>
            <a:pPr marL="285750" indent="-285750">
              <a:spcAft>
                <a:spcPts val="600"/>
              </a:spcAft>
              <a:buFont typeface="Arial" panose="020B0604020202020204" pitchFamily="34" charset="0"/>
              <a:buChar char="•"/>
            </a:pPr>
            <a:r>
              <a:rPr lang="en-US" b="1" dirty="0">
                <a:solidFill>
                  <a:srgbClr val="C00000"/>
                </a:solidFill>
              </a:rPr>
              <a:t>and more…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2753946"/>
            <a:ext cx="5181600" cy="3454400"/>
          </a:xfrm>
          <a:prstGeom prst="rect">
            <a:avLst/>
          </a:prstGeom>
        </p:spPr>
      </p:pic>
      <p:sp>
        <p:nvSpPr>
          <p:cNvPr id="4" name="TextBox 3"/>
          <p:cNvSpPr txBox="1"/>
          <p:nvPr/>
        </p:nvSpPr>
        <p:spPr>
          <a:xfrm>
            <a:off x="1316052" y="2091889"/>
            <a:ext cx="10266348" cy="461665"/>
          </a:xfrm>
          <a:prstGeom prst="rect">
            <a:avLst/>
          </a:prstGeom>
          <a:noFill/>
        </p:spPr>
        <p:txBody>
          <a:bodyPr wrap="square" rtlCol="0">
            <a:spAutoFit/>
          </a:bodyPr>
          <a:lstStyle/>
          <a:p>
            <a:r>
              <a:rPr lang="en-US" sz="2400" b="1" dirty="0">
                <a:solidFill>
                  <a:srgbClr val="002060"/>
                </a:solidFill>
              </a:rPr>
              <a:t>Find….                                                        In all of this….</a:t>
            </a:r>
          </a:p>
        </p:txBody>
      </p:sp>
      <p:sp>
        <p:nvSpPr>
          <p:cNvPr id="8" name="TextBox 7"/>
          <p:cNvSpPr txBox="1"/>
          <p:nvPr/>
        </p:nvSpPr>
        <p:spPr>
          <a:xfrm>
            <a:off x="2391398" y="1550921"/>
            <a:ext cx="6600202" cy="461665"/>
          </a:xfrm>
          <a:prstGeom prst="rect">
            <a:avLst/>
          </a:prstGeom>
          <a:noFill/>
        </p:spPr>
        <p:txBody>
          <a:bodyPr wrap="square" rtlCol="0">
            <a:spAutoFit/>
          </a:bodyPr>
          <a:lstStyle/>
          <a:p>
            <a:pPr algn="ctr"/>
            <a:r>
              <a:rPr lang="en-US" sz="2400" b="1" dirty="0">
                <a:solidFill>
                  <a:srgbClr val="002060"/>
                </a:solidFill>
              </a:rPr>
              <a:t>The role of the Inspector/Evaluator is to:</a:t>
            </a:r>
          </a:p>
        </p:txBody>
      </p:sp>
    </p:spTree>
    <p:extLst>
      <p:ext uri="{BB962C8B-B14F-4D97-AF65-F5344CB8AC3E}">
        <p14:creationId xmlns:p14="http://schemas.microsoft.com/office/powerpoint/2010/main" val="5315504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IG Standard">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00B050"/>
      </a:accent3>
      <a:accent4>
        <a:srgbClr val="8064A2"/>
      </a:accent4>
      <a:accent5>
        <a:srgbClr val="4BACC6"/>
      </a:accent5>
      <a:accent6>
        <a:srgbClr val="F79646"/>
      </a:accent6>
      <a:hlink>
        <a:srgbClr val="0000FF"/>
      </a:hlink>
      <a:folHlink>
        <a:srgbClr val="80008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spDef>
      <a:spPr/>
      <a:bodyPr rtlCol="0" anchor="ctr"/>
      <a:lstStyle>
        <a:defPPr algn="ctr">
          <a:defRPr/>
        </a:defPPr>
      </a:lstStyle>
      <a:style>
        <a:lnRef idx="2">
          <a:schemeClr val="accent5">
            <a:shade val="50000"/>
          </a:schemeClr>
        </a:lnRef>
        <a:fillRef idx="1">
          <a:schemeClr val="accent5"/>
        </a:fillRef>
        <a:effectRef idx="0">
          <a:schemeClr val="accent5"/>
        </a:effectRef>
        <a:fontRef idx="minor">
          <a:schemeClr val="lt1"/>
        </a:fontRef>
      </a:style>
    </a:spDef>
  </a:objectDefaults>
  <a:extraClrSchemeLst/>
  <a:extLst>
    <a:ext uri="{05A4C25C-085E-4340-85A3-A5531E510DB2}">
      <thm15:themeFamily xmlns:thm15="http://schemas.microsoft.com/office/thememl/2012/main" name="AIG Standard" id="{ACB0F0BE-BA88-4F57-B000-1D5022A100F8}" vid="{A2C0A9A9-E29B-4521-B3DE-6C26AF7D367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
    <a:dk1>
      <a:sysClr val="windowText" lastClr="000000"/>
    </a:dk1>
    <a:lt1>
      <a:sysClr val="window" lastClr="FFFFFF"/>
    </a:lt1>
    <a:dk2>
      <a:srgbClr val="1F497D"/>
    </a:dk2>
    <a:lt2>
      <a:srgbClr val="EEECE1"/>
    </a:lt2>
    <a:accent1>
      <a:srgbClr val="4F81BD"/>
    </a:accent1>
    <a:accent2>
      <a:srgbClr val="C0504D"/>
    </a:accent2>
    <a:accent3>
      <a:srgbClr val="00B050"/>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Custom 1">
    <a:dk1>
      <a:sysClr val="windowText" lastClr="000000"/>
    </a:dk1>
    <a:lt1>
      <a:sysClr val="window" lastClr="FFFFFF"/>
    </a:lt1>
    <a:dk2>
      <a:srgbClr val="1F497D"/>
    </a:dk2>
    <a:lt2>
      <a:srgbClr val="EEECE1"/>
    </a:lt2>
    <a:accent1>
      <a:srgbClr val="4F81BD"/>
    </a:accent1>
    <a:accent2>
      <a:srgbClr val="C0504D"/>
    </a:accent2>
    <a:accent3>
      <a:srgbClr val="00B050"/>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Custom 1">
    <a:dk1>
      <a:sysClr val="windowText" lastClr="000000"/>
    </a:dk1>
    <a:lt1>
      <a:sysClr val="window" lastClr="FFFFFF"/>
    </a:lt1>
    <a:dk2>
      <a:srgbClr val="1F497D"/>
    </a:dk2>
    <a:lt2>
      <a:srgbClr val="EEECE1"/>
    </a:lt2>
    <a:accent1>
      <a:srgbClr val="4F81BD"/>
    </a:accent1>
    <a:accent2>
      <a:srgbClr val="C0504D"/>
    </a:accent2>
    <a:accent3>
      <a:srgbClr val="00B050"/>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Custom 1">
    <a:dk1>
      <a:sysClr val="windowText" lastClr="000000"/>
    </a:dk1>
    <a:lt1>
      <a:sysClr val="window" lastClr="FFFFFF"/>
    </a:lt1>
    <a:dk2>
      <a:srgbClr val="1F497D"/>
    </a:dk2>
    <a:lt2>
      <a:srgbClr val="EEECE1"/>
    </a:lt2>
    <a:accent1>
      <a:srgbClr val="4F81BD"/>
    </a:accent1>
    <a:accent2>
      <a:srgbClr val="C0504D"/>
    </a:accent2>
    <a:accent3>
      <a:srgbClr val="00B050"/>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7259</TotalTime>
  <Words>3065</Words>
  <Application>Microsoft Office PowerPoint</Application>
  <PresentationFormat>Widescreen</PresentationFormat>
  <Paragraphs>340</Paragraphs>
  <Slides>40</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Arial Black</vt:lpstr>
      <vt:lpstr>Calibri</vt:lpstr>
      <vt:lpstr>Courier New</vt:lpstr>
      <vt:lpstr>Lucida Sans Unicode</vt:lpstr>
      <vt:lpstr>Times New Roman</vt:lpstr>
      <vt:lpstr>Verdana</vt:lpstr>
      <vt:lpstr>Wingdings 2</vt:lpstr>
      <vt:lpstr>Wingdings 3</vt:lpstr>
      <vt:lpstr>AIG Standard</vt:lpstr>
      <vt:lpstr>Procurement for Inspectors/Evaluators</vt:lpstr>
      <vt:lpstr>Course Objectives</vt:lpstr>
      <vt:lpstr>Inspectors &amp; Evaluators</vt:lpstr>
      <vt:lpstr>Unique Oversight</vt:lpstr>
      <vt:lpstr>Unique Oversight</vt:lpstr>
      <vt:lpstr>Unique Oversight</vt:lpstr>
      <vt:lpstr>Unique Oversight</vt:lpstr>
      <vt:lpstr>Unique Oversight</vt:lpstr>
      <vt:lpstr>Procurement Fraud</vt:lpstr>
      <vt:lpstr>Finding Proof</vt:lpstr>
      <vt:lpstr>Finding Proof</vt:lpstr>
      <vt:lpstr>Joint Reports &amp; Activities</vt:lpstr>
      <vt:lpstr>Procurement Process</vt:lpstr>
      <vt:lpstr>Case Study: Lifeguard Towers</vt:lpstr>
      <vt:lpstr>Case Study: Lifeguard Towers</vt:lpstr>
      <vt:lpstr>Case Study: Lifeguard Towers</vt:lpstr>
      <vt:lpstr>Case Study: Lifeguard Towers</vt:lpstr>
      <vt:lpstr>Case Study: Lifeguard Towers</vt:lpstr>
      <vt:lpstr>Case Study: Lifeguard Towers</vt:lpstr>
      <vt:lpstr>Case Study: Lifeguard Towers</vt:lpstr>
      <vt:lpstr>Case Study: The Short List </vt:lpstr>
      <vt:lpstr>PowerPoint Presentation</vt:lpstr>
      <vt:lpstr>Case Study: The Short List </vt:lpstr>
      <vt:lpstr>Case Study: The Short List </vt:lpstr>
      <vt:lpstr>Case Study: The Short List </vt:lpstr>
      <vt:lpstr>Case Study: The Short List </vt:lpstr>
      <vt:lpstr>Case Study: The Short List </vt:lpstr>
      <vt:lpstr>Case Study: The Short List </vt:lpstr>
      <vt:lpstr>Case Study: The Short List </vt:lpstr>
      <vt:lpstr>Case Study: Awards </vt:lpstr>
      <vt:lpstr>Case Study: Data Analysis Example </vt:lpstr>
      <vt:lpstr>Case Study: Awards </vt:lpstr>
      <vt:lpstr>Case Study: Awards </vt:lpstr>
      <vt:lpstr>Case Study: Awards </vt:lpstr>
      <vt:lpstr>Case Study: Electrical Repairs</vt:lpstr>
      <vt:lpstr>Case Study: Electrical Repairs</vt:lpstr>
      <vt:lpstr>Case Study: Electrical Repairs</vt:lpstr>
      <vt:lpstr>Case Study: HVAC Repairs</vt:lpstr>
      <vt:lpstr>Benefits of Inspectors/Evaluators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Carey A.</dc:creator>
  <cp:lastModifiedBy>Elizabeth Foreman</cp:lastModifiedBy>
  <cp:revision>641</cp:revision>
  <cp:lastPrinted>2024-06-10T13:46:37Z</cp:lastPrinted>
  <dcterms:created xsi:type="dcterms:W3CDTF">2018-04-27T23:44:50Z</dcterms:created>
  <dcterms:modified xsi:type="dcterms:W3CDTF">2024-09-06T13:45:26Z</dcterms:modified>
</cp:coreProperties>
</file>