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autoCompressPictures="0">
  <p:sldMasterIdLst>
    <p:sldMasterId id="2147484130" r:id="rId1"/>
  </p:sldMasterIdLst>
  <p:sldIdLst>
    <p:sldId id="256" r:id="rId2"/>
    <p:sldId id="309" r:id="rId3"/>
    <p:sldId id="348" r:id="rId4"/>
    <p:sldId id="417" r:id="rId5"/>
    <p:sldId id="347" r:id="rId6"/>
    <p:sldId id="346" r:id="rId7"/>
    <p:sldId id="357" r:id="rId8"/>
    <p:sldId id="355" r:id="rId9"/>
    <p:sldId id="418" r:id="rId10"/>
    <p:sldId id="336" r:id="rId11"/>
    <p:sldId id="419" r:id="rId12"/>
    <p:sldId id="389" r:id="rId13"/>
    <p:sldId id="390" r:id="rId14"/>
    <p:sldId id="420" r:id="rId15"/>
    <p:sldId id="391" r:id="rId16"/>
    <p:sldId id="392" r:id="rId17"/>
    <p:sldId id="393" r:id="rId18"/>
    <p:sldId id="394" r:id="rId19"/>
    <p:sldId id="395" r:id="rId20"/>
    <p:sldId id="396" r:id="rId21"/>
    <p:sldId id="397" r:id="rId22"/>
    <p:sldId id="398" r:id="rId23"/>
    <p:sldId id="421" r:id="rId24"/>
    <p:sldId id="406" r:id="rId25"/>
    <p:sldId id="400" r:id="rId26"/>
    <p:sldId id="382" r:id="rId27"/>
    <p:sldId id="399" r:id="rId28"/>
    <p:sldId id="383" r:id="rId29"/>
    <p:sldId id="358" r:id="rId30"/>
    <p:sldId id="401" r:id="rId31"/>
    <p:sldId id="402" r:id="rId32"/>
    <p:sldId id="403" r:id="rId33"/>
    <p:sldId id="404" r:id="rId34"/>
    <p:sldId id="407" r:id="rId35"/>
    <p:sldId id="408" r:id="rId36"/>
    <p:sldId id="409" r:id="rId37"/>
    <p:sldId id="410" r:id="rId38"/>
    <p:sldId id="411" r:id="rId39"/>
    <p:sldId id="405" r:id="rId40"/>
    <p:sldId id="350" r:id="rId41"/>
    <p:sldId id="351" r:id="rId42"/>
    <p:sldId id="349" r:id="rId43"/>
    <p:sldId id="340" r:id="rId44"/>
    <p:sldId id="359" r:id="rId45"/>
    <p:sldId id="376" r:id="rId46"/>
    <p:sldId id="312" r:id="rId47"/>
    <p:sldId id="362" r:id="rId48"/>
    <p:sldId id="364" r:id="rId49"/>
    <p:sldId id="379" r:id="rId50"/>
    <p:sldId id="365" r:id="rId51"/>
    <p:sldId id="370" r:id="rId52"/>
    <p:sldId id="371" r:id="rId53"/>
    <p:sldId id="377" r:id="rId54"/>
    <p:sldId id="374" r:id="rId55"/>
    <p:sldId id="367" r:id="rId56"/>
    <p:sldId id="375" r:id="rId57"/>
    <p:sldId id="325" r:id="rId58"/>
    <p:sldId id="326" r:id="rId59"/>
    <p:sldId id="327" r:id="rId60"/>
    <p:sldId id="328" r:id="rId61"/>
    <p:sldId id="323" r:id="rId62"/>
    <p:sldId id="290" r:id="rId63"/>
    <p:sldId id="318" r:id="rId6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77" autoAdjust="0"/>
    <p:restoredTop sz="93792" autoAdjust="0"/>
  </p:normalViewPr>
  <p:slideViewPr>
    <p:cSldViewPr snapToGrid="0">
      <p:cViewPr varScale="1">
        <p:scale>
          <a:sx n="79" d="100"/>
          <a:sy n="79" d="100"/>
        </p:scale>
        <p:origin x="869"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9/6/2024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441897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9/6/2024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0805215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9/6/2024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3611337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9/6/2024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5370011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9/6/2024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7493174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9/6/2024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1640764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9/6/2024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497450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9/6/2024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2381668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9/6/2024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294053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9/6/2024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152865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pPr/>
              <a:t>9/6/2024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848805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pPr/>
              <a:t>9/6/2024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2229756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9/6/2024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863295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9/6/2024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572761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9/6/2024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7192486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9/6/2024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8531700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9/6/2024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656868848"/>
      </p:ext>
    </p:extLst>
  </p:cSld>
  <p:clrMap bg1="lt1" tx1="dk1" bg2="lt2" tx2="dk2" accent1="accent1" accent2="accent2" accent3="accent3" accent4="accent4" accent5="accent5" accent6="accent6" hlink="hlink" folHlink="folHlink"/>
  <p:sldLayoutIdLst>
    <p:sldLayoutId id="2147484131" r:id="rId1"/>
    <p:sldLayoutId id="2147484132" r:id="rId2"/>
    <p:sldLayoutId id="2147484133" r:id="rId3"/>
    <p:sldLayoutId id="2147484134" r:id="rId4"/>
    <p:sldLayoutId id="2147484135" r:id="rId5"/>
    <p:sldLayoutId id="2147484136" r:id="rId6"/>
    <p:sldLayoutId id="2147484137" r:id="rId7"/>
    <p:sldLayoutId id="2147484138" r:id="rId8"/>
    <p:sldLayoutId id="2147484139" r:id="rId9"/>
    <p:sldLayoutId id="2147484140" r:id="rId10"/>
    <p:sldLayoutId id="2147484141" r:id="rId11"/>
    <p:sldLayoutId id="2147484142" r:id="rId12"/>
    <p:sldLayoutId id="2147484143" r:id="rId13"/>
    <p:sldLayoutId id="2147484144" r:id="rId14"/>
    <p:sldLayoutId id="2147484145" r:id="rId15"/>
    <p:sldLayoutId id="214748414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svg"/></Relationships>
</file>

<file path=ppt/slides/_rels/slide10.xml.rels><?xml version="1.0" encoding="UTF-8" standalone="yes"?>
<Relationships xmlns="http://schemas.openxmlformats.org/package/2006/relationships"><Relationship Id="rId3" Type="http://schemas.openxmlformats.org/officeDocument/2006/relationships/hyperlink" Target="https://1.next.westlaw.com/Link/Document/FullText?findType=L&amp;originatingContext=document&amp;transitionType=DocumentItem&amp;pubNum=1000006&amp;refType=LQ&amp;originatingDoc=Ib644d1d0891911e6a75dc0f8acd44bfd&amp;cite=FLSTS112.3189" TargetMode="External"/><Relationship Id="rId2" Type="http://schemas.openxmlformats.org/officeDocument/2006/relationships/hyperlink" Target="https://1.next.westlaw.com/Link/Document/FullText?findType=L&amp;originatingContext=document&amp;transitionType=DocumentItem&amp;pubNum=1000006&amp;refType=SP&amp;originatingDoc=Ib644aac0891911e6a75dc0f8acd44bfd&amp;cite=FLSTS119.07"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1.next.westlaw.com/Link/Document/FullText?findType=L&amp;originatingContext=document&amp;transitionType=DocumentItem&amp;pubNum=1000006&amp;refType=LQ&amp;originatingDoc=Ib644d1d0891911e6a75dc0f8acd44bfd&amp;cite=FLSTS112.3189"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3" Type="http://schemas.openxmlformats.org/officeDocument/2006/relationships/hyperlink" Target="https://www.flsenate.gov/Laws/Statutes/2021/112.31895" TargetMode="External"/><Relationship Id="rId2" Type="http://schemas.openxmlformats.org/officeDocument/2006/relationships/hyperlink" Target="https://www.flsenate.gov/Laws/Statutes/2021/112.3187" TargetMode="External"/><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3" Type="http://schemas.openxmlformats.org/officeDocument/2006/relationships/hyperlink" Target="https://www.flsenate.gov/Laws/Statutes/2021/20.055" TargetMode="External"/><Relationship Id="rId2" Type="http://schemas.openxmlformats.org/officeDocument/2006/relationships/hyperlink" Target="https://www.flsenate.gov/Laws/Statutes/2021/112.3189" TargetMode="External"/><Relationship Id="rId1" Type="http://schemas.openxmlformats.org/officeDocument/2006/relationships/slideLayout" Target="../slideLayouts/slideLayout10.xml"/><Relationship Id="rId4" Type="http://schemas.openxmlformats.org/officeDocument/2006/relationships/hyperlink" Target="https://www.flsenate.gov/Laws/Statutes/2021/447.203"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ww.flsenate.gov/Laws/Statutes/2021/112.3187" TargetMode="External"/><Relationship Id="rId2" Type="http://schemas.openxmlformats.org/officeDocument/2006/relationships/hyperlink" Target="https://www.flsenate.gov/Laws/Statutes/2021/112.3189" TargetMode="External"/><Relationship Id="rId1" Type="http://schemas.openxmlformats.org/officeDocument/2006/relationships/slideLayout" Target="../slideLayouts/slideLayout10.xml"/><Relationship Id="rId4" Type="http://schemas.openxmlformats.org/officeDocument/2006/relationships/hyperlink" Target="https://www.flsenate.gov/Laws/Statutes/2021/112.31895"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www.flsenate.gov/Laws/Statutes/2021/112.31895" TargetMode="External"/><Relationship Id="rId2" Type="http://schemas.openxmlformats.org/officeDocument/2006/relationships/hyperlink" Target="https://www.flsenate.gov/Laws/Statutes/2021/216.011" TargetMode="Externa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flsenate.gov/Laws/Statutes/2021/120.65" TargetMode="External"/><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2" Type="http://schemas.openxmlformats.org/officeDocument/2006/relationships/hyperlink" Target="https://www.flsenate.gov/Laws/Statutes/2021/112.31895" TargetMode="External"/><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3" Type="http://schemas.openxmlformats.org/officeDocument/2006/relationships/hyperlink" Target="https://www.flsenate.gov/Laws/Statutes/2021/112.31895" TargetMode="External"/><Relationship Id="rId2" Type="http://schemas.openxmlformats.org/officeDocument/2006/relationships/hyperlink" Target="https://www.flsenate.gov/Laws/Statutes/2021/112.3187" TargetMode="External"/><Relationship Id="rId1" Type="http://schemas.openxmlformats.org/officeDocument/2006/relationships/slideLayout" Target="../slideLayouts/slideLayout7.xml"/><Relationship Id="rId4" Type="http://schemas.openxmlformats.org/officeDocument/2006/relationships/hyperlink" Target="https://www.flsenate.gov/Laws/Statutes/2021/447.401" TargetMode="External"/></Relationships>
</file>

<file path=ppt/slides/_rels/slide2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2" Type="http://schemas.openxmlformats.org/officeDocument/2006/relationships/hyperlink" Target="https://plus.lexis.com/document?pdmfid=1530671&amp;pddocfullpath=%2Fshared%2Fdocument%2Fcases%2Furn%3AcontentItem%3A66GH-DNX1-JFSV-G02R-00000-00&amp;pdcontentcomponentid=6421&amp;pdislparesultsdocument=false&amp;prid=683c9e4d-759c-4b00-9acf-35d848fd1f8f&amp;crid=ec286122-e113-43eb-8a59-285ae8334eba&amp;pdisdocsliderrequired=true&amp;pdpeersearchid=d967bca6-acf2-421f-9346-98983649ab83-1&amp;ecomp=87ttk&amp;earg=sr1" TargetMode="External"/><Relationship Id="rId1" Type="http://schemas.openxmlformats.org/officeDocument/2006/relationships/slideLayout" Target="../slideLayouts/slideLayout10.xml"/></Relationships>
</file>

<file path=ppt/slides/_rels/slide26.xml.rels><?xml version="1.0" encoding="UTF-8" standalone="yes"?>
<Relationships xmlns="http://schemas.openxmlformats.org/package/2006/relationships"><Relationship Id="rId2" Type="http://schemas.openxmlformats.org/officeDocument/2006/relationships/hyperlink" Target="https://plus.lexis.com/document?pdmfid=1530671&amp;pddocfullpath=%2Fshared%2Fdocument%2Fcases%2Furn%3AcontentItem%3A66GH-DNX1-JFSV-G02R-00000-00&amp;pdcontentcomponentid=6421&amp;pdislparesultsdocument=false&amp;prid=683c9e4d-759c-4b00-9acf-35d848fd1f8f&amp;crid=ec286122-e113-43eb-8a59-285ae8334eba&amp;pdisdocsliderrequired=true&amp;pdpeersearchid=d967bca6-acf2-421f-9346-98983649ab83-1&amp;ecomp=87ttk&amp;earg=sr1" TargetMode="External"/><Relationship Id="rId1" Type="http://schemas.openxmlformats.org/officeDocument/2006/relationships/slideLayout" Target="../slideLayouts/slideLayout10.xml"/></Relationships>
</file>

<file path=ppt/slides/_rels/slide27.xml.rels><?xml version="1.0" encoding="UTF-8" standalone="yes"?>
<Relationships xmlns="http://schemas.openxmlformats.org/package/2006/relationships"><Relationship Id="rId2" Type="http://schemas.openxmlformats.org/officeDocument/2006/relationships/hyperlink" Target="https://plus.lexis.com/document?pdmfid=1530671&amp;pddocfullpath=%2Fshared%2Fdocument%2Fcases%2Furn%3AcontentItem%3A66GH-DNX1-JFSV-G02R-00000-00&amp;pdcontentcomponentid=6421&amp;pdislparesultsdocument=false&amp;prid=683c9e4d-759c-4b00-9acf-35d848fd1f8f&amp;crid=ec286122-e113-43eb-8a59-285ae8334eba&amp;pdisdocsliderrequired=true&amp;pdpeersearchid=d967bca6-acf2-421f-9346-98983649ab83-1&amp;ecomp=87ttk&amp;earg=sr1" TargetMode="External"/><Relationship Id="rId1" Type="http://schemas.openxmlformats.org/officeDocument/2006/relationships/slideLayout" Target="../slideLayouts/slideLayout10.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9.xml.rels><?xml version="1.0" encoding="UTF-8" standalone="yes"?>
<Relationships xmlns="http://schemas.openxmlformats.org/package/2006/relationships"><Relationship Id="rId2" Type="http://schemas.openxmlformats.org/officeDocument/2006/relationships/hyperlink" Target="https://plus.lexis.com/document?pdmfid=1530671&amp;pddocfullpath=%2Fshared%2Fdocument%2Fcases%2Furn%3AcontentItem%3A66GH-DNX1-JFSV-G02R-00000-00&amp;pdcontentcomponentid=6421&amp;pdislparesultsdocument=false&amp;prid=683c9e4d-759c-4b00-9acf-35d848fd1f8f&amp;crid=ec286122-e113-43eb-8a59-285ae8334eba&amp;pdisdocsliderrequired=true&amp;pdpeersearchid=d967bca6-acf2-421f-9346-98983649ab83-1&amp;ecomp=87ttk&amp;earg=sr1" TargetMode="Externa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hyperlink" Target="https://plus.lexis.com/document?pdmfid=1530671&amp;pddocfullpath=%2Fshared%2Fdocument%2Fcases%2Furn%3AcontentItem%3A66GH-DNX1-JFSV-G02R-00000-00&amp;pdcontentcomponentid=6421&amp;pdislparesultsdocument=false&amp;prid=683c9e4d-759c-4b00-9acf-35d848fd1f8f&amp;crid=ec286122-e113-43eb-8a59-285ae8334eba&amp;pdisdocsliderrequired=true&amp;pdpeersearchid=d967bca6-acf2-421f-9346-98983649ab83-1&amp;ecomp=87ttk&amp;earg=sr1" TargetMode="External"/><Relationship Id="rId1" Type="http://schemas.openxmlformats.org/officeDocument/2006/relationships/slideLayout" Target="../slideLayouts/slideLayout10.xml"/></Relationships>
</file>

<file path=ppt/slides/_rels/slide31.xml.rels><?xml version="1.0" encoding="UTF-8" standalone="yes"?>
<Relationships xmlns="http://schemas.openxmlformats.org/package/2006/relationships"><Relationship Id="rId2" Type="http://schemas.openxmlformats.org/officeDocument/2006/relationships/hyperlink" Target="https://plus.lexis.com/document?pdmfid=1530671&amp;pddocfullpath=%2Fshared%2Fdocument%2Fcases%2Furn%3AcontentItem%3A66GH-DNX1-JFSV-G02R-00000-00&amp;pdcontentcomponentid=6421&amp;pdislparesultsdocument=false&amp;prid=683c9e4d-759c-4b00-9acf-35d848fd1f8f&amp;crid=ec286122-e113-43eb-8a59-285ae8334eba&amp;pdisdocsliderrequired=true&amp;pdpeersearchid=d967bca6-acf2-421f-9346-98983649ab83-1&amp;ecomp=87ttk&amp;earg=sr1" TargetMode="External"/><Relationship Id="rId1" Type="http://schemas.openxmlformats.org/officeDocument/2006/relationships/slideLayout" Target="../slideLayouts/slideLayout10.xml"/></Relationships>
</file>

<file path=ppt/slides/_rels/slide32.xml.rels><?xml version="1.0" encoding="UTF-8" standalone="yes"?>
<Relationships xmlns="http://schemas.openxmlformats.org/package/2006/relationships"><Relationship Id="rId2" Type="http://schemas.openxmlformats.org/officeDocument/2006/relationships/hyperlink" Target="https://plus.lexis.com/document?pdmfid=1530671&amp;pddocfullpath=%2Fshared%2Fdocument%2Fcases%2Furn%3AcontentItem%3A66GH-DNX1-JFSV-G02R-00000-00&amp;pdcontentcomponentid=6421&amp;pdislparesultsdocument=false&amp;prid=683c9e4d-759c-4b00-9acf-35d848fd1f8f&amp;crid=ec286122-e113-43eb-8a59-285ae8334eba&amp;pdisdocsliderrequired=true&amp;pdpeersearchid=d967bca6-acf2-421f-9346-98983649ab83-1&amp;ecomp=87ttk&amp;earg=sr1" TargetMode="External"/><Relationship Id="rId1" Type="http://schemas.openxmlformats.org/officeDocument/2006/relationships/slideLayout" Target="../slideLayouts/slideLayout10.xml"/></Relationships>
</file>

<file path=ppt/slides/_rels/slide33.xml.rels><?xml version="1.0" encoding="UTF-8" standalone="yes"?>
<Relationships xmlns="http://schemas.openxmlformats.org/package/2006/relationships"><Relationship Id="rId2" Type="http://schemas.openxmlformats.org/officeDocument/2006/relationships/hyperlink" Target="https://plus.lexis.com/document?pdmfid=1530671&amp;pddocfullpath=%2Fshared%2Fdocument%2Fcases%2Furn%3AcontentItem%3A66GH-DNX1-JFSV-G02R-00000-00&amp;pdcontentcomponentid=6421&amp;pdislparesultsdocument=false&amp;prid=683c9e4d-759c-4b00-9acf-35d848fd1f8f&amp;crid=ec286122-e113-43eb-8a59-285ae8334eba&amp;pdisdocsliderrequired=true&amp;pdpeersearchid=d967bca6-acf2-421f-9346-98983649ab83-1&amp;ecomp=87ttk&amp;earg=sr1" TargetMode="External"/><Relationship Id="rId1" Type="http://schemas.openxmlformats.org/officeDocument/2006/relationships/slideLayout" Target="../slideLayouts/slideLayout10.xml"/></Relationships>
</file>

<file path=ppt/slides/_rels/slide34.xml.rels><?xml version="1.0" encoding="UTF-8" standalone="yes"?>
<Relationships xmlns="http://schemas.openxmlformats.org/package/2006/relationships"><Relationship Id="rId2" Type="http://schemas.openxmlformats.org/officeDocument/2006/relationships/hyperlink" Target="https://plus.lexis.com/document?pdmfid=1530671&amp;pddocfullpath=%2Fshared%2Fdocument%2Fcases%2Furn%3AcontentItem%3A66GH-DNX1-JFSV-G02R-00000-00&amp;pdcontentcomponentid=6421&amp;pdislparesultsdocument=false&amp;prid=683c9e4d-759c-4b00-9acf-35d848fd1f8f&amp;crid=ec286122-e113-43eb-8a59-285ae8334eba&amp;pdisdocsliderrequired=true&amp;pdpeersearchid=d967bca6-acf2-421f-9346-98983649ab83-1&amp;ecomp=87ttk&amp;earg=sr1" TargetMode="External"/><Relationship Id="rId1" Type="http://schemas.openxmlformats.org/officeDocument/2006/relationships/slideLayout" Target="../slideLayouts/slideLayout10.xml"/></Relationships>
</file>

<file path=ppt/slides/_rels/slide35.xml.rels><?xml version="1.0" encoding="UTF-8" standalone="yes"?>
<Relationships xmlns="http://schemas.openxmlformats.org/package/2006/relationships"><Relationship Id="rId2" Type="http://schemas.openxmlformats.org/officeDocument/2006/relationships/hyperlink" Target="https://plus.lexis.com/document/documentlink/?pdmfid=1530671&amp;crid=5ad92d0b-c17c-4554-b2c3-bd4c6bca2d7e&amp;pddocfullpath=%2Fshared%2Fdocument%2Fcases%2Furn%3AcontentItem%3A5KXR-PBB1-F07X-Y005-00000-00&amp;pdcontentcomponentid=6253&amp;pdproductcontenttypeid=urn%3Apct%3A30&amp;pdiskwicview=false&amp;pdpinpoint=PAGE_155_4963&amp;prid=ec286122-e113-43eb-8a59-285ae8334eba&amp;ecomp=nspk" TargetMode="External"/><Relationship Id="rId1" Type="http://schemas.openxmlformats.org/officeDocument/2006/relationships/slideLayout" Target="../slideLayouts/slideLayout10.xml"/></Relationships>
</file>

<file path=ppt/slides/_rels/slide36.xml.rels><?xml version="1.0" encoding="UTF-8" standalone="yes"?>
<Relationships xmlns="http://schemas.openxmlformats.org/package/2006/relationships"><Relationship Id="rId2" Type="http://schemas.openxmlformats.org/officeDocument/2006/relationships/hyperlink" Target="https://plus.lexis.com/document/documentlink/?pdmfid=1530671&amp;crid=5ad92d0b-c17c-4554-b2c3-bd4c6bca2d7e&amp;pddocfullpath=%2Fshared%2Fdocument%2Fcases%2Furn%3AcontentItem%3A5KXR-PBB1-F07X-Y005-00000-00&amp;pdcontentcomponentid=6253&amp;pdproductcontenttypeid=urn%3Apct%3A30&amp;pdiskwicview=false&amp;pdpinpoint=PAGE_155_4963&amp;prid=ec286122-e113-43eb-8a59-285ae8334eba&amp;ecomp=nspk" TargetMode="External"/><Relationship Id="rId1" Type="http://schemas.openxmlformats.org/officeDocument/2006/relationships/slideLayout" Target="../slideLayouts/slideLayout10.xml"/></Relationships>
</file>

<file path=ppt/slides/_rels/slide37.xml.rels><?xml version="1.0" encoding="UTF-8" standalone="yes"?>
<Relationships xmlns="http://schemas.openxmlformats.org/package/2006/relationships"><Relationship Id="rId2" Type="http://schemas.openxmlformats.org/officeDocument/2006/relationships/hyperlink" Target="https://plus.lexis.com/document/documentlink/?pdmfid=1530671&amp;crid=5ad92d0b-c17c-4554-b2c3-bd4c6bca2d7e&amp;pddocfullpath=%2Fshared%2Fdocument%2Fcases%2Furn%3AcontentItem%3A5KXR-PBB1-F07X-Y005-00000-00&amp;pdcontentcomponentid=6253&amp;pdproductcontenttypeid=urn%3Apct%3A30&amp;pdiskwicview=false&amp;pdpinpoint=PAGE_155_4963&amp;prid=ec286122-e113-43eb-8a59-285ae8334eba&amp;ecomp=nspk" TargetMode="External"/><Relationship Id="rId1" Type="http://schemas.openxmlformats.org/officeDocument/2006/relationships/slideLayout" Target="../slideLayouts/slideLayout10.xml"/></Relationships>
</file>

<file path=ppt/slides/_rels/slide38.xml.rels><?xml version="1.0" encoding="UTF-8" standalone="yes"?>
<Relationships xmlns="http://schemas.openxmlformats.org/package/2006/relationships"><Relationship Id="rId2" Type="http://schemas.openxmlformats.org/officeDocument/2006/relationships/hyperlink" Target="https://plus.lexis.com/document/documentlink/?pdmfid=1530671&amp;crid=5ad92d0b-c17c-4554-b2c3-bd4c6bca2d7e&amp;pddocfullpath=%2Fshared%2Fdocument%2Fcases%2Furn%3AcontentItem%3A5KXR-PBB1-F07X-Y005-00000-00&amp;pdcontentcomponentid=6253&amp;pdproductcontenttypeid=urn%3Apct%3A30&amp;pdiskwicview=false&amp;pdpinpoint=PAGE_155_4963&amp;prid=ec286122-e113-43eb-8a59-285ae8334eba&amp;ecomp=nspk" TargetMode="External"/><Relationship Id="rId1" Type="http://schemas.openxmlformats.org/officeDocument/2006/relationships/slideLayout" Target="../slideLayouts/slideLayout10.xml"/></Relationships>
</file>

<file path=ppt/slides/_rels/slide3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0.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3" Type="http://schemas.openxmlformats.org/officeDocument/2006/relationships/hyperlink" Target="https://1.next.westlaw.com/Link/Document/FullText?findType=L&amp;originatingContext=document&amp;transitionType=DocumentItem&amp;pubNum=1000006&amp;refType=LQ&amp;originatingDoc=Ib6443591891911e6a75dc0f8acd44bfd&amp;cite=FLSTS112.31895" TargetMode="External"/><Relationship Id="rId2" Type="http://schemas.openxmlformats.org/officeDocument/2006/relationships/hyperlink" Target="https://1.next.westlaw.com/Link/Document/FullText?findType=L&amp;originatingContext=document&amp;transitionType=DocumentItem&amp;pubNum=1000006&amp;refType=LQ&amp;originatingDoc=Ib6443590891911e6a75dc0f8acd44bfd&amp;cite=FLSTS112.3187"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duotone>
              <a:schemeClr val="bg2">
                <a:shade val="88000"/>
                <a:hueMod val="106000"/>
                <a:satMod val="140000"/>
                <a:lumMod val="54000"/>
              </a:schemeClr>
              <a:schemeClr val="bg2">
                <a:tint val="98000"/>
                <a:hueMod val="82000"/>
                <a:satMod val="150000"/>
                <a:lumMod val="160000"/>
              </a:schemeClr>
            </a:duotone>
          </a:blip>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92C60-C352-4906-BF19-A24DE888395A}"/>
              </a:ext>
            </a:extLst>
          </p:cNvPr>
          <p:cNvSpPr>
            <a:spLocks noGrp="1"/>
          </p:cNvSpPr>
          <p:nvPr>
            <p:ph type="ctrTitle"/>
          </p:nvPr>
        </p:nvSpPr>
        <p:spPr>
          <a:xfrm>
            <a:off x="4845131" y="1197864"/>
            <a:ext cx="5376333" cy="3630168"/>
          </a:xfrm>
        </p:spPr>
        <p:txBody>
          <a:bodyPr>
            <a:normAutofit/>
          </a:bodyPr>
          <a:lstStyle/>
          <a:p>
            <a:r>
              <a:rPr lang="en-US" b="1" dirty="0">
                <a:solidFill>
                  <a:schemeClr val="accent2"/>
                </a:solidFill>
                <a:latin typeface="Century" panose="02040604050505020304" pitchFamily="18" charset="0"/>
              </a:rPr>
              <a:t>ETHICAL COMPLIANCE</a:t>
            </a:r>
          </a:p>
        </p:txBody>
      </p:sp>
      <p:sp>
        <p:nvSpPr>
          <p:cNvPr id="3" name="Subtitle 2">
            <a:extLst>
              <a:ext uri="{FF2B5EF4-FFF2-40B4-BE49-F238E27FC236}">
                <a16:creationId xmlns:a16="http://schemas.microsoft.com/office/drawing/2014/main" id="{CCB0D93A-8790-4C75-9C59-801D24BDD747}"/>
              </a:ext>
            </a:extLst>
          </p:cNvPr>
          <p:cNvSpPr>
            <a:spLocks noGrp="1"/>
          </p:cNvSpPr>
          <p:nvPr>
            <p:ph type="subTitle" idx="1"/>
          </p:nvPr>
        </p:nvSpPr>
        <p:spPr>
          <a:xfrm>
            <a:off x="5291667" y="3602038"/>
            <a:ext cx="5376333" cy="1655762"/>
          </a:xfrm>
        </p:spPr>
        <p:txBody>
          <a:bodyPr>
            <a:normAutofit/>
          </a:bodyPr>
          <a:lstStyle/>
          <a:p>
            <a:endParaRPr lang="en-US" sz="1800" dirty="0"/>
          </a:p>
        </p:txBody>
      </p:sp>
      <p:pic>
        <p:nvPicPr>
          <p:cNvPr id="9" name="Graphic 6" descr="Scales of Justice">
            <a:extLst>
              <a:ext uri="{FF2B5EF4-FFF2-40B4-BE49-F238E27FC236}">
                <a16:creationId xmlns:a16="http://schemas.microsoft.com/office/drawing/2014/main" id="{84CD7748-4B8A-5F4E-206A-BFF95398B85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319503" y="1539186"/>
            <a:ext cx="3525628" cy="3525628"/>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pic>
    </p:spTree>
    <p:extLst>
      <p:ext uri="{BB962C8B-B14F-4D97-AF65-F5344CB8AC3E}">
        <p14:creationId xmlns:p14="http://schemas.microsoft.com/office/powerpoint/2010/main" val="21836139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00A9E4-009A-403B-9A6A-0ECF8C3DD4CE}"/>
              </a:ext>
            </a:extLst>
          </p:cNvPr>
          <p:cNvSpPr>
            <a:spLocks noGrp="1"/>
          </p:cNvSpPr>
          <p:nvPr>
            <p:ph type="title"/>
          </p:nvPr>
        </p:nvSpPr>
        <p:spPr>
          <a:xfrm>
            <a:off x="677334" y="214685"/>
            <a:ext cx="9038166" cy="6243265"/>
          </a:xfrm>
        </p:spPr>
        <p:txBody>
          <a:bodyPr>
            <a:noAutofit/>
          </a:bodyPr>
          <a:lstStyle/>
          <a:p>
            <a:r>
              <a:rPr lang="en-US" sz="2000" b="1" i="0" dirty="0">
                <a:solidFill>
                  <a:schemeClr val="accent1">
                    <a:lumMod val="75000"/>
                  </a:schemeClr>
                </a:solidFill>
                <a:effectLst/>
                <a:latin typeface="Century" panose="02040604050505020304" pitchFamily="18" charset="0"/>
              </a:rPr>
              <a:t>(d) Conduct investigations and other inquiries free of actual or perceived impairment to the independence of the inspector general or the inspector general's office.  This shall include freedom from any interference with investigations and timely access to records and other sources of information.</a:t>
            </a:r>
            <a:br>
              <a:rPr lang="en-US" sz="2000" b="1" i="0" dirty="0">
                <a:solidFill>
                  <a:schemeClr val="accent1">
                    <a:lumMod val="75000"/>
                  </a:schemeClr>
                </a:solidFill>
                <a:effectLst/>
                <a:latin typeface="Century" panose="02040604050505020304" pitchFamily="18" charset="0"/>
              </a:rPr>
            </a:br>
            <a:r>
              <a:rPr lang="en-US" sz="2000" b="1" i="0" dirty="0">
                <a:solidFill>
                  <a:schemeClr val="accent1">
                    <a:lumMod val="75000"/>
                  </a:schemeClr>
                </a:solidFill>
                <a:effectLst/>
                <a:latin typeface="Century" panose="02040604050505020304" pitchFamily="18" charset="0"/>
              </a:rPr>
              <a:t>(e) At the conclusion of each investigation in which the subject of the investigation is a specific entity contracting with the state or an individual substantially affected as defined by this section, and if the investigation is not confidential or otherwise exempt from disclosure by law, the inspector general shall, consistent with </a:t>
            </a:r>
            <a:r>
              <a:rPr lang="en-US" sz="2000" b="1" i="0" u="none" strike="noStrike" dirty="0">
                <a:solidFill>
                  <a:schemeClr val="accent1">
                    <a:lumMod val="75000"/>
                  </a:schemeClr>
                </a:solidFill>
                <a:effectLst/>
                <a:latin typeface="Century" panose="02040604050505020304" pitchFamily="18" charset="0"/>
                <a:hlinkClick r:id="rId2" tooltip="s. 119.07(1)">
                  <a:extLst>
                    <a:ext uri="{A12FA001-AC4F-418D-AE19-62706E023703}">
                      <ahyp:hlinkClr xmlns:ahyp="http://schemas.microsoft.com/office/drawing/2018/hyperlinkcolor" val="tx"/>
                    </a:ext>
                  </a:extLst>
                </a:hlinkClick>
              </a:rPr>
              <a:t>s. 119.07(1)</a:t>
            </a:r>
            <a:r>
              <a:rPr lang="en-US" sz="2000" b="1" i="0" dirty="0">
                <a:solidFill>
                  <a:schemeClr val="accent1">
                    <a:lumMod val="75000"/>
                  </a:schemeClr>
                </a:solidFill>
                <a:effectLst/>
                <a:latin typeface="Century" panose="02040604050505020304" pitchFamily="18" charset="0"/>
              </a:rPr>
              <a:t>, submit findings to the subject that is a specific entity contracting with the state or an individual substantially affected, who shall be advised in writing that they may submit a written response within 20 working days after receipt of the findings.  Such response and the inspector general's rebuttal to the response, if any, shall be included in the final investigative report. to </a:t>
            </a:r>
            <a:r>
              <a:rPr lang="en-US" sz="2000" b="1" i="0" u="none" strike="noStrike" dirty="0">
                <a:solidFill>
                  <a:schemeClr val="accent1">
                    <a:lumMod val="75000"/>
                  </a:schemeClr>
                </a:solidFill>
                <a:effectLst/>
                <a:latin typeface="Century" panose="02040604050505020304" pitchFamily="18" charset="0"/>
                <a:hlinkClick r:id="rId3" tooltip="s. 112.3189">
                  <a:extLst>
                    <a:ext uri="{A12FA001-AC4F-418D-AE19-62706E023703}">
                      <ahyp:hlinkClr xmlns:ahyp="http://schemas.microsoft.com/office/drawing/2018/hyperlinkcolor" val="tx"/>
                    </a:ext>
                  </a:extLst>
                </a:hlinkClick>
              </a:rPr>
              <a:t>s. 112.3189</a:t>
            </a:r>
            <a:r>
              <a:rPr lang="en-US" sz="2000" b="1" i="0" dirty="0">
                <a:solidFill>
                  <a:schemeClr val="accent1">
                    <a:lumMod val="75000"/>
                  </a:schemeClr>
                </a:solidFill>
                <a:effectLst/>
                <a:latin typeface="Century" panose="02040604050505020304" pitchFamily="18" charset="0"/>
              </a:rPr>
              <a:t>.</a:t>
            </a:r>
            <a:br>
              <a:rPr lang="en-US" sz="2000" b="0" i="0" dirty="0">
                <a:solidFill>
                  <a:schemeClr val="accent1">
                    <a:lumMod val="50000"/>
                  </a:schemeClr>
                </a:solidFill>
                <a:effectLst/>
                <a:latin typeface="Roboto" panose="02000000000000000000" pitchFamily="2" charset="0"/>
              </a:rPr>
            </a:br>
            <a:endParaRPr lang="en-US" sz="2000" b="1" dirty="0">
              <a:solidFill>
                <a:schemeClr val="accent1">
                  <a:lumMod val="50000"/>
                </a:schemeClr>
              </a:solidFill>
              <a:latin typeface="Century" panose="02040604050505020304" pitchFamily="18" charset="0"/>
            </a:endParaRPr>
          </a:p>
        </p:txBody>
      </p:sp>
      <p:sp>
        <p:nvSpPr>
          <p:cNvPr id="3" name="Content Placeholder 2">
            <a:extLst>
              <a:ext uri="{FF2B5EF4-FFF2-40B4-BE49-F238E27FC236}">
                <a16:creationId xmlns:a16="http://schemas.microsoft.com/office/drawing/2014/main" id="{24D6A834-CE07-4296-ACCC-01F4DB8F3269}"/>
              </a:ext>
            </a:extLst>
          </p:cNvPr>
          <p:cNvSpPr>
            <a:spLocks noGrp="1"/>
          </p:cNvSpPr>
          <p:nvPr>
            <p:ph idx="1"/>
          </p:nvPr>
        </p:nvSpPr>
        <p:spPr>
          <a:xfrm flipV="1">
            <a:off x="677334" y="6013930"/>
            <a:ext cx="7799154" cy="45719"/>
          </a:xfrm>
        </p:spPr>
        <p:txBody>
          <a:bodyPr>
            <a:noAutofit/>
          </a:bodyPr>
          <a:lstStyle/>
          <a:p>
            <a:pPr marL="0" indent="0">
              <a:buNone/>
            </a:pPr>
            <a:endParaRPr lang="en-US" sz="2800" dirty="0">
              <a:latin typeface="Century" panose="02040604050505020304" pitchFamily="18" charset="0"/>
            </a:endParaRPr>
          </a:p>
        </p:txBody>
      </p:sp>
    </p:spTree>
    <p:extLst>
      <p:ext uri="{BB962C8B-B14F-4D97-AF65-F5344CB8AC3E}">
        <p14:creationId xmlns:p14="http://schemas.microsoft.com/office/powerpoint/2010/main" val="15637223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9E6080A-693E-C945-F5AD-09F63B8EDD7F}"/>
              </a:ext>
            </a:extLst>
          </p:cNvPr>
          <p:cNvSpPr txBox="1"/>
          <p:nvPr/>
        </p:nvSpPr>
        <p:spPr>
          <a:xfrm>
            <a:off x="596348" y="389615"/>
            <a:ext cx="9151951" cy="4524315"/>
          </a:xfrm>
          <a:prstGeom prst="rect">
            <a:avLst/>
          </a:prstGeom>
          <a:noFill/>
        </p:spPr>
        <p:txBody>
          <a:bodyPr wrap="square">
            <a:spAutoFit/>
          </a:bodyPr>
          <a:lstStyle/>
          <a:p>
            <a:br>
              <a:rPr lang="en-US" sz="3600" b="1" i="0" dirty="0">
                <a:solidFill>
                  <a:schemeClr val="accent1">
                    <a:lumMod val="75000"/>
                  </a:schemeClr>
                </a:solidFill>
                <a:effectLst/>
                <a:latin typeface="Century" panose="02040604050505020304" pitchFamily="18" charset="0"/>
              </a:rPr>
            </a:br>
            <a:r>
              <a:rPr lang="en-US" sz="3600" b="1" i="0" dirty="0">
                <a:solidFill>
                  <a:schemeClr val="accent1">
                    <a:lumMod val="75000"/>
                  </a:schemeClr>
                </a:solidFill>
                <a:effectLst/>
                <a:latin typeface="Century" panose="02040604050505020304" pitchFamily="18" charset="0"/>
              </a:rPr>
              <a:t>(f) Submit in a timely fashion final reports on investigations conducted by the inspector general to the agency head, except for </a:t>
            </a:r>
            <a:r>
              <a:rPr lang="en-US" sz="3600" b="1" i="0" u="sng" dirty="0">
                <a:solidFill>
                  <a:schemeClr val="accent1">
                    <a:lumMod val="75000"/>
                  </a:schemeClr>
                </a:solidFill>
                <a:effectLst/>
                <a:latin typeface="Century" panose="02040604050505020304" pitchFamily="18" charset="0"/>
              </a:rPr>
              <a:t>whistle-blower's</a:t>
            </a:r>
            <a:r>
              <a:rPr lang="en-US" sz="3600" b="1" i="0" dirty="0">
                <a:solidFill>
                  <a:schemeClr val="accent1">
                    <a:lumMod val="75000"/>
                  </a:schemeClr>
                </a:solidFill>
                <a:effectLst/>
                <a:latin typeface="Century" panose="02040604050505020304" pitchFamily="18" charset="0"/>
              </a:rPr>
              <a:t> investigations, which shall be conducted and reported pursuant to </a:t>
            </a:r>
            <a:r>
              <a:rPr lang="en-US" sz="3600" b="1" i="0" u="none" strike="noStrike" dirty="0">
                <a:solidFill>
                  <a:schemeClr val="accent1">
                    <a:lumMod val="75000"/>
                  </a:schemeClr>
                </a:solidFill>
                <a:effectLst/>
                <a:latin typeface="Century" panose="02040604050505020304" pitchFamily="18" charset="0"/>
                <a:hlinkClick r:id="rId2" tooltip="s. 112.3189">
                  <a:extLst>
                    <a:ext uri="{A12FA001-AC4F-418D-AE19-62706E023703}">
                      <ahyp:hlinkClr xmlns:ahyp="http://schemas.microsoft.com/office/drawing/2018/hyperlinkcolor" val="tx"/>
                    </a:ext>
                  </a:extLst>
                </a:hlinkClick>
              </a:rPr>
              <a:t>s. 112.3189</a:t>
            </a:r>
            <a:r>
              <a:rPr lang="en-US" sz="3600" b="1" i="0" dirty="0">
                <a:solidFill>
                  <a:schemeClr val="accent1">
                    <a:lumMod val="75000"/>
                  </a:schemeClr>
                </a:solidFill>
                <a:effectLst/>
                <a:latin typeface="Century" panose="02040604050505020304" pitchFamily="18" charset="0"/>
              </a:rPr>
              <a:t>.</a:t>
            </a:r>
            <a:br>
              <a:rPr lang="en-US" sz="3600" b="1" i="0" dirty="0">
                <a:solidFill>
                  <a:schemeClr val="accent1">
                    <a:lumMod val="75000"/>
                  </a:schemeClr>
                </a:solidFill>
                <a:effectLst/>
                <a:latin typeface="Century" panose="02040604050505020304" pitchFamily="18" charset="0"/>
              </a:rPr>
            </a:br>
            <a:endParaRPr lang="en-US" sz="3600" b="1" dirty="0">
              <a:solidFill>
                <a:schemeClr val="accent1">
                  <a:lumMod val="75000"/>
                </a:schemeClr>
              </a:solidFill>
              <a:latin typeface="Century" panose="02040604050505020304" pitchFamily="18" charset="0"/>
            </a:endParaRPr>
          </a:p>
        </p:txBody>
      </p:sp>
    </p:spTree>
    <p:extLst>
      <p:ext uri="{BB962C8B-B14F-4D97-AF65-F5344CB8AC3E}">
        <p14:creationId xmlns:p14="http://schemas.microsoft.com/office/powerpoint/2010/main" val="35807288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057" name="Group 2056">
            <a:extLst>
              <a:ext uri="{FF2B5EF4-FFF2-40B4-BE49-F238E27FC236}">
                <a16:creationId xmlns:a16="http://schemas.microsoft.com/office/drawing/2014/main" id="{B4DE830A-B531-4A3B-96F6-0ECE88B0855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2058" name="Straight Connector 2057">
              <a:extLst>
                <a:ext uri="{FF2B5EF4-FFF2-40B4-BE49-F238E27FC236}">
                  <a16:creationId xmlns:a16="http://schemas.microsoft.com/office/drawing/2014/main" id="{2813DF2C-461A-4A8F-9679-A172790D1F3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059" name="Straight Connector 2058">
              <a:extLst>
                <a:ext uri="{FF2B5EF4-FFF2-40B4-BE49-F238E27FC236}">
                  <a16:creationId xmlns:a16="http://schemas.microsoft.com/office/drawing/2014/main" id="{54CD3A85-C039-4249-86E4-1EB9318B549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060" name="Rectangle 23">
              <a:extLst>
                <a:ext uri="{FF2B5EF4-FFF2-40B4-BE49-F238E27FC236}">
                  <a16:creationId xmlns:a16="http://schemas.microsoft.com/office/drawing/2014/main" id="{887EA6D2-2883-42C2-993D-094CA6D65D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61" name="Rectangle 25">
              <a:extLst>
                <a:ext uri="{FF2B5EF4-FFF2-40B4-BE49-F238E27FC236}">
                  <a16:creationId xmlns:a16="http://schemas.microsoft.com/office/drawing/2014/main" id="{3B895046-636F-4D1B-ACA4-29AA0CB332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62" name="Isosceles Triangle 2061">
              <a:extLst>
                <a:ext uri="{FF2B5EF4-FFF2-40B4-BE49-F238E27FC236}">
                  <a16:creationId xmlns:a16="http://schemas.microsoft.com/office/drawing/2014/main" id="{C6B0CDE3-E054-4EDD-A43B-F96843D8BF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63" name="Rectangle 27">
              <a:extLst>
                <a:ext uri="{FF2B5EF4-FFF2-40B4-BE49-F238E27FC236}">
                  <a16:creationId xmlns:a16="http://schemas.microsoft.com/office/drawing/2014/main" id="{3B66B1A2-F145-4C9B-85CC-4BF30D58CB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64" name="Rectangle 28">
              <a:extLst>
                <a:ext uri="{FF2B5EF4-FFF2-40B4-BE49-F238E27FC236}">
                  <a16:creationId xmlns:a16="http://schemas.microsoft.com/office/drawing/2014/main" id="{5D4FC972-94B3-4035-8D31-E668C132B4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65" name="Rectangle 29">
              <a:extLst>
                <a:ext uri="{FF2B5EF4-FFF2-40B4-BE49-F238E27FC236}">
                  <a16:creationId xmlns:a16="http://schemas.microsoft.com/office/drawing/2014/main" id="{374B9941-AFBE-4A77-A50E-B6EA04A746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66" name="Isosceles Triangle 2065">
              <a:extLst>
                <a:ext uri="{FF2B5EF4-FFF2-40B4-BE49-F238E27FC236}">
                  <a16:creationId xmlns:a16="http://schemas.microsoft.com/office/drawing/2014/main" id="{27A982C5-2C38-4CE9-BC18-94697AD657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67" name="Isosceles Triangle 2066">
              <a:extLst>
                <a:ext uri="{FF2B5EF4-FFF2-40B4-BE49-F238E27FC236}">
                  <a16:creationId xmlns:a16="http://schemas.microsoft.com/office/drawing/2014/main" id="{0060D8D1-7BB1-498F-AFBB-ADAC130A9E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2" name="Title 1">
            <a:extLst>
              <a:ext uri="{FF2B5EF4-FFF2-40B4-BE49-F238E27FC236}">
                <a16:creationId xmlns:a16="http://schemas.microsoft.com/office/drawing/2014/main" id="{6FFFB857-11BF-C884-692B-7D4AED1C69FB}"/>
              </a:ext>
            </a:extLst>
          </p:cNvPr>
          <p:cNvSpPr>
            <a:spLocks noGrp="1"/>
          </p:cNvSpPr>
          <p:nvPr>
            <p:ph type="title"/>
          </p:nvPr>
        </p:nvSpPr>
        <p:spPr>
          <a:xfrm>
            <a:off x="4974337" y="1265314"/>
            <a:ext cx="4299666" cy="3249131"/>
          </a:xfrm>
        </p:spPr>
        <p:txBody>
          <a:bodyPr vert="horz" lIns="91440" tIns="45720" rIns="91440" bIns="45720" rtlCol="0" anchor="b">
            <a:normAutofit/>
          </a:bodyPr>
          <a:lstStyle/>
          <a:p>
            <a:r>
              <a:rPr lang="en-US" sz="5000" kern="1200" dirty="0">
                <a:solidFill>
                  <a:schemeClr val="accent1"/>
                </a:solidFill>
                <a:latin typeface="+mj-lt"/>
                <a:ea typeface="+mj-ea"/>
                <a:cs typeface="+mj-cs"/>
              </a:rPr>
              <a:t>Florida Whistleblower Act</a:t>
            </a:r>
          </a:p>
        </p:txBody>
      </p:sp>
      <p:sp>
        <p:nvSpPr>
          <p:cNvPr id="2069" name="Isosceles Triangle 2068">
            <a:extLst>
              <a:ext uri="{FF2B5EF4-FFF2-40B4-BE49-F238E27FC236}">
                <a16:creationId xmlns:a16="http://schemas.microsoft.com/office/drawing/2014/main" id="{5A7802B6-FF37-40CF-A7E2-6F2A0D9A9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174" y="1270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pic>
        <p:nvPicPr>
          <p:cNvPr id="2052" name="Picture 4" descr="Image result for Whistleblower Cartoon">
            <a:extLst>
              <a:ext uri="{FF2B5EF4-FFF2-40B4-BE49-F238E27FC236}">
                <a16:creationId xmlns:a16="http://schemas.microsoft.com/office/drawing/2014/main" id="{29DD60F8-27FD-CCCA-D128-A3E1061C7BC8}"/>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903094" y="513708"/>
            <a:ext cx="3751202" cy="5393932"/>
          </a:xfrm>
          <a:prstGeom prst="rect">
            <a:avLst/>
          </a:prstGeom>
          <a:noFill/>
          <a:extLst>
            <a:ext uri="{909E8E84-426E-40DD-AFC4-6F175D3DCCD1}">
              <a14:hiddenFill xmlns:a14="http://schemas.microsoft.com/office/drawing/2010/main">
                <a:solidFill>
                  <a:srgbClr val="FFFFFF"/>
                </a:solidFill>
              </a14:hiddenFill>
            </a:ext>
          </a:extLst>
        </p:spPr>
      </p:pic>
      <p:sp>
        <p:nvSpPr>
          <p:cNvPr id="3" name="Text Placeholder 2">
            <a:extLst>
              <a:ext uri="{FF2B5EF4-FFF2-40B4-BE49-F238E27FC236}">
                <a16:creationId xmlns:a16="http://schemas.microsoft.com/office/drawing/2014/main" id="{966FA0DD-5527-7AD9-2361-154CD859A762}"/>
              </a:ext>
            </a:extLst>
          </p:cNvPr>
          <p:cNvSpPr>
            <a:spLocks noGrp="1"/>
          </p:cNvSpPr>
          <p:nvPr>
            <p:ph type="body" idx="1"/>
          </p:nvPr>
        </p:nvSpPr>
        <p:spPr>
          <a:xfrm>
            <a:off x="1129396" y="1787704"/>
            <a:ext cx="9856074" cy="4842336"/>
          </a:xfrm>
        </p:spPr>
        <p:txBody>
          <a:bodyPr>
            <a:normAutofit/>
          </a:bodyPr>
          <a:lstStyle/>
          <a:p>
            <a:endParaRPr lang="en-US" sz="2400" b="1" dirty="0"/>
          </a:p>
        </p:txBody>
      </p:sp>
    </p:spTree>
    <p:extLst>
      <p:ext uri="{BB962C8B-B14F-4D97-AF65-F5344CB8AC3E}">
        <p14:creationId xmlns:p14="http://schemas.microsoft.com/office/powerpoint/2010/main" val="7920145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5EF433-BB08-54FC-D066-768C5B635CD7}"/>
              </a:ext>
            </a:extLst>
          </p:cNvPr>
          <p:cNvSpPr>
            <a:spLocks noGrp="1"/>
          </p:cNvSpPr>
          <p:nvPr>
            <p:ph type="title"/>
          </p:nvPr>
        </p:nvSpPr>
        <p:spPr>
          <a:xfrm>
            <a:off x="677335" y="609599"/>
            <a:ext cx="8596668" cy="4884751"/>
          </a:xfrm>
        </p:spPr>
        <p:txBody>
          <a:bodyPr>
            <a:normAutofit fontScale="90000"/>
          </a:bodyPr>
          <a:lstStyle/>
          <a:p>
            <a:r>
              <a:rPr lang="en-US" sz="2200" b="1" i="0" dirty="0">
                <a:solidFill>
                  <a:schemeClr val="accent1">
                    <a:lumMod val="75000"/>
                  </a:schemeClr>
                </a:solidFill>
                <a:effectLst/>
                <a:latin typeface="Century" panose="02040604050505020304" pitchFamily="18" charset="0"/>
              </a:rPr>
              <a:t>112.3187 Adverse action against employee for disclosing information of specified nature prohibited; employee remedy and relief.</a:t>
            </a:r>
            <a:br>
              <a:rPr lang="en-US" sz="2200" b="1" i="0" dirty="0">
                <a:solidFill>
                  <a:schemeClr val="accent1">
                    <a:lumMod val="75000"/>
                  </a:schemeClr>
                </a:solidFill>
                <a:effectLst/>
                <a:latin typeface="Century" panose="02040604050505020304" pitchFamily="18" charset="0"/>
              </a:rPr>
            </a:br>
            <a:br>
              <a:rPr lang="en-US" sz="2200" b="1" i="0" dirty="0">
                <a:solidFill>
                  <a:schemeClr val="accent1">
                    <a:lumMod val="75000"/>
                  </a:schemeClr>
                </a:solidFill>
                <a:effectLst/>
                <a:latin typeface="Century" panose="02040604050505020304" pitchFamily="18" charset="0"/>
              </a:rPr>
            </a:br>
            <a:r>
              <a:rPr lang="en-US" sz="2200" b="1" i="0" dirty="0">
                <a:solidFill>
                  <a:schemeClr val="accent1">
                    <a:lumMod val="75000"/>
                  </a:schemeClr>
                </a:solidFill>
                <a:effectLst/>
                <a:latin typeface="Century" panose="02040604050505020304" pitchFamily="18" charset="0"/>
              </a:rPr>
              <a:t>—(1) SHORT TITLE.—Sections </a:t>
            </a:r>
            <a:r>
              <a:rPr lang="en-US" sz="2200" b="1" i="0" u="sng" dirty="0">
                <a:solidFill>
                  <a:schemeClr val="accent1">
                    <a:lumMod val="75000"/>
                  </a:schemeClr>
                </a:solidFill>
                <a:effectLst/>
                <a:latin typeface="Century" panose="02040604050505020304" pitchFamily="18" charset="0"/>
                <a:hlinkClick r:id="rId2">
                  <a:extLst>
                    <a:ext uri="{A12FA001-AC4F-418D-AE19-62706E023703}">
                      <ahyp:hlinkClr xmlns:ahyp="http://schemas.microsoft.com/office/drawing/2018/hyperlinkcolor" val="tx"/>
                    </a:ext>
                  </a:extLst>
                </a:hlinkClick>
              </a:rPr>
              <a:t>112.3187</a:t>
            </a:r>
            <a:r>
              <a:rPr lang="en-US" sz="2200" b="1" i="0" dirty="0">
                <a:solidFill>
                  <a:schemeClr val="accent1">
                    <a:lumMod val="75000"/>
                  </a:schemeClr>
                </a:solidFill>
                <a:effectLst/>
                <a:latin typeface="Century" panose="02040604050505020304" pitchFamily="18" charset="0"/>
              </a:rPr>
              <a:t>-</a:t>
            </a:r>
            <a:r>
              <a:rPr lang="en-US" sz="2200" b="1" i="0" u="sng" dirty="0">
                <a:solidFill>
                  <a:schemeClr val="accent1">
                    <a:lumMod val="75000"/>
                  </a:schemeClr>
                </a:solidFill>
                <a:effectLst/>
                <a:latin typeface="Century" panose="02040604050505020304" pitchFamily="18" charset="0"/>
                <a:hlinkClick r:id="rId3">
                  <a:extLst>
                    <a:ext uri="{A12FA001-AC4F-418D-AE19-62706E023703}">
                      <ahyp:hlinkClr xmlns:ahyp="http://schemas.microsoft.com/office/drawing/2018/hyperlinkcolor" val="tx"/>
                    </a:ext>
                  </a:extLst>
                </a:hlinkClick>
              </a:rPr>
              <a:t>112.31895</a:t>
            </a:r>
            <a:r>
              <a:rPr lang="en-US" sz="2200" b="1" i="0" dirty="0">
                <a:solidFill>
                  <a:schemeClr val="accent1">
                    <a:lumMod val="75000"/>
                  </a:schemeClr>
                </a:solidFill>
                <a:effectLst/>
                <a:latin typeface="Century" panose="02040604050505020304" pitchFamily="18" charset="0"/>
              </a:rPr>
              <a:t> may be cited as the </a:t>
            </a:r>
            <a:r>
              <a:rPr lang="en-US" sz="2200" b="1" i="0" u="sng" dirty="0">
                <a:solidFill>
                  <a:schemeClr val="accent1">
                    <a:lumMod val="75000"/>
                  </a:schemeClr>
                </a:solidFill>
                <a:effectLst/>
                <a:latin typeface="Century" panose="02040604050505020304" pitchFamily="18" charset="0"/>
              </a:rPr>
              <a:t>“Whistle-blower’s Act</a:t>
            </a:r>
            <a:r>
              <a:rPr lang="en-US" sz="2200" b="1" i="0" dirty="0">
                <a:solidFill>
                  <a:schemeClr val="accent1">
                    <a:lumMod val="75000"/>
                  </a:schemeClr>
                </a:solidFill>
                <a:effectLst/>
                <a:latin typeface="Century" panose="02040604050505020304" pitchFamily="18" charset="0"/>
              </a:rPr>
              <a:t>.”</a:t>
            </a:r>
            <a:br>
              <a:rPr lang="en-US" sz="2200" b="1" i="0" dirty="0">
                <a:solidFill>
                  <a:schemeClr val="accent1">
                    <a:lumMod val="75000"/>
                  </a:schemeClr>
                </a:solidFill>
                <a:effectLst/>
                <a:latin typeface="Century" panose="02040604050505020304" pitchFamily="18" charset="0"/>
              </a:rPr>
            </a:br>
            <a:r>
              <a:rPr lang="en-US" sz="2200" b="1" i="0" dirty="0">
                <a:solidFill>
                  <a:schemeClr val="accent1">
                    <a:lumMod val="75000"/>
                  </a:schemeClr>
                </a:solidFill>
                <a:effectLst/>
                <a:latin typeface="Century" panose="02040604050505020304" pitchFamily="18" charset="0"/>
              </a:rPr>
              <a:t>(2) LEGISLATIVE INTENT.—It is the intent of the Legislature to prevent agencies or independent contractors from taking retaliatory action against an employee who reports to an appropriate agency violations of law on the part of a public employer or independent contractor that create a substantial and specific danger to the public’s health, safety, or welfare. It is further the intent of the Legislature to prevent agencies or independent contractors from taking retaliatory action against any person who discloses information to an appropriate agency alleging improper use of governmental office, gross waste of funds, or any other abuse or gross neglect of duty on the part of an agency, public officer, or employee.</a:t>
            </a:r>
            <a:br>
              <a:rPr lang="en-US" sz="1800" b="1" i="0" dirty="0">
                <a:solidFill>
                  <a:schemeClr val="accent1">
                    <a:lumMod val="75000"/>
                  </a:schemeClr>
                </a:solidFill>
                <a:effectLst/>
                <a:latin typeface="Century" panose="02040604050505020304" pitchFamily="18" charset="0"/>
              </a:rPr>
            </a:br>
            <a:endParaRPr lang="en-US" b="1" dirty="0">
              <a:solidFill>
                <a:schemeClr val="accent1">
                  <a:lumMod val="75000"/>
                </a:schemeClr>
              </a:solidFill>
              <a:latin typeface="Century" panose="02040604050505020304" pitchFamily="18" charset="0"/>
            </a:endParaRPr>
          </a:p>
        </p:txBody>
      </p:sp>
      <p:sp>
        <p:nvSpPr>
          <p:cNvPr id="3" name="Text Placeholder 2">
            <a:extLst>
              <a:ext uri="{FF2B5EF4-FFF2-40B4-BE49-F238E27FC236}">
                <a16:creationId xmlns:a16="http://schemas.microsoft.com/office/drawing/2014/main" id="{8D3F3802-55EB-F6EA-857E-699F41B3F2E6}"/>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994129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1ADE586-09CE-1AA2-51B3-824F2303F472}"/>
              </a:ext>
            </a:extLst>
          </p:cNvPr>
          <p:cNvSpPr txBox="1"/>
          <p:nvPr/>
        </p:nvSpPr>
        <p:spPr>
          <a:xfrm>
            <a:off x="612250" y="349857"/>
            <a:ext cx="8541689" cy="4985980"/>
          </a:xfrm>
          <a:prstGeom prst="rect">
            <a:avLst/>
          </a:prstGeom>
          <a:noFill/>
        </p:spPr>
        <p:txBody>
          <a:bodyPr wrap="square">
            <a:spAutoFit/>
          </a:bodyPr>
          <a:lstStyle/>
          <a:p>
            <a:r>
              <a:rPr lang="en-US" sz="2000" b="1" i="0" dirty="0">
                <a:solidFill>
                  <a:schemeClr val="accent1">
                    <a:lumMod val="75000"/>
                  </a:schemeClr>
                </a:solidFill>
                <a:effectLst/>
                <a:latin typeface="Century" panose="02040604050505020304" pitchFamily="18" charset="0"/>
              </a:rPr>
              <a:t>(3) DEFINITIONS.—As used in this act, unless otherwise specified, the following words or terms shall have the meanings indicated:(a) “Agency” means any state, regional, county, local, or municipal government entity, whether executive, judicial, or legislative; any official, officer, department, division, bureau, commission, authority, or political subdivision therein; or any public school, community college, or state university.</a:t>
            </a:r>
            <a:br>
              <a:rPr lang="en-US" sz="2000" b="1" i="0" dirty="0">
                <a:solidFill>
                  <a:schemeClr val="accent1">
                    <a:lumMod val="75000"/>
                  </a:schemeClr>
                </a:solidFill>
                <a:effectLst/>
                <a:latin typeface="Century" panose="02040604050505020304" pitchFamily="18" charset="0"/>
              </a:rPr>
            </a:br>
            <a:r>
              <a:rPr lang="en-US" sz="2000" b="1" i="0" dirty="0">
                <a:solidFill>
                  <a:schemeClr val="accent1">
                    <a:lumMod val="75000"/>
                  </a:schemeClr>
                </a:solidFill>
                <a:effectLst/>
                <a:latin typeface="Century" panose="02040604050505020304" pitchFamily="18" charset="0"/>
              </a:rPr>
              <a:t>(b) “Employee” means a person who performs services for, and under the control and direction of, or contracts with, an agency or independent contractor for wages or other remuneration.</a:t>
            </a:r>
            <a:br>
              <a:rPr lang="en-US" sz="2000" b="1" i="0" dirty="0">
                <a:solidFill>
                  <a:schemeClr val="accent1">
                    <a:lumMod val="75000"/>
                  </a:schemeClr>
                </a:solidFill>
                <a:effectLst/>
                <a:latin typeface="Century" panose="02040604050505020304" pitchFamily="18" charset="0"/>
              </a:rPr>
            </a:br>
            <a:r>
              <a:rPr lang="en-US" sz="2000" b="1" i="0" dirty="0">
                <a:solidFill>
                  <a:schemeClr val="accent1">
                    <a:lumMod val="75000"/>
                  </a:schemeClr>
                </a:solidFill>
                <a:effectLst/>
                <a:latin typeface="Century" panose="02040604050505020304" pitchFamily="18" charset="0"/>
              </a:rPr>
              <a:t>(c) “Adverse personnel action” means the discharge, suspension, transfer, or demotion of any employee or the withholding of bonuses, the reduction in salary or benefits, or any other adverse action taken against an employee within the terms and conditions of employment by an agency or independent contractor.</a:t>
            </a:r>
            <a:br>
              <a:rPr lang="en-US" sz="1800" b="0" i="0" dirty="0">
                <a:solidFill>
                  <a:srgbClr val="000000"/>
                </a:solidFill>
                <a:effectLst/>
                <a:latin typeface="Trebuchet MS" panose="020B0603020202020204" pitchFamily="34" charset="0"/>
              </a:rPr>
            </a:br>
            <a:endParaRPr lang="en-US" dirty="0"/>
          </a:p>
        </p:txBody>
      </p:sp>
    </p:spTree>
    <p:extLst>
      <p:ext uri="{BB962C8B-B14F-4D97-AF65-F5344CB8AC3E}">
        <p14:creationId xmlns:p14="http://schemas.microsoft.com/office/powerpoint/2010/main" val="23355879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6F70C-B7D2-A280-A551-9FD71D660D2E}"/>
              </a:ext>
            </a:extLst>
          </p:cNvPr>
          <p:cNvSpPr>
            <a:spLocks noGrp="1"/>
          </p:cNvSpPr>
          <p:nvPr>
            <p:ph type="title"/>
          </p:nvPr>
        </p:nvSpPr>
        <p:spPr/>
        <p:txBody>
          <a:bodyPr/>
          <a:lstStyle/>
          <a:p>
            <a:endParaRPr lang="en-US"/>
          </a:p>
        </p:txBody>
      </p:sp>
      <p:sp>
        <p:nvSpPr>
          <p:cNvPr id="3" name="Picture Placeholder 2">
            <a:extLst>
              <a:ext uri="{FF2B5EF4-FFF2-40B4-BE49-F238E27FC236}">
                <a16:creationId xmlns:a16="http://schemas.microsoft.com/office/drawing/2014/main" id="{1B860AA6-EF69-B1C1-ACD0-9257BC3A2B18}"/>
              </a:ext>
            </a:extLst>
          </p:cNvPr>
          <p:cNvSpPr>
            <a:spLocks noGrp="1"/>
          </p:cNvSpPr>
          <p:nvPr>
            <p:ph type="pic" idx="1"/>
          </p:nvPr>
        </p:nvSpPr>
        <p:spPr>
          <a:xfrm>
            <a:off x="677334" y="609600"/>
            <a:ext cx="8596668" cy="4558748"/>
          </a:xfrm>
        </p:spPr>
        <p:txBody>
          <a:bodyPr>
            <a:normAutofit fontScale="55000" lnSpcReduction="20000"/>
          </a:bodyPr>
          <a:lstStyle/>
          <a:p>
            <a:pPr algn="l"/>
            <a:r>
              <a:rPr lang="en-US" sz="3800" b="1" i="0" dirty="0">
                <a:solidFill>
                  <a:schemeClr val="accent1">
                    <a:lumMod val="75000"/>
                  </a:schemeClr>
                </a:solidFill>
                <a:effectLst/>
                <a:latin typeface="Century" panose="02040604050505020304" pitchFamily="18" charset="0"/>
              </a:rPr>
              <a:t>(d) “Independent contractor” means a person, other than an agency, engaged in any business and who enters into a contract, including a provider agreement, with an agency.</a:t>
            </a:r>
          </a:p>
          <a:p>
            <a:pPr algn="l"/>
            <a:r>
              <a:rPr lang="en-US" sz="3800" b="1" i="0" dirty="0">
                <a:solidFill>
                  <a:schemeClr val="accent1">
                    <a:lumMod val="75000"/>
                  </a:schemeClr>
                </a:solidFill>
                <a:effectLst/>
                <a:latin typeface="Century" panose="02040604050505020304" pitchFamily="18" charset="0"/>
              </a:rPr>
              <a:t>(e) “Gross mismanagement” means a continuous pattern of managerial abuses, wrongful or arbitrary and capricious actions, or fraudulent or criminal conduct which may have a substantial adverse economic impact.</a:t>
            </a:r>
          </a:p>
          <a:p>
            <a:pPr algn="l"/>
            <a:r>
              <a:rPr lang="en-US" sz="3800" b="1" i="0" dirty="0">
                <a:solidFill>
                  <a:schemeClr val="accent1">
                    <a:lumMod val="75000"/>
                  </a:schemeClr>
                </a:solidFill>
                <a:effectLst/>
                <a:latin typeface="Century" panose="02040604050505020304" pitchFamily="18" charset="0"/>
              </a:rPr>
              <a:t>(4) ACTIONS PROHIBITED.—(a) An agency or independent contractor shall not dismiss, discipline, or take any other adverse personnel action against an employee for disclosing information pursuant to the provisions of this section.</a:t>
            </a:r>
          </a:p>
          <a:p>
            <a:pPr algn="l"/>
            <a:r>
              <a:rPr lang="en-US" sz="3800" b="1" i="0" dirty="0">
                <a:solidFill>
                  <a:schemeClr val="accent1">
                    <a:lumMod val="75000"/>
                  </a:schemeClr>
                </a:solidFill>
                <a:effectLst/>
                <a:latin typeface="Century" panose="02040604050505020304" pitchFamily="18" charset="0"/>
              </a:rPr>
              <a:t>(b) An agency or independent contractor shall not take any adverse action that affects the rights or interests of a person in retaliation for the person’s disclosure of information under this section.</a:t>
            </a:r>
          </a:p>
          <a:p>
            <a:endParaRPr lang="en-US" dirty="0"/>
          </a:p>
        </p:txBody>
      </p:sp>
      <p:sp>
        <p:nvSpPr>
          <p:cNvPr id="4" name="Text Placeholder 3">
            <a:extLst>
              <a:ext uri="{FF2B5EF4-FFF2-40B4-BE49-F238E27FC236}">
                <a16:creationId xmlns:a16="http://schemas.microsoft.com/office/drawing/2014/main" id="{99F6FB59-5EF5-8C20-AA51-AE255D9CC41E}"/>
              </a:ext>
            </a:extLst>
          </p:cNvPr>
          <p:cNvSpPr>
            <a:spLocks noGrp="1"/>
          </p:cNvSpPr>
          <p:nvPr>
            <p:ph type="body" sz="half" idx="2"/>
          </p:nvPr>
        </p:nvSpPr>
        <p:spPr/>
        <p:txBody>
          <a:bodyPr/>
          <a:lstStyle/>
          <a:p>
            <a:endParaRPr lang="en-US"/>
          </a:p>
        </p:txBody>
      </p:sp>
    </p:spTree>
    <p:extLst>
      <p:ext uri="{BB962C8B-B14F-4D97-AF65-F5344CB8AC3E}">
        <p14:creationId xmlns:p14="http://schemas.microsoft.com/office/powerpoint/2010/main" val="29595634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41A385-CC9A-312A-9F13-A17501C606DC}"/>
              </a:ext>
            </a:extLst>
          </p:cNvPr>
          <p:cNvSpPr>
            <a:spLocks noGrp="1"/>
          </p:cNvSpPr>
          <p:nvPr>
            <p:ph type="title"/>
          </p:nvPr>
        </p:nvSpPr>
        <p:spPr>
          <a:xfrm>
            <a:off x="677335" y="825357"/>
            <a:ext cx="8596668" cy="5626814"/>
          </a:xfrm>
        </p:spPr>
        <p:txBody>
          <a:bodyPr/>
          <a:lstStyle/>
          <a:p>
            <a:br>
              <a:rPr lang="en-US" dirty="0"/>
            </a:br>
            <a:br>
              <a:rPr lang="en-US" dirty="0"/>
            </a:br>
            <a:br>
              <a:rPr lang="en-US" dirty="0"/>
            </a:br>
            <a:endParaRPr lang="en-US" dirty="0"/>
          </a:p>
        </p:txBody>
      </p:sp>
      <p:sp>
        <p:nvSpPr>
          <p:cNvPr id="3" name="Text Placeholder 2">
            <a:extLst>
              <a:ext uri="{FF2B5EF4-FFF2-40B4-BE49-F238E27FC236}">
                <a16:creationId xmlns:a16="http://schemas.microsoft.com/office/drawing/2014/main" id="{BD9655A6-81CE-B13D-445A-527B5E6F3EE8}"/>
              </a:ext>
            </a:extLst>
          </p:cNvPr>
          <p:cNvSpPr>
            <a:spLocks noGrp="1"/>
          </p:cNvSpPr>
          <p:nvPr>
            <p:ph type="body" idx="1"/>
          </p:nvPr>
        </p:nvSpPr>
        <p:spPr>
          <a:xfrm>
            <a:off x="3081488" y="5763801"/>
            <a:ext cx="8596668" cy="113173"/>
          </a:xfrm>
        </p:spPr>
        <p:txBody>
          <a:bodyPr>
            <a:normAutofit fontScale="25000" lnSpcReduction="20000"/>
          </a:bodyPr>
          <a:lstStyle/>
          <a:p>
            <a:endParaRPr lang="en-US" dirty="0"/>
          </a:p>
        </p:txBody>
      </p:sp>
      <p:sp>
        <p:nvSpPr>
          <p:cNvPr id="7" name="TextBox 6">
            <a:extLst>
              <a:ext uri="{FF2B5EF4-FFF2-40B4-BE49-F238E27FC236}">
                <a16:creationId xmlns:a16="http://schemas.microsoft.com/office/drawing/2014/main" id="{224969A4-059B-B366-6898-9C8A18ED3F2C}"/>
              </a:ext>
            </a:extLst>
          </p:cNvPr>
          <p:cNvSpPr txBox="1"/>
          <p:nvPr/>
        </p:nvSpPr>
        <p:spPr>
          <a:xfrm>
            <a:off x="904126" y="1169411"/>
            <a:ext cx="8250147" cy="4401205"/>
          </a:xfrm>
          <a:prstGeom prst="rect">
            <a:avLst/>
          </a:prstGeom>
          <a:noFill/>
        </p:spPr>
        <p:txBody>
          <a:bodyPr wrap="square">
            <a:spAutoFit/>
          </a:bodyPr>
          <a:lstStyle/>
          <a:p>
            <a:pPr algn="l"/>
            <a:r>
              <a:rPr lang="en-US" sz="2000" b="1" i="1" dirty="0">
                <a:solidFill>
                  <a:schemeClr val="accent1">
                    <a:lumMod val="75000"/>
                  </a:schemeClr>
                </a:solidFill>
                <a:effectLst/>
                <a:latin typeface="Century" panose="02040604050505020304" pitchFamily="18" charset="0"/>
              </a:rPr>
              <a:t>(c) The provisions of this subsection shall not be applicable when an employee or person discloses information known by the employee or person to be false.</a:t>
            </a:r>
          </a:p>
          <a:p>
            <a:pPr algn="l"/>
            <a:endParaRPr lang="en-US" sz="2000" b="1" i="1" dirty="0">
              <a:solidFill>
                <a:schemeClr val="accent1">
                  <a:lumMod val="75000"/>
                </a:schemeClr>
              </a:solidFill>
              <a:effectLst/>
              <a:latin typeface="Century" panose="02040604050505020304" pitchFamily="18" charset="0"/>
            </a:endParaRPr>
          </a:p>
          <a:p>
            <a:pPr algn="l"/>
            <a:r>
              <a:rPr lang="en-US" sz="2000" b="1" i="0" dirty="0">
                <a:solidFill>
                  <a:schemeClr val="accent1">
                    <a:lumMod val="75000"/>
                  </a:schemeClr>
                </a:solidFill>
                <a:effectLst/>
                <a:latin typeface="Century" panose="02040604050505020304" pitchFamily="18" charset="0"/>
              </a:rPr>
              <a:t>(5) NATURE OF INFORMATION DISCLOSED.—The information disclosed under this section must include:(a) Any violation or suspected violation of any federal, state, or local law, rule, or regulation committed by an employee or agent of an agency or independent contractor which creates and presents a substantial and specific danger to the public’s health, safety, or welfare.</a:t>
            </a:r>
          </a:p>
          <a:p>
            <a:pPr algn="l"/>
            <a:r>
              <a:rPr lang="en-US" sz="2000" b="1" i="0" dirty="0">
                <a:solidFill>
                  <a:schemeClr val="accent1">
                    <a:lumMod val="75000"/>
                  </a:schemeClr>
                </a:solidFill>
                <a:effectLst/>
                <a:latin typeface="Century" panose="02040604050505020304" pitchFamily="18" charset="0"/>
              </a:rPr>
              <a:t>(b) Any act or suspected act of gross mismanagement, malfeasance, misfeasance, gross waste of public funds, suspected or actual Medicaid fraud or abuse, or gross neglect of duty committed by an employee or agent of an agency or independent contractor.</a:t>
            </a:r>
          </a:p>
        </p:txBody>
      </p:sp>
    </p:spTree>
    <p:extLst>
      <p:ext uri="{BB962C8B-B14F-4D97-AF65-F5344CB8AC3E}">
        <p14:creationId xmlns:p14="http://schemas.microsoft.com/office/powerpoint/2010/main" val="42037018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D42C81-12E5-98FC-72F7-D6A39662B931}"/>
              </a:ext>
            </a:extLst>
          </p:cNvPr>
          <p:cNvSpPr>
            <a:spLocks noGrp="1"/>
          </p:cNvSpPr>
          <p:nvPr>
            <p:ph type="title"/>
          </p:nvPr>
        </p:nvSpPr>
        <p:spPr>
          <a:xfrm>
            <a:off x="677335" y="609599"/>
            <a:ext cx="8596668" cy="5215847"/>
          </a:xfrm>
        </p:spPr>
        <p:txBody>
          <a:bodyPr>
            <a:normAutofit/>
          </a:bodyPr>
          <a:lstStyle/>
          <a:p>
            <a:br>
              <a:rPr lang="en-US" sz="2000" b="1" dirty="0">
                <a:solidFill>
                  <a:schemeClr val="accent1">
                    <a:lumMod val="75000"/>
                  </a:schemeClr>
                </a:solidFill>
                <a:latin typeface="Century" panose="02040604050505020304" pitchFamily="18" charset="0"/>
              </a:rPr>
            </a:br>
            <a:r>
              <a:rPr lang="en-US" sz="2000" b="1" i="0" dirty="0">
                <a:solidFill>
                  <a:schemeClr val="accent1">
                    <a:lumMod val="75000"/>
                  </a:schemeClr>
                </a:solidFill>
                <a:effectLst/>
                <a:latin typeface="Century" panose="02040604050505020304" pitchFamily="18" charset="0"/>
              </a:rPr>
              <a:t>(6) TO WHOM INFORMATION DISCLOSED.—The information disclosed under this section must be disclosed to any agency or federal government entity having the authority to investigate, police, manage, or otherwise remedy the violation or act, including, but not limited to, the Office of the Chief Inspector General, an agency inspector general or the employee designated as agency inspector general under s. </a:t>
            </a:r>
            <a:r>
              <a:rPr lang="en-US" sz="2000" b="1" i="0" u="sng" dirty="0">
                <a:solidFill>
                  <a:schemeClr val="accent1">
                    <a:lumMod val="75000"/>
                  </a:schemeClr>
                </a:solidFill>
                <a:effectLst/>
                <a:latin typeface="Century" panose="02040604050505020304" pitchFamily="18" charset="0"/>
                <a:hlinkClick r:id="rId2">
                  <a:extLst>
                    <a:ext uri="{A12FA001-AC4F-418D-AE19-62706E023703}">
                      <ahyp:hlinkClr xmlns:ahyp="http://schemas.microsoft.com/office/drawing/2018/hyperlinkcolor" val="tx"/>
                    </a:ext>
                  </a:extLst>
                </a:hlinkClick>
              </a:rPr>
              <a:t>112.3189</a:t>
            </a:r>
            <a:r>
              <a:rPr lang="en-US" sz="2000" b="1" i="0" dirty="0">
                <a:solidFill>
                  <a:schemeClr val="accent1">
                    <a:lumMod val="75000"/>
                  </a:schemeClr>
                </a:solidFill>
                <a:effectLst/>
                <a:latin typeface="Century" panose="02040604050505020304" pitchFamily="18" charset="0"/>
              </a:rPr>
              <a:t>(1) or inspectors general under s. </a:t>
            </a:r>
            <a:r>
              <a:rPr lang="en-US" sz="2000" b="1" i="0" u="sng" dirty="0">
                <a:solidFill>
                  <a:schemeClr val="accent1">
                    <a:lumMod val="75000"/>
                  </a:schemeClr>
                </a:solidFill>
                <a:effectLst/>
                <a:latin typeface="Century" panose="02040604050505020304" pitchFamily="18" charset="0"/>
                <a:hlinkClick r:id="rId3">
                  <a:extLst>
                    <a:ext uri="{A12FA001-AC4F-418D-AE19-62706E023703}">
                      <ahyp:hlinkClr xmlns:ahyp="http://schemas.microsoft.com/office/drawing/2018/hyperlinkcolor" val="tx"/>
                    </a:ext>
                  </a:extLst>
                </a:hlinkClick>
              </a:rPr>
              <a:t>20.055</a:t>
            </a:r>
            <a:r>
              <a:rPr lang="en-US" sz="2000" b="1" i="0" dirty="0">
                <a:solidFill>
                  <a:schemeClr val="accent1">
                    <a:lumMod val="75000"/>
                  </a:schemeClr>
                </a:solidFill>
                <a:effectLst/>
                <a:latin typeface="Century" panose="02040604050505020304" pitchFamily="18" charset="0"/>
              </a:rPr>
              <a:t>, the Florida Commission on Human Relations, and the whistle-blower’s hotline created under s. </a:t>
            </a:r>
            <a:r>
              <a:rPr lang="en-US" sz="2000" b="1" i="0" u="sng" dirty="0">
                <a:solidFill>
                  <a:schemeClr val="accent1">
                    <a:lumMod val="75000"/>
                  </a:schemeClr>
                </a:solidFill>
                <a:effectLst/>
                <a:latin typeface="Century" panose="02040604050505020304" pitchFamily="18" charset="0"/>
                <a:hlinkClick r:id="rId2">
                  <a:extLst>
                    <a:ext uri="{A12FA001-AC4F-418D-AE19-62706E023703}">
                      <ahyp:hlinkClr xmlns:ahyp="http://schemas.microsoft.com/office/drawing/2018/hyperlinkcolor" val="tx"/>
                    </a:ext>
                  </a:extLst>
                </a:hlinkClick>
              </a:rPr>
              <a:t>112.3189</a:t>
            </a:r>
            <a:r>
              <a:rPr lang="en-US" sz="2000" b="1" i="0" dirty="0">
                <a:solidFill>
                  <a:schemeClr val="accent1">
                    <a:lumMod val="75000"/>
                  </a:schemeClr>
                </a:solidFill>
                <a:effectLst/>
                <a:latin typeface="Century" panose="02040604050505020304" pitchFamily="18" charset="0"/>
              </a:rPr>
              <a:t>. However, for disclosures concerning a local governmental entity, including any regional, county, or municipal entity, special district, community college district, or school district or any political subdivision of any of the foregoing, the information must be disclosed to a chief executive officer as defined in s. </a:t>
            </a:r>
            <a:r>
              <a:rPr lang="en-US" sz="2000" b="1" i="0" u="sng" dirty="0">
                <a:solidFill>
                  <a:schemeClr val="accent1">
                    <a:lumMod val="75000"/>
                  </a:schemeClr>
                </a:solidFill>
                <a:effectLst/>
                <a:latin typeface="Century" panose="02040604050505020304" pitchFamily="18" charset="0"/>
                <a:hlinkClick r:id="rId4">
                  <a:extLst>
                    <a:ext uri="{A12FA001-AC4F-418D-AE19-62706E023703}">
                      <ahyp:hlinkClr xmlns:ahyp="http://schemas.microsoft.com/office/drawing/2018/hyperlinkcolor" val="tx"/>
                    </a:ext>
                  </a:extLst>
                </a:hlinkClick>
              </a:rPr>
              <a:t>447.203</a:t>
            </a:r>
            <a:r>
              <a:rPr lang="en-US" sz="2000" b="1" i="0" dirty="0">
                <a:solidFill>
                  <a:schemeClr val="accent1">
                    <a:lumMod val="75000"/>
                  </a:schemeClr>
                </a:solidFill>
                <a:effectLst/>
                <a:latin typeface="Century" panose="02040604050505020304" pitchFamily="18" charset="0"/>
              </a:rPr>
              <a:t>(9) or other appropriate local official.</a:t>
            </a:r>
            <a:endParaRPr lang="en-US" sz="2000" b="1" dirty="0">
              <a:solidFill>
                <a:schemeClr val="accent1">
                  <a:lumMod val="75000"/>
                </a:schemeClr>
              </a:solidFill>
              <a:latin typeface="Century" panose="02040604050505020304" pitchFamily="18" charset="0"/>
            </a:endParaRPr>
          </a:p>
        </p:txBody>
      </p:sp>
      <p:sp>
        <p:nvSpPr>
          <p:cNvPr id="3" name="Text Placeholder 2">
            <a:extLst>
              <a:ext uri="{FF2B5EF4-FFF2-40B4-BE49-F238E27FC236}">
                <a16:creationId xmlns:a16="http://schemas.microsoft.com/office/drawing/2014/main" id="{C08AAA9F-BC60-58D9-3769-220D472F9793}"/>
              </a:ext>
            </a:extLst>
          </p:cNvPr>
          <p:cNvSpPr>
            <a:spLocks noGrp="1"/>
          </p:cNvSpPr>
          <p:nvPr>
            <p:ph type="body" idx="1"/>
          </p:nvPr>
        </p:nvSpPr>
        <p:spPr>
          <a:xfrm>
            <a:off x="677335" y="5907640"/>
            <a:ext cx="8596668" cy="133722"/>
          </a:xfrm>
        </p:spPr>
        <p:txBody>
          <a:bodyPr>
            <a:normAutofit fontScale="25000" lnSpcReduction="20000"/>
          </a:bodyPr>
          <a:lstStyle/>
          <a:p>
            <a:endParaRPr lang="en-US" dirty="0"/>
          </a:p>
        </p:txBody>
      </p:sp>
    </p:spTree>
    <p:extLst>
      <p:ext uri="{BB962C8B-B14F-4D97-AF65-F5344CB8AC3E}">
        <p14:creationId xmlns:p14="http://schemas.microsoft.com/office/powerpoint/2010/main" val="7993506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60BBA-6617-C83B-0118-9C9F00866DBE}"/>
              </a:ext>
            </a:extLst>
          </p:cNvPr>
          <p:cNvSpPr>
            <a:spLocks noGrp="1"/>
          </p:cNvSpPr>
          <p:nvPr>
            <p:ph type="title"/>
          </p:nvPr>
        </p:nvSpPr>
        <p:spPr>
          <a:xfrm>
            <a:off x="677335" y="609599"/>
            <a:ext cx="8596668" cy="5195299"/>
          </a:xfrm>
        </p:spPr>
        <p:txBody>
          <a:bodyPr>
            <a:noAutofit/>
          </a:bodyPr>
          <a:lstStyle/>
          <a:p>
            <a:r>
              <a:rPr lang="en-US" sz="1800" b="1" i="0" dirty="0">
                <a:solidFill>
                  <a:schemeClr val="accent1">
                    <a:lumMod val="75000"/>
                  </a:schemeClr>
                </a:solidFill>
                <a:effectLst/>
                <a:latin typeface="Century" panose="02040604050505020304" pitchFamily="18" charset="0"/>
              </a:rPr>
              <a:t>(7) EMPLOYEES AND PERSONS PROTECTED.—This section protects employees and persons who disclose information on their own initiative in a written and signed complaint; who are requested to participate in an investigation, hearing, or other inquiry conducted by any agency or federal government entity; who refuse to participate in any adverse action prohibited by this section; or who initiate a complaint through the whistle-blower’s hotline or the hotline of the Medicaid Fraud Control Unit of the Department of Legal Affairs; or employees who file any written complaint to their supervisory officials or employees who submit a complaint to the Chief Inspector General in the Executive Office of the Governor, to the employee designated as agency inspector general under s. </a:t>
            </a:r>
            <a:r>
              <a:rPr lang="en-US" sz="1800" b="1" i="0" u="sng" dirty="0">
                <a:solidFill>
                  <a:schemeClr val="accent1">
                    <a:lumMod val="75000"/>
                  </a:schemeClr>
                </a:solidFill>
                <a:effectLst/>
                <a:latin typeface="Century" panose="02040604050505020304" pitchFamily="18" charset="0"/>
                <a:hlinkClick r:id="rId2">
                  <a:extLst>
                    <a:ext uri="{A12FA001-AC4F-418D-AE19-62706E023703}">
                      <ahyp:hlinkClr xmlns:ahyp="http://schemas.microsoft.com/office/drawing/2018/hyperlinkcolor" val="tx"/>
                    </a:ext>
                  </a:extLst>
                </a:hlinkClick>
              </a:rPr>
              <a:t>112.3189</a:t>
            </a:r>
            <a:r>
              <a:rPr lang="en-US" sz="1800" b="1" i="0" dirty="0">
                <a:solidFill>
                  <a:schemeClr val="accent1">
                    <a:lumMod val="75000"/>
                  </a:schemeClr>
                </a:solidFill>
                <a:effectLst/>
                <a:latin typeface="Century" panose="02040604050505020304" pitchFamily="18" charset="0"/>
              </a:rPr>
              <a:t>(1), or to the Florida Commission on Human Relations. The provisions of this section may not be used by a person while he or she is under the care, custody, or control of the state correctional system or, after release from the care, custody, or control of the state correctional system, with respect to circumstances that occurred during any period of incarceration. No remedy or other protection under ss. </a:t>
            </a:r>
            <a:r>
              <a:rPr lang="en-US" sz="1800" b="1" i="0" u="sng" dirty="0">
                <a:solidFill>
                  <a:schemeClr val="accent1">
                    <a:lumMod val="75000"/>
                  </a:schemeClr>
                </a:solidFill>
                <a:effectLst/>
                <a:latin typeface="Century" panose="02040604050505020304" pitchFamily="18" charset="0"/>
                <a:hlinkClick r:id="rId3">
                  <a:extLst>
                    <a:ext uri="{A12FA001-AC4F-418D-AE19-62706E023703}">
                      <ahyp:hlinkClr xmlns:ahyp="http://schemas.microsoft.com/office/drawing/2018/hyperlinkcolor" val="tx"/>
                    </a:ext>
                  </a:extLst>
                </a:hlinkClick>
              </a:rPr>
              <a:t>112.3187</a:t>
            </a:r>
            <a:r>
              <a:rPr lang="en-US" sz="1800" b="1" i="0" dirty="0">
                <a:solidFill>
                  <a:schemeClr val="accent1">
                    <a:lumMod val="75000"/>
                  </a:schemeClr>
                </a:solidFill>
                <a:effectLst/>
                <a:latin typeface="Century" panose="02040604050505020304" pitchFamily="18" charset="0"/>
              </a:rPr>
              <a:t>-</a:t>
            </a:r>
            <a:r>
              <a:rPr lang="en-US" sz="1800" b="1" i="0" u="sng" dirty="0">
                <a:solidFill>
                  <a:schemeClr val="accent1">
                    <a:lumMod val="75000"/>
                  </a:schemeClr>
                </a:solidFill>
                <a:effectLst/>
                <a:latin typeface="Century" panose="02040604050505020304" pitchFamily="18" charset="0"/>
                <a:hlinkClick r:id="rId4">
                  <a:extLst>
                    <a:ext uri="{A12FA001-AC4F-418D-AE19-62706E023703}">
                      <ahyp:hlinkClr xmlns:ahyp="http://schemas.microsoft.com/office/drawing/2018/hyperlinkcolor" val="tx"/>
                    </a:ext>
                  </a:extLst>
                </a:hlinkClick>
              </a:rPr>
              <a:t>112.31895</a:t>
            </a:r>
            <a:r>
              <a:rPr lang="en-US" sz="1800" b="1" i="0" dirty="0">
                <a:solidFill>
                  <a:schemeClr val="accent1">
                    <a:lumMod val="75000"/>
                  </a:schemeClr>
                </a:solidFill>
                <a:effectLst/>
                <a:latin typeface="Century" panose="02040604050505020304" pitchFamily="18" charset="0"/>
              </a:rPr>
              <a:t> applies to any person who has committed or intentionally participated in committing the violation or suspected violation for which protection under ss. </a:t>
            </a:r>
            <a:r>
              <a:rPr lang="en-US" sz="1800" b="1" i="0" u="sng" dirty="0">
                <a:solidFill>
                  <a:schemeClr val="accent1">
                    <a:lumMod val="75000"/>
                  </a:schemeClr>
                </a:solidFill>
                <a:effectLst/>
                <a:latin typeface="Century" panose="02040604050505020304" pitchFamily="18" charset="0"/>
                <a:hlinkClick r:id="rId3">
                  <a:extLst>
                    <a:ext uri="{A12FA001-AC4F-418D-AE19-62706E023703}">
                      <ahyp:hlinkClr xmlns:ahyp="http://schemas.microsoft.com/office/drawing/2018/hyperlinkcolor" val="tx"/>
                    </a:ext>
                  </a:extLst>
                </a:hlinkClick>
              </a:rPr>
              <a:t>112.3187</a:t>
            </a:r>
            <a:r>
              <a:rPr lang="en-US" sz="1800" b="1" i="0" dirty="0">
                <a:solidFill>
                  <a:schemeClr val="accent1">
                    <a:lumMod val="75000"/>
                  </a:schemeClr>
                </a:solidFill>
                <a:effectLst/>
                <a:latin typeface="Century" panose="02040604050505020304" pitchFamily="18" charset="0"/>
              </a:rPr>
              <a:t>-</a:t>
            </a:r>
            <a:r>
              <a:rPr lang="en-US" sz="1800" b="1" i="0" u="sng" dirty="0">
                <a:solidFill>
                  <a:schemeClr val="accent1">
                    <a:lumMod val="75000"/>
                  </a:schemeClr>
                </a:solidFill>
                <a:effectLst/>
                <a:latin typeface="Century" panose="02040604050505020304" pitchFamily="18" charset="0"/>
                <a:hlinkClick r:id="rId4">
                  <a:extLst>
                    <a:ext uri="{A12FA001-AC4F-418D-AE19-62706E023703}">
                      <ahyp:hlinkClr xmlns:ahyp="http://schemas.microsoft.com/office/drawing/2018/hyperlinkcolor" val="tx"/>
                    </a:ext>
                  </a:extLst>
                </a:hlinkClick>
              </a:rPr>
              <a:t>112.31895</a:t>
            </a:r>
            <a:r>
              <a:rPr lang="en-US" sz="1800" b="1" i="0" dirty="0">
                <a:solidFill>
                  <a:schemeClr val="accent1">
                    <a:lumMod val="75000"/>
                  </a:schemeClr>
                </a:solidFill>
                <a:effectLst/>
                <a:latin typeface="Century" panose="02040604050505020304" pitchFamily="18" charset="0"/>
              </a:rPr>
              <a:t> is being sought.</a:t>
            </a:r>
            <a:endParaRPr lang="en-US" sz="1800" b="1" dirty="0">
              <a:solidFill>
                <a:schemeClr val="accent1">
                  <a:lumMod val="75000"/>
                </a:schemeClr>
              </a:solidFill>
              <a:latin typeface="Century" panose="02040604050505020304" pitchFamily="18" charset="0"/>
            </a:endParaRPr>
          </a:p>
        </p:txBody>
      </p:sp>
      <p:sp>
        <p:nvSpPr>
          <p:cNvPr id="3" name="Text Placeholder 2">
            <a:extLst>
              <a:ext uri="{FF2B5EF4-FFF2-40B4-BE49-F238E27FC236}">
                <a16:creationId xmlns:a16="http://schemas.microsoft.com/office/drawing/2014/main" id="{72A5FB94-ADC3-AD3A-B211-606341AA924F}"/>
              </a:ext>
            </a:extLst>
          </p:cNvPr>
          <p:cNvSpPr>
            <a:spLocks noGrp="1"/>
          </p:cNvSpPr>
          <p:nvPr>
            <p:ph type="body" idx="1"/>
          </p:nvPr>
        </p:nvSpPr>
        <p:spPr>
          <a:xfrm>
            <a:off x="677335" y="5650786"/>
            <a:ext cx="8596668" cy="390575"/>
          </a:xfrm>
        </p:spPr>
        <p:txBody>
          <a:bodyPr/>
          <a:lstStyle/>
          <a:p>
            <a:endParaRPr lang="en-US" dirty="0"/>
          </a:p>
        </p:txBody>
      </p:sp>
    </p:spTree>
    <p:extLst>
      <p:ext uri="{BB962C8B-B14F-4D97-AF65-F5344CB8AC3E}">
        <p14:creationId xmlns:p14="http://schemas.microsoft.com/office/powerpoint/2010/main" val="1465436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4E9BB6-D1FB-5CF6-CA48-C3C6D23B1395}"/>
              </a:ext>
            </a:extLst>
          </p:cNvPr>
          <p:cNvSpPr>
            <a:spLocks noGrp="1"/>
          </p:cNvSpPr>
          <p:nvPr>
            <p:ph type="title"/>
          </p:nvPr>
        </p:nvSpPr>
        <p:spPr>
          <a:xfrm>
            <a:off x="677335" y="609600"/>
            <a:ext cx="8596668" cy="5431762"/>
          </a:xfrm>
        </p:spPr>
        <p:txBody>
          <a:bodyPr>
            <a:normAutofit fontScale="90000"/>
          </a:bodyPr>
          <a:lstStyle/>
          <a:p>
            <a:r>
              <a:rPr lang="en-US" sz="2400" b="1" i="0" dirty="0">
                <a:solidFill>
                  <a:schemeClr val="accent1">
                    <a:lumMod val="75000"/>
                  </a:schemeClr>
                </a:solidFill>
                <a:effectLst/>
                <a:latin typeface="Century" panose="02040604050505020304" pitchFamily="18" charset="0"/>
              </a:rPr>
              <a:t>(8) REMEDIES.—(a) Any employee of or applicant for employment with any state agency, as the term “state agency” is defined in s. </a:t>
            </a:r>
            <a:r>
              <a:rPr lang="en-US" sz="2400" b="1" i="0" u="sng" dirty="0">
                <a:solidFill>
                  <a:schemeClr val="accent1">
                    <a:lumMod val="75000"/>
                  </a:schemeClr>
                </a:solidFill>
                <a:effectLst/>
                <a:latin typeface="Century" panose="02040604050505020304" pitchFamily="18" charset="0"/>
                <a:hlinkClick r:id="rId2">
                  <a:extLst>
                    <a:ext uri="{A12FA001-AC4F-418D-AE19-62706E023703}">
                      <ahyp:hlinkClr xmlns:ahyp="http://schemas.microsoft.com/office/drawing/2018/hyperlinkcolor" val="tx"/>
                    </a:ext>
                  </a:extLst>
                </a:hlinkClick>
              </a:rPr>
              <a:t>216.011</a:t>
            </a:r>
            <a:r>
              <a:rPr lang="en-US" sz="2400" b="1" i="0" dirty="0">
                <a:solidFill>
                  <a:schemeClr val="accent1">
                    <a:lumMod val="75000"/>
                  </a:schemeClr>
                </a:solidFill>
                <a:effectLst/>
                <a:latin typeface="Century" panose="02040604050505020304" pitchFamily="18" charset="0"/>
              </a:rPr>
              <a:t>, who is discharged, disciplined, or subjected to other adverse personnel action, or denied employment, because he or she engaged in an activity protected by this section may file a complaint, which complaint must be made in accordance with s. </a:t>
            </a:r>
            <a:r>
              <a:rPr lang="en-US" sz="2400" b="1" i="0" u="sng" dirty="0">
                <a:solidFill>
                  <a:schemeClr val="accent1">
                    <a:lumMod val="75000"/>
                  </a:schemeClr>
                </a:solidFill>
                <a:effectLst/>
                <a:latin typeface="Century" panose="02040604050505020304" pitchFamily="18" charset="0"/>
                <a:hlinkClick r:id="rId3">
                  <a:extLst>
                    <a:ext uri="{A12FA001-AC4F-418D-AE19-62706E023703}">
                      <ahyp:hlinkClr xmlns:ahyp="http://schemas.microsoft.com/office/drawing/2018/hyperlinkcolor" val="tx"/>
                    </a:ext>
                  </a:extLst>
                </a:hlinkClick>
              </a:rPr>
              <a:t>112.31895</a:t>
            </a:r>
            <a:r>
              <a:rPr lang="en-US" sz="2400" b="1" i="0" dirty="0">
                <a:solidFill>
                  <a:schemeClr val="accent1">
                    <a:lumMod val="75000"/>
                  </a:schemeClr>
                </a:solidFill>
                <a:effectLst/>
                <a:latin typeface="Century" panose="02040604050505020304" pitchFamily="18" charset="0"/>
              </a:rPr>
              <a:t>. Upon receipt of notice from the Florida Commission on Human Relations of termination of the investigation, the complainant may elect to pursue the administrative remedy available under s. </a:t>
            </a:r>
            <a:r>
              <a:rPr lang="en-US" sz="2400" b="1" i="0" u="sng" dirty="0">
                <a:solidFill>
                  <a:schemeClr val="accent1">
                    <a:lumMod val="75000"/>
                  </a:schemeClr>
                </a:solidFill>
                <a:effectLst/>
                <a:latin typeface="Century" panose="02040604050505020304" pitchFamily="18" charset="0"/>
                <a:hlinkClick r:id="rId3">
                  <a:extLst>
                    <a:ext uri="{A12FA001-AC4F-418D-AE19-62706E023703}">
                      <ahyp:hlinkClr xmlns:ahyp="http://schemas.microsoft.com/office/drawing/2018/hyperlinkcolor" val="tx"/>
                    </a:ext>
                  </a:extLst>
                </a:hlinkClick>
              </a:rPr>
              <a:t>112.31895</a:t>
            </a:r>
            <a:r>
              <a:rPr lang="en-US" sz="2400" b="1" i="0" dirty="0">
                <a:solidFill>
                  <a:schemeClr val="accent1">
                    <a:lumMod val="75000"/>
                  </a:schemeClr>
                </a:solidFill>
                <a:effectLst/>
                <a:latin typeface="Century" panose="02040604050505020304" pitchFamily="18" charset="0"/>
              </a:rPr>
              <a:t> or bring a civil action within 180 days after receipt of the notice.</a:t>
            </a:r>
            <a:br>
              <a:rPr lang="en-US" b="0" i="0" dirty="0">
                <a:solidFill>
                  <a:srgbClr val="000000"/>
                </a:solidFill>
                <a:effectLst/>
                <a:latin typeface="Trebuchet MS" panose="020B0603020202020204" pitchFamily="34" charset="0"/>
              </a:rPr>
            </a:br>
            <a:endParaRPr lang="en-US" dirty="0"/>
          </a:p>
        </p:txBody>
      </p:sp>
      <p:sp>
        <p:nvSpPr>
          <p:cNvPr id="3" name="Text Placeholder 2">
            <a:extLst>
              <a:ext uri="{FF2B5EF4-FFF2-40B4-BE49-F238E27FC236}">
                <a16:creationId xmlns:a16="http://schemas.microsoft.com/office/drawing/2014/main" id="{4129BAE8-A965-71DB-ED25-64978B73AD98}"/>
              </a:ext>
            </a:extLst>
          </p:cNvPr>
          <p:cNvSpPr>
            <a:spLocks noGrp="1"/>
          </p:cNvSpPr>
          <p:nvPr>
            <p:ph type="body" idx="1"/>
          </p:nvPr>
        </p:nvSpPr>
        <p:spPr>
          <a:xfrm>
            <a:off x="677335" y="5948736"/>
            <a:ext cx="8596668" cy="92625"/>
          </a:xfrm>
        </p:spPr>
        <p:txBody>
          <a:bodyPr>
            <a:normAutofit fontScale="25000" lnSpcReduction="20000"/>
          </a:bodyPr>
          <a:lstStyle/>
          <a:p>
            <a:endParaRPr lang="en-US" dirty="0"/>
          </a:p>
        </p:txBody>
      </p:sp>
    </p:spTree>
    <p:extLst>
      <p:ext uri="{BB962C8B-B14F-4D97-AF65-F5344CB8AC3E}">
        <p14:creationId xmlns:p14="http://schemas.microsoft.com/office/powerpoint/2010/main" val="4476033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193A5-90DD-429B-9E10-159C67B73CDC}"/>
              </a:ext>
            </a:extLst>
          </p:cNvPr>
          <p:cNvSpPr>
            <a:spLocks noGrp="1"/>
          </p:cNvSpPr>
          <p:nvPr>
            <p:ph type="title"/>
          </p:nvPr>
        </p:nvSpPr>
        <p:spPr/>
        <p:txBody>
          <a:bodyPr/>
          <a:lstStyle/>
          <a:p>
            <a:endParaRPr lang="en-US"/>
          </a:p>
        </p:txBody>
      </p:sp>
      <p:pic>
        <p:nvPicPr>
          <p:cNvPr id="9" name="Picture 6" descr="Florida Supreme Court building in Tallahassee. (Spectrum News file)">
            <a:extLst>
              <a:ext uri="{FF2B5EF4-FFF2-40B4-BE49-F238E27FC236}">
                <a16:creationId xmlns:a16="http://schemas.microsoft.com/office/drawing/2014/main" id="{5105279C-B6B3-441F-874C-825A3BD7E41E}"/>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1669774" y="592251"/>
            <a:ext cx="9236227" cy="51989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927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9379EE-ACBB-A196-1F07-1EFFB283FD2F}"/>
              </a:ext>
            </a:extLst>
          </p:cNvPr>
          <p:cNvSpPr>
            <a:spLocks noGrp="1"/>
          </p:cNvSpPr>
          <p:nvPr>
            <p:ph type="title"/>
          </p:nvPr>
        </p:nvSpPr>
        <p:spPr>
          <a:xfrm>
            <a:off x="677335" y="609599"/>
            <a:ext cx="8596668" cy="5339137"/>
          </a:xfrm>
        </p:spPr>
        <p:txBody>
          <a:bodyPr>
            <a:normAutofit/>
          </a:bodyPr>
          <a:lstStyle/>
          <a:p>
            <a:r>
              <a:rPr lang="en-US" sz="1800" b="1" i="0" dirty="0">
                <a:solidFill>
                  <a:schemeClr val="accent1">
                    <a:lumMod val="75000"/>
                  </a:schemeClr>
                </a:solidFill>
                <a:effectLst/>
                <a:latin typeface="Century" panose="02040604050505020304" pitchFamily="18" charset="0"/>
              </a:rPr>
              <a:t>(b) Within 60 days after the action prohibited by this section, any local public employee protected by this section may file a complaint with the appropriate local governmental authority, if that authority has established by ordinance an administrative procedure for handling such complaints or has contracted with the Division of Administrative Hearings under s. </a:t>
            </a:r>
            <a:r>
              <a:rPr lang="en-US" sz="1800" b="1" i="0" u="sng" dirty="0">
                <a:solidFill>
                  <a:schemeClr val="accent1">
                    <a:lumMod val="75000"/>
                  </a:schemeClr>
                </a:solidFill>
                <a:effectLst/>
                <a:latin typeface="Century" panose="02040604050505020304" pitchFamily="18" charset="0"/>
                <a:hlinkClick r:id="rId2">
                  <a:extLst>
                    <a:ext uri="{A12FA001-AC4F-418D-AE19-62706E023703}">
                      <ahyp:hlinkClr xmlns:ahyp="http://schemas.microsoft.com/office/drawing/2018/hyperlinkcolor" val="tx"/>
                    </a:ext>
                  </a:extLst>
                </a:hlinkClick>
              </a:rPr>
              <a:t>120.65</a:t>
            </a:r>
            <a:r>
              <a:rPr lang="en-US" sz="1800" b="1" i="0" dirty="0">
                <a:solidFill>
                  <a:schemeClr val="accent1">
                    <a:lumMod val="75000"/>
                  </a:schemeClr>
                </a:solidFill>
                <a:effectLst/>
                <a:latin typeface="Century" panose="02040604050505020304" pitchFamily="18" charset="0"/>
              </a:rPr>
              <a:t> to conduct hearings under this section. The administrative procedure created by ordinance must provide for the complaint to be heard by a panel of impartial persons appointed by the appropriate local governmental authority. Upon hearing the complaint, the panel must make findings of fact and conclusions of law for a final decision by the local governmental authority. Within 180 days after entry of a final decision by the local governmental authority, the public employee who filed the complaint may bring a civil action in any court of competent jurisdiction. If the local governmental authority has not established an administrative procedure by ordinance or contract, a local public employee may, within 180 days after the action prohibited by this section, bring a civil action in a court of competent jurisdiction. For the purpose of this paragraph, the term “local governmental authority” includes any regional, county, or municipal entity, special district, community college district, or school district or any political subdivision of any of the foregoing.</a:t>
            </a:r>
            <a:endParaRPr lang="en-US" sz="1800" b="1" dirty="0">
              <a:solidFill>
                <a:schemeClr val="accent1">
                  <a:lumMod val="75000"/>
                </a:schemeClr>
              </a:solidFill>
              <a:latin typeface="Century" panose="02040604050505020304" pitchFamily="18" charset="0"/>
            </a:endParaRPr>
          </a:p>
        </p:txBody>
      </p:sp>
      <p:sp>
        <p:nvSpPr>
          <p:cNvPr id="3" name="Text Placeholder 2">
            <a:extLst>
              <a:ext uri="{FF2B5EF4-FFF2-40B4-BE49-F238E27FC236}">
                <a16:creationId xmlns:a16="http://schemas.microsoft.com/office/drawing/2014/main" id="{1C014F59-05E7-4F10-DEE1-07E4CE10604A}"/>
              </a:ext>
            </a:extLst>
          </p:cNvPr>
          <p:cNvSpPr>
            <a:spLocks noGrp="1"/>
          </p:cNvSpPr>
          <p:nvPr>
            <p:ph type="body" idx="1"/>
          </p:nvPr>
        </p:nvSpPr>
        <p:spPr>
          <a:xfrm>
            <a:off x="677335" y="5763802"/>
            <a:ext cx="8596668" cy="277560"/>
          </a:xfrm>
        </p:spPr>
        <p:txBody>
          <a:bodyPr>
            <a:normAutofit fontScale="85000" lnSpcReduction="20000"/>
          </a:bodyPr>
          <a:lstStyle/>
          <a:p>
            <a:endParaRPr lang="en-US" dirty="0"/>
          </a:p>
        </p:txBody>
      </p:sp>
    </p:spTree>
    <p:extLst>
      <p:ext uri="{BB962C8B-B14F-4D97-AF65-F5344CB8AC3E}">
        <p14:creationId xmlns:p14="http://schemas.microsoft.com/office/powerpoint/2010/main" val="36329448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7AE50-31F9-E5F3-BB9E-E95E8A9E0916}"/>
              </a:ext>
            </a:extLst>
          </p:cNvPr>
          <p:cNvSpPr>
            <a:spLocks noGrp="1"/>
          </p:cNvSpPr>
          <p:nvPr>
            <p:ph type="title"/>
          </p:nvPr>
        </p:nvSpPr>
        <p:spPr>
          <a:xfrm>
            <a:off x="677335" y="609600"/>
            <a:ext cx="8596668" cy="5431762"/>
          </a:xfrm>
        </p:spPr>
        <p:txBody>
          <a:bodyPr/>
          <a:lstStyle/>
          <a:p>
            <a:r>
              <a:rPr lang="en-US" sz="2000" b="1" i="0" dirty="0">
                <a:solidFill>
                  <a:schemeClr val="accent1">
                    <a:lumMod val="75000"/>
                  </a:schemeClr>
                </a:solidFill>
                <a:effectLst/>
                <a:latin typeface="Century" panose="02040604050505020304" pitchFamily="18" charset="0"/>
              </a:rPr>
              <a:t>(c) Any other person protected by this section may, after exhausting all available contractual or administrative remedies, bring a civil action in any court of competent jurisdiction within 180 days after the action prohibited by this section.</a:t>
            </a:r>
            <a:br>
              <a:rPr lang="en-US" sz="2000" b="1" i="0" dirty="0">
                <a:solidFill>
                  <a:schemeClr val="accent1">
                    <a:lumMod val="75000"/>
                  </a:schemeClr>
                </a:solidFill>
                <a:effectLst/>
                <a:latin typeface="Century" panose="02040604050505020304" pitchFamily="18" charset="0"/>
              </a:rPr>
            </a:br>
            <a:r>
              <a:rPr lang="en-US" sz="2000" b="1" i="0" dirty="0">
                <a:solidFill>
                  <a:schemeClr val="accent1">
                    <a:lumMod val="75000"/>
                  </a:schemeClr>
                </a:solidFill>
                <a:effectLst/>
                <a:latin typeface="Century" panose="02040604050505020304" pitchFamily="18" charset="0"/>
              </a:rPr>
              <a:t>(9) RELIEF.—In any action brought under this section, the relief must include the following:(a) Reinstatement of the employee to the same position held before the adverse action was commenced, or to an equivalent position or reasonable front pay as alternative relief.</a:t>
            </a:r>
            <a:br>
              <a:rPr lang="en-US" sz="2000" b="1" i="0" dirty="0">
                <a:solidFill>
                  <a:schemeClr val="accent1">
                    <a:lumMod val="75000"/>
                  </a:schemeClr>
                </a:solidFill>
                <a:effectLst/>
                <a:latin typeface="Century" panose="02040604050505020304" pitchFamily="18" charset="0"/>
              </a:rPr>
            </a:br>
            <a:r>
              <a:rPr lang="en-US" sz="2000" b="1" i="0" dirty="0">
                <a:solidFill>
                  <a:schemeClr val="accent1">
                    <a:lumMod val="75000"/>
                  </a:schemeClr>
                </a:solidFill>
                <a:effectLst/>
                <a:latin typeface="Century" panose="02040604050505020304" pitchFamily="18" charset="0"/>
              </a:rPr>
              <a:t>(b) Reinstatement of the employee’s full fringe benefits and seniority rights, as appropriate.</a:t>
            </a:r>
            <a:br>
              <a:rPr lang="en-US" sz="2000" b="1" i="0" dirty="0">
                <a:solidFill>
                  <a:schemeClr val="accent1">
                    <a:lumMod val="75000"/>
                  </a:schemeClr>
                </a:solidFill>
                <a:effectLst/>
                <a:latin typeface="Century" panose="02040604050505020304" pitchFamily="18" charset="0"/>
              </a:rPr>
            </a:br>
            <a:r>
              <a:rPr lang="en-US" sz="2000" b="1" i="0" dirty="0">
                <a:solidFill>
                  <a:schemeClr val="accent1">
                    <a:lumMod val="75000"/>
                  </a:schemeClr>
                </a:solidFill>
                <a:effectLst/>
                <a:latin typeface="Century" panose="02040604050505020304" pitchFamily="18" charset="0"/>
              </a:rPr>
              <a:t>(c) Compensation, if appropriate, for lost wages, benefits, or other lost remuneration caused by the adverse action.</a:t>
            </a:r>
            <a:br>
              <a:rPr lang="en-US" sz="2000" b="1" i="0" dirty="0">
                <a:solidFill>
                  <a:schemeClr val="accent1">
                    <a:lumMod val="75000"/>
                  </a:schemeClr>
                </a:solidFill>
                <a:effectLst/>
                <a:latin typeface="Century" panose="02040604050505020304" pitchFamily="18" charset="0"/>
              </a:rPr>
            </a:br>
            <a:r>
              <a:rPr lang="en-US" sz="2000" b="1" i="0" dirty="0">
                <a:solidFill>
                  <a:schemeClr val="accent1">
                    <a:lumMod val="75000"/>
                  </a:schemeClr>
                </a:solidFill>
                <a:effectLst/>
                <a:latin typeface="Century" panose="02040604050505020304" pitchFamily="18" charset="0"/>
              </a:rPr>
              <a:t>(d) Payment of reasonable costs, including attorney’s fees, to a substantially prevailing employee, or to the prevailing employer if the employee filed a frivolous action in bad faith.</a:t>
            </a:r>
            <a:br>
              <a:rPr lang="en-US" sz="1800" b="0" i="0" dirty="0">
                <a:solidFill>
                  <a:srgbClr val="000000"/>
                </a:solidFill>
                <a:effectLst/>
                <a:latin typeface="Trebuchet MS" panose="020B0603020202020204" pitchFamily="34" charset="0"/>
              </a:rPr>
            </a:br>
            <a:endParaRPr lang="en-US" dirty="0"/>
          </a:p>
        </p:txBody>
      </p:sp>
      <p:sp>
        <p:nvSpPr>
          <p:cNvPr id="3" name="Text Placeholder 2">
            <a:extLst>
              <a:ext uri="{FF2B5EF4-FFF2-40B4-BE49-F238E27FC236}">
                <a16:creationId xmlns:a16="http://schemas.microsoft.com/office/drawing/2014/main" id="{FD30E333-A580-6B39-95FC-F7F43EAFF54A}"/>
              </a:ext>
            </a:extLst>
          </p:cNvPr>
          <p:cNvSpPr>
            <a:spLocks noGrp="1"/>
          </p:cNvSpPr>
          <p:nvPr>
            <p:ph type="body" idx="1"/>
          </p:nvPr>
        </p:nvSpPr>
        <p:spPr>
          <a:xfrm>
            <a:off x="677335" y="5897366"/>
            <a:ext cx="8596668" cy="143996"/>
          </a:xfrm>
        </p:spPr>
        <p:txBody>
          <a:bodyPr>
            <a:normAutofit fontScale="25000" lnSpcReduction="20000"/>
          </a:bodyPr>
          <a:lstStyle/>
          <a:p>
            <a:endParaRPr lang="en-US" dirty="0"/>
          </a:p>
        </p:txBody>
      </p:sp>
    </p:spTree>
    <p:extLst>
      <p:ext uri="{BB962C8B-B14F-4D97-AF65-F5344CB8AC3E}">
        <p14:creationId xmlns:p14="http://schemas.microsoft.com/office/powerpoint/2010/main" val="12429916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51CF6-9D0F-0163-C49D-7D332C7C1E5C}"/>
              </a:ext>
            </a:extLst>
          </p:cNvPr>
          <p:cNvSpPr>
            <a:spLocks noGrp="1"/>
          </p:cNvSpPr>
          <p:nvPr>
            <p:ph type="title"/>
          </p:nvPr>
        </p:nvSpPr>
        <p:spPr>
          <a:xfrm>
            <a:off x="677335" y="609600"/>
            <a:ext cx="8596668" cy="5256944"/>
          </a:xfrm>
        </p:spPr>
        <p:txBody>
          <a:bodyPr>
            <a:normAutofit/>
          </a:bodyPr>
          <a:lstStyle/>
          <a:p>
            <a:r>
              <a:rPr lang="en-US" sz="2000" b="1" i="0" dirty="0">
                <a:solidFill>
                  <a:schemeClr val="accent1">
                    <a:lumMod val="75000"/>
                  </a:schemeClr>
                </a:solidFill>
                <a:effectLst/>
                <a:latin typeface="Century" panose="02040604050505020304" pitchFamily="18" charset="0"/>
              </a:rPr>
              <a:t>(e) Issuance of an injunction, if appropriate, by a court of competent jurisdiction.</a:t>
            </a:r>
            <a:br>
              <a:rPr lang="en-US" sz="2000" b="1" i="0" dirty="0">
                <a:solidFill>
                  <a:schemeClr val="accent1">
                    <a:lumMod val="75000"/>
                  </a:schemeClr>
                </a:solidFill>
                <a:effectLst/>
                <a:latin typeface="Century" panose="02040604050505020304" pitchFamily="18" charset="0"/>
              </a:rPr>
            </a:br>
            <a:r>
              <a:rPr lang="en-US" sz="2000" b="1" i="0" dirty="0">
                <a:solidFill>
                  <a:schemeClr val="accent1">
                    <a:lumMod val="75000"/>
                  </a:schemeClr>
                </a:solidFill>
                <a:effectLst/>
                <a:latin typeface="Century" panose="02040604050505020304" pitchFamily="18" charset="0"/>
              </a:rPr>
              <a:t>(f) Temporary reinstatement to the employee’s former position or to an equivalent position, pending the final outcome on the complaint, if an employee complains of being discharged in retaliation for a protected disclosure and if a court of competent jurisdiction or the Florida Commission on Human Relations, as applicable under s. </a:t>
            </a:r>
            <a:r>
              <a:rPr lang="en-US" sz="2000" b="1" i="0" u="sng" dirty="0">
                <a:solidFill>
                  <a:schemeClr val="accent1">
                    <a:lumMod val="75000"/>
                  </a:schemeClr>
                </a:solidFill>
                <a:effectLst/>
                <a:latin typeface="Century" panose="02040604050505020304" pitchFamily="18" charset="0"/>
                <a:hlinkClick r:id="rId2">
                  <a:extLst>
                    <a:ext uri="{A12FA001-AC4F-418D-AE19-62706E023703}">
                      <ahyp:hlinkClr xmlns:ahyp="http://schemas.microsoft.com/office/drawing/2018/hyperlinkcolor" val="tx"/>
                    </a:ext>
                  </a:extLst>
                </a:hlinkClick>
              </a:rPr>
              <a:t>112.31895</a:t>
            </a:r>
            <a:r>
              <a:rPr lang="en-US" sz="2000" b="1" i="0" dirty="0">
                <a:solidFill>
                  <a:schemeClr val="accent1">
                    <a:lumMod val="75000"/>
                  </a:schemeClr>
                </a:solidFill>
                <a:effectLst/>
                <a:latin typeface="Century" panose="02040604050505020304" pitchFamily="18" charset="0"/>
              </a:rPr>
              <a:t>, determines that the disclosure was not made in bad faith or for a wrongful purpose or occurred after an agency’s initiation of a personnel action against the employee which includes documentation of the employee’s violation of a disciplinary standard or performance deficiency. This paragraph does not apply to an employee of a municipality.</a:t>
            </a:r>
            <a:br>
              <a:rPr lang="en-US" sz="2000" b="1" i="0" dirty="0">
                <a:solidFill>
                  <a:schemeClr val="accent1">
                    <a:lumMod val="75000"/>
                  </a:schemeClr>
                </a:solidFill>
                <a:effectLst/>
                <a:latin typeface="Century" panose="02040604050505020304" pitchFamily="18" charset="0"/>
              </a:rPr>
            </a:br>
            <a:endParaRPr lang="en-US" dirty="0"/>
          </a:p>
        </p:txBody>
      </p:sp>
      <p:sp>
        <p:nvSpPr>
          <p:cNvPr id="3" name="Text Placeholder 2">
            <a:extLst>
              <a:ext uri="{FF2B5EF4-FFF2-40B4-BE49-F238E27FC236}">
                <a16:creationId xmlns:a16="http://schemas.microsoft.com/office/drawing/2014/main" id="{6994FB00-FA01-E68D-FDD8-8912BF1A0BCD}"/>
              </a:ext>
            </a:extLst>
          </p:cNvPr>
          <p:cNvSpPr>
            <a:spLocks noGrp="1"/>
          </p:cNvSpPr>
          <p:nvPr>
            <p:ph type="body" idx="1"/>
          </p:nvPr>
        </p:nvSpPr>
        <p:spPr>
          <a:xfrm>
            <a:off x="677335" y="5866544"/>
            <a:ext cx="8596668" cy="174818"/>
          </a:xfrm>
        </p:spPr>
        <p:txBody>
          <a:bodyPr>
            <a:normAutofit fontScale="32500" lnSpcReduction="20000"/>
          </a:bodyPr>
          <a:lstStyle/>
          <a:p>
            <a:endParaRPr lang="en-US"/>
          </a:p>
        </p:txBody>
      </p:sp>
    </p:spTree>
    <p:extLst>
      <p:ext uri="{BB962C8B-B14F-4D97-AF65-F5344CB8AC3E}">
        <p14:creationId xmlns:p14="http://schemas.microsoft.com/office/powerpoint/2010/main" val="6739942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9077FE7-650A-E157-0F79-779AC6E32768}"/>
              </a:ext>
            </a:extLst>
          </p:cNvPr>
          <p:cNvSpPr txBox="1"/>
          <p:nvPr/>
        </p:nvSpPr>
        <p:spPr>
          <a:xfrm>
            <a:off x="564543" y="818984"/>
            <a:ext cx="8931303" cy="4431983"/>
          </a:xfrm>
          <a:prstGeom prst="rect">
            <a:avLst/>
          </a:prstGeom>
          <a:noFill/>
        </p:spPr>
        <p:txBody>
          <a:bodyPr wrap="square">
            <a:spAutoFit/>
          </a:bodyPr>
          <a:lstStyle/>
          <a:p>
            <a:r>
              <a:rPr lang="en-US" sz="2400" b="1" i="0" dirty="0">
                <a:solidFill>
                  <a:schemeClr val="accent1">
                    <a:lumMod val="75000"/>
                  </a:schemeClr>
                </a:solidFill>
                <a:effectLst/>
                <a:latin typeface="Century" panose="02040604050505020304" pitchFamily="18" charset="0"/>
              </a:rPr>
              <a:t>(10) DEFENSES.—It shall be an affirmative defense to any action brought pursuant to this section that the adverse action was predicated upon grounds other than, and would have been taken absent, the employee’s or person’s exercise of rights protected by this section.</a:t>
            </a:r>
            <a:br>
              <a:rPr lang="en-US" sz="2400" b="1" i="0" dirty="0">
                <a:solidFill>
                  <a:schemeClr val="accent1">
                    <a:lumMod val="75000"/>
                  </a:schemeClr>
                </a:solidFill>
                <a:effectLst/>
                <a:latin typeface="Century" panose="02040604050505020304" pitchFamily="18" charset="0"/>
              </a:rPr>
            </a:br>
            <a:r>
              <a:rPr lang="en-US" sz="2400" b="1" i="0" dirty="0">
                <a:solidFill>
                  <a:schemeClr val="accent1">
                    <a:lumMod val="75000"/>
                  </a:schemeClr>
                </a:solidFill>
                <a:effectLst/>
                <a:latin typeface="Century" panose="02040604050505020304" pitchFamily="18" charset="0"/>
              </a:rPr>
              <a:t>(11) EXISTING RIGHTS.—Sections </a:t>
            </a:r>
            <a:r>
              <a:rPr lang="en-US" sz="2400" b="1" i="0" u="sng" dirty="0">
                <a:solidFill>
                  <a:schemeClr val="accent1">
                    <a:lumMod val="75000"/>
                  </a:schemeClr>
                </a:solidFill>
                <a:effectLst/>
                <a:latin typeface="Century" panose="02040604050505020304" pitchFamily="18" charset="0"/>
                <a:hlinkClick r:id="rId2">
                  <a:extLst>
                    <a:ext uri="{A12FA001-AC4F-418D-AE19-62706E023703}">
                      <ahyp:hlinkClr xmlns:ahyp="http://schemas.microsoft.com/office/drawing/2018/hyperlinkcolor" val="tx"/>
                    </a:ext>
                  </a:extLst>
                </a:hlinkClick>
              </a:rPr>
              <a:t>112.3187</a:t>
            </a:r>
            <a:r>
              <a:rPr lang="en-US" sz="2400" b="1" i="0" dirty="0">
                <a:solidFill>
                  <a:schemeClr val="accent1">
                    <a:lumMod val="75000"/>
                  </a:schemeClr>
                </a:solidFill>
                <a:effectLst/>
                <a:latin typeface="Century" panose="02040604050505020304" pitchFamily="18" charset="0"/>
              </a:rPr>
              <a:t>-</a:t>
            </a:r>
            <a:r>
              <a:rPr lang="en-US" sz="2400" b="1" i="0" u="sng" dirty="0">
                <a:solidFill>
                  <a:schemeClr val="accent1">
                    <a:lumMod val="75000"/>
                  </a:schemeClr>
                </a:solidFill>
                <a:effectLst/>
                <a:latin typeface="Century" panose="02040604050505020304" pitchFamily="18" charset="0"/>
                <a:hlinkClick r:id="rId3">
                  <a:extLst>
                    <a:ext uri="{A12FA001-AC4F-418D-AE19-62706E023703}">
                      <ahyp:hlinkClr xmlns:ahyp="http://schemas.microsoft.com/office/drawing/2018/hyperlinkcolor" val="tx"/>
                    </a:ext>
                  </a:extLst>
                </a:hlinkClick>
              </a:rPr>
              <a:t>112.31895</a:t>
            </a:r>
            <a:r>
              <a:rPr lang="en-US" sz="2400" b="1" i="0" dirty="0">
                <a:solidFill>
                  <a:schemeClr val="accent1">
                    <a:lumMod val="75000"/>
                  </a:schemeClr>
                </a:solidFill>
                <a:effectLst/>
                <a:latin typeface="Century" panose="02040604050505020304" pitchFamily="18" charset="0"/>
              </a:rPr>
              <a:t> do not diminish the rights, privileges, or remedies of an employee under any other law or rule or under any collective bargaining agreement or employment contract; however, the election of remedies in s. </a:t>
            </a:r>
            <a:r>
              <a:rPr lang="en-US" sz="2400" b="1" i="0" u="sng" dirty="0">
                <a:solidFill>
                  <a:schemeClr val="accent1">
                    <a:lumMod val="75000"/>
                  </a:schemeClr>
                </a:solidFill>
                <a:effectLst/>
                <a:latin typeface="Century" panose="02040604050505020304" pitchFamily="18" charset="0"/>
                <a:hlinkClick r:id="rId4">
                  <a:extLst>
                    <a:ext uri="{A12FA001-AC4F-418D-AE19-62706E023703}">
                      <ahyp:hlinkClr xmlns:ahyp="http://schemas.microsoft.com/office/drawing/2018/hyperlinkcolor" val="tx"/>
                    </a:ext>
                  </a:extLst>
                </a:hlinkClick>
              </a:rPr>
              <a:t>447.401</a:t>
            </a:r>
            <a:r>
              <a:rPr lang="en-US" sz="2400" b="1" i="0" dirty="0">
                <a:solidFill>
                  <a:schemeClr val="accent1">
                    <a:lumMod val="75000"/>
                  </a:schemeClr>
                </a:solidFill>
                <a:effectLst/>
                <a:latin typeface="Century" panose="02040604050505020304" pitchFamily="18" charset="0"/>
              </a:rPr>
              <a:t> also applies to whistle-blower actions.</a:t>
            </a:r>
            <a:br>
              <a:rPr lang="en-US" b="0" i="0" dirty="0">
                <a:solidFill>
                  <a:srgbClr val="000000"/>
                </a:solidFill>
                <a:effectLst/>
                <a:latin typeface="Trebuchet MS" panose="020B0603020202020204" pitchFamily="34" charset="0"/>
              </a:rPr>
            </a:br>
            <a:endParaRPr lang="en-US" dirty="0"/>
          </a:p>
        </p:txBody>
      </p:sp>
    </p:spTree>
    <p:extLst>
      <p:ext uri="{BB962C8B-B14F-4D97-AF65-F5344CB8AC3E}">
        <p14:creationId xmlns:p14="http://schemas.microsoft.com/office/powerpoint/2010/main" val="1835241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31" name="Group 1030">
            <a:extLst>
              <a:ext uri="{FF2B5EF4-FFF2-40B4-BE49-F238E27FC236}">
                <a16:creationId xmlns:a16="http://schemas.microsoft.com/office/drawing/2014/main" id="{609316A9-990D-4EC3-A671-70EE5C1493A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032" name="Straight Connector 1031">
              <a:extLst>
                <a:ext uri="{FF2B5EF4-FFF2-40B4-BE49-F238E27FC236}">
                  <a16:creationId xmlns:a16="http://schemas.microsoft.com/office/drawing/2014/main" id="{9B0C6109-9159-49CA-AD7A-F9035539DB7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033" name="Straight Connector 1032">
              <a:extLst>
                <a:ext uri="{FF2B5EF4-FFF2-40B4-BE49-F238E27FC236}">
                  <a16:creationId xmlns:a16="http://schemas.microsoft.com/office/drawing/2014/main" id="{686F14F5-308C-4EB6-87AB-05DE9501B1A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034" name="Rectangle 23">
              <a:extLst>
                <a:ext uri="{FF2B5EF4-FFF2-40B4-BE49-F238E27FC236}">
                  <a16:creationId xmlns:a16="http://schemas.microsoft.com/office/drawing/2014/main" id="{BA032363-A188-47C5-9D59-9B788809DC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035" name="Rectangle 25">
              <a:extLst>
                <a:ext uri="{FF2B5EF4-FFF2-40B4-BE49-F238E27FC236}">
                  <a16:creationId xmlns:a16="http://schemas.microsoft.com/office/drawing/2014/main" id="{2C4077DF-6BB9-4069-AD28-6B1664EBB0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036" name="Isosceles Triangle 1035">
              <a:extLst>
                <a:ext uri="{FF2B5EF4-FFF2-40B4-BE49-F238E27FC236}">
                  <a16:creationId xmlns:a16="http://schemas.microsoft.com/office/drawing/2014/main" id="{1D2B8B50-3419-41ED-9A9F-3CF9EEBBD3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037" name="Rectangle 27">
              <a:extLst>
                <a:ext uri="{FF2B5EF4-FFF2-40B4-BE49-F238E27FC236}">
                  <a16:creationId xmlns:a16="http://schemas.microsoft.com/office/drawing/2014/main" id="{5C640498-2E73-4FA2-BEB6-C3596A458C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038" name="Rectangle 28">
              <a:extLst>
                <a:ext uri="{FF2B5EF4-FFF2-40B4-BE49-F238E27FC236}">
                  <a16:creationId xmlns:a16="http://schemas.microsoft.com/office/drawing/2014/main" id="{3240EEFC-4112-4C39-A816-C815774F6D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039" name="Rectangle 29">
              <a:extLst>
                <a:ext uri="{FF2B5EF4-FFF2-40B4-BE49-F238E27FC236}">
                  <a16:creationId xmlns:a16="http://schemas.microsoft.com/office/drawing/2014/main" id="{ADF362B0-03EA-4800-9FAA-9F128587E4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040" name="Isosceles Triangle 1039">
              <a:extLst>
                <a:ext uri="{FF2B5EF4-FFF2-40B4-BE49-F238E27FC236}">
                  <a16:creationId xmlns:a16="http://schemas.microsoft.com/office/drawing/2014/main" id="{0BA84559-2F4C-4795-9246-4C563F942D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041" name="Isosceles Triangle 1040">
              <a:extLst>
                <a:ext uri="{FF2B5EF4-FFF2-40B4-BE49-F238E27FC236}">
                  <a16:creationId xmlns:a16="http://schemas.microsoft.com/office/drawing/2014/main" id="{FA77A1AA-CA47-4A91-A0A1-0A8CE31A98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1043" name="Rectangle 1042">
            <a:extLst>
              <a:ext uri="{FF2B5EF4-FFF2-40B4-BE49-F238E27FC236}">
                <a16:creationId xmlns:a16="http://schemas.microsoft.com/office/drawing/2014/main" id="{03E8462A-FEBA-4848-81CC-3F8DA3E47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45" name="Group 1044">
            <a:extLst>
              <a:ext uri="{FF2B5EF4-FFF2-40B4-BE49-F238E27FC236}">
                <a16:creationId xmlns:a16="http://schemas.microsoft.com/office/drawing/2014/main" id="{2109F83F-40FE-4DB3-84CC-09FB3340D0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046" name="Straight Connector 1045">
              <a:extLst>
                <a:ext uri="{FF2B5EF4-FFF2-40B4-BE49-F238E27FC236}">
                  <a16:creationId xmlns:a16="http://schemas.microsoft.com/office/drawing/2014/main" id="{1DE492D7-C3C3-48FF-80C8-37021EA026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047" name="Rectangle 23">
              <a:extLst>
                <a:ext uri="{FF2B5EF4-FFF2-40B4-BE49-F238E27FC236}">
                  <a16:creationId xmlns:a16="http://schemas.microsoft.com/office/drawing/2014/main" id="{0B30FF97-2E9A-490A-AED2-90BA2E0EC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048" name="Rectangle 25">
              <a:extLst>
                <a:ext uri="{FF2B5EF4-FFF2-40B4-BE49-F238E27FC236}">
                  <a16:creationId xmlns:a16="http://schemas.microsoft.com/office/drawing/2014/main" id="{B6D53C7D-A312-47B6-A66A-230A19CFAC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049" name="Isosceles Triangle 1048">
              <a:extLst>
                <a:ext uri="{FF2B5EF4-FFF2-40B4-BE49-F238E27FC236}">
                  <a16:creationId xmlns:a16="http://schemas.microsoft.com/office/drawing/2014/main" id="{9329D58C-0D2E-4A2B-AD6A-9CEE506784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050" name="Rectangle 27">
              <a:extLst>
                <a:ext uri="{FF2B5EF4-FFF2-40B4-BE49-F238E27FC236}">
                  <a16:creationId xmlns:a16="http://schemas.microsoft.com/office/drawing/2014/main" id="{9D446EDE-C690-4461-8BF2-7634808FC8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051" name="Rectangle 28">
              <a:extLst>
                <a:ext uri="{FF2B5EF4-FFF2-40B4-BE49-F238E27FC236}">
                  <a16:creationId xmlns:a16="http://schemas.microsoft.com/office/drawing/2014/main" id="{323F3D34-6531-4AD7-A8C6-195A0902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052" name="Rectangle 29">
              <a:extLst>
                <a:ext uri="{FF2B5EF4-FFF2-40B4-BE49-F238E27FC236}">
                  <a16:creationId xmlns:a16="http://schemas.microsoft.com/office/drawing/2014/main" id="{B9B0AE3F-2350-435F-A9B0-C310BF876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053" name="Isosceles Triangle 1052">
              <a:extLst>
                <a:ext uri="{FF2B5EF4-FFF2-40B4-BE49-F238E27FC236}">
                  <a16:creationId xmlns:a16="http://schemas.microsoft.com/office/drawing/2014/main" id="{4EFA655C-9E50-4C14-A89E-AD7B648E4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054" name="Isosceles Triangle 1053">
              <a:extLst>
                <a:ext uri="{FF2B5EF4-FFF2-40B4-BE49-F238E27FC236}">
                  <a16:creationId xmlns:a16="http://schemas.microsoft.com/office/drawing/2014/main" id="{3E843863-7D25-4C01-9A17-E817CB6D99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1056" name="Rectangle 1055">
            <a:extLst>
              <a:ext uri="{FF2B5EF4-FFF2-40B4-BE49-F238E27FC236}">
                <a16:creationId xmlns:a16="http://schemas.microsoft.com/office/drawing/2014/main" id="{7941F9B1-B01B-4A84-89D9-B169AEB4E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Image result for whistleblower">
            <a:extLst>
              <a:ext uri="{FF2B5EF4-FFF2-40B4-BE49-F238E27FC236}">
                <a16:creationId xmlns:a16="http://schemas.microsoft.com/office/drawing/2014/main" id="{E38F03C6-C67E-E351-959C-B494237E6699}"/>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478943" y="1131994"/>
            <a:ext cx="8770287" cy="45903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830489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167509-D6EE-B43A-6212-97565F122CD3}"/>
              </a:ext>
            </a:extLst>
          </p:cNvPr>
          <p:cNvSpPr>
            <a:spLocks noGrp="1"/>
          </p:cNvSpPr>
          <p:nvPr>
            <p:ph type="title"/>
          </p:nvPr>
        </p:nvSpPr>
        <p:spPr/>
        <p:txBody>
          <a:bodyPr>
            <a:normAutofit/>
          </a:bodyPr>
          <a:lstStyle/>
          <a:p>
            <a:r>
              <a:rPr lang="en-US" sz="3200" b="1" dirty="0">
                <a:solidFill>
                  <a:schemeClr val="accent1">
                    <a:lumMod val="75000"/>
                  </a:schemeClr>
                </a:solidFill>
                <a:effectLst/>
                <a:latin typeface="Century" panose="02040604050505020304" pitchFamily="18" charset="0"/>
                <a:ea typeface="Times New Roman" panose="02020603050405020304" pitchFamily="18" charset="0"/>
                <a:cs typeface="Times New Roman" panose="02020603050405020304" pitchFamily="18" charset="0"/>
              </a:rPr>
              <a:t>The FWA "is a remedial statute, and should be liberally construed in favor of granting access to protection from retaliatory actions." </a:t>
            </a:r>
            <a:r>
              <a:rPr lang="en-US" sz="3200" b="1" u="sng" dirty="0" err="1">
                <a:solidFill>
                  <a:schemeClr val="accent1">
                    <a:lumMod val="75000"/>
                  </a:schemeClr>
                </a:solidFill>
                <a:effectLst/>
                <a:latin typeface="Century" panose="02040604050505020304"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Igwe</a:t>
            </a:r>
            <a:r>
              <a:rPr lang="en-US" sz="3200" b="1" u="sng" dirty="0">
                <a:solidFill>
                  <a:schemeClr val="accent1">
                    <a:lumMod val="75000"/>
                  </a:schemeClr>
                </a:solidFill>
                <a:effectLst/>
                <a:latin typeface="Century" panose="02040604050505020304"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 v. City of Miami, 208 So. 3d 150, 155 (Fla. 3d DCA 2016)</a:t>
            </a:r>
            <a:r>
              <a:rPr lang="en-US" sz="3200" b="1" u="sng" dirty="0">
                <a:solidFill>
                  <a:schemeClr val="accent1">
                    <a:lumMod val="75000"/>
                  </a:schemeClr>
                </a:solidFill>
                <a:effectLst/>
                <a:latin typeface="Century" panose="02040604050505020304" pitchFamily="18" charset="0"/>
                <a:ea typeface="Times New Roman" panose="02020603050405020304" pitchFamily="18" charset="0"/>
                <a:cs typeface="Times New Roman" panose="02020603050405020304" pitchFamily="18" charset="0"/>
              </a:rPr>
              <a:t>.</a:t>
            </a:r>
            <a:r>
              <a:rPr lang="en-US" sz="3200" u="sng" dirty="0">
                <a:solidFill>
                  <a:schemeClr val="accent1">
                    <a:lumMod val="75000"/>
                  </a:schemeClr>
                </a:solidFill>
                <a:effectLst/>
                <a:latin typeface="Century" panose="02040604050505020304" pitchFamily="18" charset="0"/>
                <a:ea typeface="Times New Roman" panose="02020603050405020304" pitchFamily="18" charset="0"/>
                <a:cs typeface="Times New Roman" panose="02020603050405020304" pitchFamily="18" charset="0"/>
              </a:rPr>
              <a:t> </a:t>
            </a:r>
            <a:br>
              <a:rPr lang="en-US" sz="32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br>
            <a:endParaRPr lang="en-US" sz="3200" dirty="0">
              <a:solidFill>
                <a:schemeClr val="accent1">
                  <a:lumMod val="50000"/>
                </a:schemeClr>
              </a:solidFill>
            </a:endParaRPr>
          </a:p>
        </p:txBody>
      </p:sp>
      <p:sp>
        <p:nvSpPr>
          <p:cNvPr id="3" name="Text Placeholder 2">
            <a:extLst>
              <a:ext uri="{FF2B5EF4-FFF2-40B4-BE49-F238E27FC236}">
                <a16:creationId xmlns:a16="http://schemas.microsoft.com/office/drawing/2014/main" id="{559835DA-17CF-3D35-946B-B443709FCE2A}"/>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1514259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D6DBEE-E634-6984-7464-D24E09B5E275}"/>
              </a:ext>
            </a:extLst>
          </p:cNvPr>
          <p:cNvSpPr>
            <a:spLocks noGrp="1"/>
          </p:cNvSpPr>
          <p:nvPr>
            <p:ph type="title"/>
          </p:nvPr>
        </p:nvSpPr>
        <p:spPr>
          <a:xfrm>
            <a:off x="677334" y="609600"/>
            <a:ext cx="9307913" cy="5251704"/>
          </a:xfrm>
        </p:spPr>
        <p:txBody>
          <a:bodyPr/>
          <a:lstStyle/>
          <a:p>
            <a:r>
              <a:rPr lang="en-US" sz="3600" b="1" dirty="0">
                <a:solidFill>
                  <a:schemeClr val="accent1">
                    <a:lumMod val="75000"/>
                  </a:schemeClr>
                </a:solidFill>
                <a:effectLst/>
                <a:latin typeface="Century" panose="02040604050505020304" pitchFamily="18" charset="0"/>
                <a:ea typeface="Times New Roman" panose="02020603050405020304" pitchFamily="18" charset="0"/>
                <a:cs typeface="Times New Roman" panose="02020603050405020304" pitchFamily="18" charset="0"/>
              </a:rPr>
              <a:t>Florida's legislature intended to prevent "retaliatory action against an employee who reports to an appropriate agency violations of law . . . that create a substantial and specific danger to the public’s health, safety, or welfare." </a:t>
            </a:r>
            <a:r>
              <a:rPr lang="en-US" sz="3600" b="1" u="sng" dirty="0">
                <a:solidFill>
                  <a:schemeClr val="accent1">
                    <a:lumMod val="75000"/>
                  </a:schemeClr>
                </a:solidFill>
                <a:effectLst/>
                <a:latin typeface="Century" panose="02040604050505020304"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Fla. Stat. § 112.3187(2)</a:t>
            </a:r>
            <a:r>
              <a:rPr lang="en-US" sz="3600" b="1" dirty="0">
                <a:solidFill>
                  <a:schemeClr val="accent1">
                    <a:lumMod val="75000"/>
                  </a:schemeClr>
                </a:solidFill>
                <a:effectLst/>
                <a:latin typeface="Century" panose="02040604050505020304" pitchFamily="18" charset="0"/>
                <a:ea typeface="Times New Roman" panose="02020603050405020304" pitchFamily="18" charset="0"/>
                <a:cs typeface="Times New Roman" panose="02020603050405020304" pitchFamily="18" charset="0"/>
              </a:rPr>
              <a:t>, </a:t>
            </a:r>
            <a:r>
              <a:rPr lang="en-US" sz="3600" b="1" u="sng" dirty="0">
                <a:solidFill>
                  <a:schemeClr val="accent1">
                    <a:lumMod val="75000"/>
                  </a:schemeClr>
                </a:solidFill>
                <a:effectLst/>
                <a:latin typeface="Century" panose="02040604050505020304"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(5)</a:t>
            </a:r>
            <a:r>
              <a:rPr lang="en-US" sz="3600" b="1" dirty="0">
                <a:solidFill>
                  <a:schemeClr val="accent1">
                    <a:lumMod val="75000"/>
                  </a:schemeClr>
                </a:solidFill>
                <a:effectLst/>
                <a:latin typeface="Century" panose="02040604050505020304" pitchFamily="18" charset="0"/>
                <a:ea typeface="Times New Roman" panose="02020603050405020304" pitchFamily="18" charset="0"/>
                <a:cs typeface="Times New Roman" panose="02020603050405020304" pitchFamily="18" charset="0"/>
              </a:rPr>
              <a:t>.</a:t>
            </a:r>
            <a:r>
              <a:rPr lang="en-US" sz="3600" dirty="0">
                <a:solidFill>
                  <a:schemeClr val="accent1">
                    <a:lumMod val="75000"/>
                  </a:schemeClr>
                </a:solidFill>
                <a:effectLst/>
                <a:latin typeface="Century" panose="02040604050505020304" pitchFamily="18" charset="0"/>
                <a:ea typeface="Times New Roman" panose="02020603050405020304" pitchFamily="18" charset="0"/>
                <a:cs typeface="Times New Roman" panose="02020603050405020304" pitchFamily="18" charset="0"/>
              </a:rPr>
              <a:t> </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endParaRPr lang="en-US" b="1" dirty="0">
              <a:latin typeface="Century" panose="02040604050505020304" pitchFamily="18" charset="0"/>
            </a:endParaRPr>
          </a:p>
        </p:txBody>
      </p:sp>
      <p:sp>
        <p:nvSpPr>
          <p:cNvPr id="3" name="Text Placeholder 2">
            <a:extLst>
              <a:ext uri="{FF2B5EF4-FFF2-40B4-BE49-F238E27FC236}">
                <a16:creationId xmlns:a16="http://schemas.microsoft.com/office/drawing/2014/main" id="{AFA52EAE-885D-F6A7-D8C2-3824F4AB85B0}"/>
              </a:ext>
            </a:extLst>
          </p:cNvPr>
          <p:cNvSpPr>
            <a:spLocks noGrp="1"/>
          </p:cNvSpPr>
          <p:nvPr>
            <p:ph type="body" idx="1"/>
          </p:nvPr>
        </p:nvSpPr>
        <p:spPr>
          <a:xfrm>
            <a:off x="2139695" y="5861304"/>
            <a:ext cx="7134307" cy="180058"/>
          </a:xfrm>
        </p:spPr>
        <p:txBody>
          <a:bodyPr>
            <a:normAutofit fontScale="40000" lnSpcReduction="20000"/>
          </a:bodyPr>
          <a:lstStyle/>
          <a:p>
            <a:endParaRPr lang="en-US" dirty="0"/>
          </a:p>
        </p:txBody>
      </p:sp>
    </p:spTree>
    <p:extLst>
      <p:ext uri="{BB962C8B-B14F-4D97-AF65-F5344CB8AC3E}">
        <p14:creationId xmlns:p14="http://schemas.microsoft.com/office/powerpoint/2010/main" val="2280027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A84432-8A13-398B-A6E4-1A773623769B}"/>
              </a:ext>
            </a:extLst>
          </p:cNvPr>
          <p:cNvSpPr>
            <a:spLocks noGrp="1"/>
          </p:cNvSpPr>
          <p:nvPr>
            <p:ph type="title"/>
          </p:nvPr>
        </p:nvSpPr>
        <p:spPr/>
        <p:txBody>
          <a:bodyPr>
            <a:normAutofit/>
          </a:bodyPr>
          <a:lstStyle/>
          <a:p>
            <a:r>
              <a:rPr lang="en-US" sz="3600" b="1" dirty="0">
                <a:solidFill>
                  <a:schemeClr val="accent1">
                    <a:lumMod val="75000"/>
                  </a:schemeClr>
                </a:solidFill>
                <a:effectLst/>
                <a:latin typeface="Century" panose="02040604050505020304" pitchFamily="18" charset="0"/>
                <a:ea typeface="Times New Roman" panose="02020603050405020304" pitchFamily="18" charset="0"/>
                <a:cs typeface="Times New Roman" panose="02020603050405020304" pitchFamily="18" charset="0"/>
              </a:rPr>
              <a:t>But the FWA's protections "shall not be applicable when an employee or person discloses information known by the employee or person to be false." </a:t>
            </a:r>
            <a:r>
              <a:rPr lang="en-US" sz="3600" b="1" u="sng" dirty="0">
                <a:solidFill>
                  <a:schemeClr val="accent1">
                    <a:lumMod val="75000"/>
                  </a:schemeClr>
                </a:solidFill>
                <a:effectLst/>
                <a:latin typeface="Century" panose="02040604050505020304" pitchFamily="18" charset="0"/>
                <a:ea typeface="Times New Roman" panose="02020603050405020304" pitchFamily="18" charset="0"/>
                <a:cs typeface="Times New Roman" panose="02020603050405020304" pitchFamily="18" charset="0"/>
              </a:rPr>
              <a:t>Id.</a:t>
            </a:r>
            <a:r>
              <a:rPr lang="en-US" sz="3600" b="1" dirty="0">
                <a:solidFill>
                  <a:schemeClr val="accent1">
                    <a:lumMod val="75000"/>
                  </a:schemeClr>
                </a:solidFill>
                <a:effectLst/>
                <a:latin typeface="Century" panose="02040604050505020304" pitchFamily="18" charset="0"/>
                <a:ea typeface="Times New Roman" panose="02020603050405020304" pitchFamily="18" charset="0"/>
                <a:cs typeface="Times New Roman" panose="02020603050405020304" pitchFamily="18" charset="0"/>
              </a:rPr>
              <a:t> </a:t>
            </a:r>
            <a:r>
              <a:rPr lang="en-US" sz="3600" b="1" u="sng" dirty="0">
                <a:solidFill>
                  <a:schemeClr val="accent1">
                    <a:lumMod val="75000"/>
                  </a:schemeClr>
                </a:solidFill>
                <a:effectLst/>
                <a:latin typeface="Century" panose="02040604050505020304"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 112.3187(4)(c)</a:t>
            </a:r>
            <a:r>
              <a:rPr lang="en-US" sz="3600" b="1" dirty="0">
                <a:solidFill>
                  <a:schemeClr val="accent1">
                    <a:lumMod val="75000"/>
                  </a:schemeClr>
                </a:solidFill>
                <a:effectLst/>
                <a:latin typeface="Century" panose="02040604050505020304" pitchFamily="18" charset="0"/>
                <a:ea typeface="Times New Roman" panose="02020603050405020304" pitchFamily="18" charset="0"/>
                <a:cs typeface="Times New Roman" panose="02020603050405020304" pitchFamily="18" charset="0"/>
              </a:rPr>
              <a:t>.</a:t>
            </a:r>
            <a:br>
              <a:rPr lang="en-US" sz="36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br>
            <a:endParaRPr lang="en-US" sz="3600" dirty="0">
              <a:solidFill>
                <a:schemeClr val="accent1">
                  <a:lumMod val="50000"/>
                </a:schemeClr>
              </a:solidFill>
            </a:endParaRPr>
          </a:p>
        </p:txBody>
      </p:sp>
      <p:sp>
        <p:nvSpPr>
          <p:cNvPr id="3" name="Text Placeholder 2">
            <a:extLst>
              <a:ext uri="{FF2B5EF4-FFF2-40B4-BE49-F238E27FC236}">
                <a16:creationId xmlns:a16="http://schemas.microsoft.com/office/drawing/2014/main" id="{748FE3EF-C168-FD21-AF0F-EF7247ACC0F0}"/>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4489909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FF5E57-74E7-C663-9BBE-EFACB233B5B2}"/>
              </a:ext>
            </a:extLst>
          </p:cNvPr>
          <p:cNvSpPr>
            <a:spLocks noGrp="1"/>
          </p:cNvSpPr>
          <p:nvPr>
            <p:ph type="title"/>
          </p:nvPr>
        </p:nvSpPr>
        <p:spPr>
          <a:xfrm>
            <a:off x="533497" y="434939"/>
            <a:ext cx="9481648" cy="5141976"/>
          </a:xfrm>
        </p:spPr>
        <p:txBody>
          <a:bodyPr>
            <a:normAutofit/>
          </a:bodyPr>
          <a:lstStyle/>
          <a:p>
            <a:r>
              <a:rPr lang="en-US" sz="3600" b="1" dirty="0">
                <a:solidFill>
                  <a:schemeClr val="accent1">
                    <a:lumMod val="75000"/>
                  </a:schemeClr>
                </a:solidFill>
                <a:effectLst/>
                <a:latin typeface="Century" panose="02040604050505020304" pitchFamily="18" charset="0"/>
                <a:ea typeface="Times New Roman" panose="02020603050405020304" pitchFamily="18" charset="0"/>
                <a:cs typeface="Times New Roman" panose="02020603050405020304" pitchFamily="18" charset="0"/>
              </a:rPr>
              <a:t>Employees who disclose information "alleging improper use of governmental office, gross waste of funds, or any other abuse or gross neglect of duty" are also entitled to protection. </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endParaRPr lang="en-US" sz="4800" b="1" dirty="0"/>
          </a:p>
        </p:txBody>
      </p:sp>
      <p:sp>
        <p:nvSpPr>
          <p:cNvPr id="3" name="Text Placeholder 2">
            <a:extLst>
              <a:ext uri="{FF2B5EF4-FFF2-40B4-BE49-F238E27FC236}">
                <a16:creationId xmlns:a16="http://schemas.microsoft.com/office/drawing/2014/main" id="{61D4390D-BD8E-E070-222F-A96A4DC4EEC2}"/>
              </a:ext>
            </a:extLst>
          </p:cNvPr>
          <p:cNvSpPr>
            <a:spLocks noGrp="1"/>
          </p:cNvSpPr>
          <p:nvPr>
            <p:ph type="body" idx="1"/>
          </p:nvPr>
        </p:nvSpPr>
        <p:spPr>
          <a:xfrm>
            <a:off x="677334" y="5833872"/>
            <a:ext cx="9481649" cy="207490"/>
          </a:xfrm>
        </p:spPr>
        <p:txBody>
          <a:bodyPr>
            <a:normAutofit fontScale="47500" lnSpcReduction="20000"/>
          </a:bodyPr>
          <a:lstStyle/>
          <a:p>
            <a:endParaRPr lang="en-US" dirty="0"/>
          </a:p>
        </p:txBody>
      </p:sp>
    </p:spTree>
    <p:extLst>
      <p:ext uri="{BB962C8B-B14F-4D97-AF65-F5344CB8AC3E}">
        <p14:creationId xmlns:p14="http://schemas.microsoft.com/office/powerpoint/2010/main" val="20047567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6C91E9-260F-AFF7-4A20-2597AE41FC9D}"/>
              </a:ext>
            </a:extLst>
          </p:cNvPr>
          <p:cNvSpPr>
            <a:spLocks noGrp="1"/>
          </p:cNvSpPr>
          <p:nvPr>
            <p:ph type="title"/>
          </p:nvPr>
        </p:nvSpPr>
        <p:spPr>
          <a:xfrm>
            <a:off x="677335" y="609600"/>
            <a:ext cx="9885890" cy="5210174"/>
          </a:xfrm>
        </p:spPr>
        <p:txBody>
          <a:bodyPr>
            <a:noAutofit/>
          </a:bodyPr>
          <a:lstStyle/>
          <a:p>
            <a:br>
              <a:rPr lang="en-US" sz="4000" b="1" dirty="0">
                <a:latin typeface="Century" panose="02040604050505020304" pitchFamily="18" charset="0"/>
              </a:rPr>
            </a:br>
            <a:br>
              <a:rPr lang="en-US" sz="4200" b="1" dirty="0">
                <a:latin typeface="Century" panose="02040604050505020304" pitchFamily="18" charset="0"/>
              </a:rPr>
            </a:br>
            <a:endParaRPr lang="en-US" sz="4200" b="1" dirty="0"/>
          </a:p>
        </p:txBody>
      </p:sp>
      <p:sp>
        <p:nvSpPr>
          <p:cNvPr id="3" name="Text Placeholder 2">
            <a:extLst>
              <a:ext uri="{FF2B5EF4-FFF2-40B4-BE49-F238E27FC236}">
                <a16:creationId xmlns:a16="http://schemas.microsoft.com/office/drawing/2014/main" id="{413D1C5F-7B57-5F20-DBC7-E9A6D7EB6724}"/>
              </a:ext>
            </a:extLst>
          </p:cNvPr>
          <p:cNvSpPr>
            <a:spLocks noGrp="1"/>
          </p:cNvSpPr>
          <p:nvPr>
            <p:ph type="body" idx="1"/>
          </p:nvPr>
        </p:nvSpPr>
        <p:spPr>
          <a:xfrm>
            <a:off x="677335" y="5819774"/>
            <a:ext cx="8596668" cy="221587"/>
          </a:xfrm>
        </p:spPr>
        <p:txBody>
          <a:bodyPr>
            <a:normAutofit fontScale="55000" lnSpcReduction="20000"/>
          </a:bodyPr>
          <a:lstStyle/>
          <a:p>
            <a:endParaRPr lang="en-US" dirty="0"/>
          </a:p>
        </p:txBody>
      </p:sp>
      <p:sp>
        <p:nvSpPr>
          <p:cNvPr id="5" name="TextBox 4">
            <a:extLst>
              <a:ext uri="{FF2B5EF4-FFF2-40B4-BE49-F238E27FC236}">
                <a16:creationId xmlns:a16="http://schemas.microsoft.com/office/drawing/2014/main" id="{4466554F-AF0F-641C-1808-2EEF0ADDF9D3}"/>
              </a:ext>
            </a:extLst>
          </p:cNvPr>
          <p:cNvSpPr txBox="1"/>
          <p:nvPr/>
        </p:nvSpPr>
        <p:spPr>
          <a:xfrm>
            <a:off x="461176" y="516835"/>
            <a:ext cx="9080389" cy="4123629"/>
          </a:xfrm>
          <a:prstGeom prst="rect">
            <a:avLst/>
          </a:prstGeom>
          <a:noFill/>
        </p:spPr>
        <p:txBody>
          <a:bodyPr wrap="square">
            <a:spAutoFit/>
          </a:bodyPr>
          <a:lstStyle/>
          <a:p>
            <a:pPr marL="0" marR="0" fontAlgn="base">
              <a:lnSpc>
                <a:spcPct val="107000"/>
              </a:lnSpc>
              <a:spcBef>
                <a:spcPts val="0"/>
              </a:spcBef>
              <a:spcAft>
                <a:spcPts val="0"/>
              </a:spcAft>
            </a:pPr>
            <a:r>
              <a:rPr lang="en-US" sz="2000" b="1" dirty="0">
                <a:solidFill>
                  <a:schemeClr val="accent1">
                    <a:lumMod val="75000"/>
                  </a:schemeClr>
                </a:solidFill>
                <a:effectLst/>
                <a:latin typeface="Century" panose="02040604050505020304" pitchFamily="18" charset="0"/>
                <a:ea typeface="Times New Roman" panose="02020603050405020304" pitchFamily="18" charset="0"/>
                <a:cs typeface="Times New Roman" panose="02020603050405020304" pitchFamily="18" charset="0"/>
              </a:rPr>
              <a:t>The FWA provides for temporary</a:t>
            </a:r>
            <a:r>
              <a:rPr lang="en-US" sz="2000" b="1" dirty="0">
                <a:solidFill>
                  <a:schemeClr val="accent1">
                    <a:lumMod val="75000"/>
                  </a:schemeClr>
                </a:solidFill>
                <a:effectLst/>
                <a:latin typeface="Century" panose="02040604050505020304"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 [*9] </a:t>
            </a:r>
            <a:r>
              <a:rPr lang="en-US" sz="2000" b="1" dirty="0">
                <a:solidFill>
                  <a:schemeClr val="accent1">
                    <a:lumMod val="75000"/>
                  </a:schemeClr>
                </a:solidFill>
                <a:effectLst/>
                <a:latin typeface="Century" panose="02040604050505020304" pitchFamily="18" charset="0"/>
                <a:ea typeface="Times New Roman" panose="02020603050405020304" pitchFamily="18" charset="0"/>
                <a:cs typeface="Times New Roman" panose="02020603050405020304" pitchFamily="18" charset="0"/>
              </a:rPr>
              <a:t> reinstatement as follows:</a:t>
            </a:r>
            <a:endParaRPr lang="en-US" sz="2000" dirty="0">
              <a:solidFill>
                <a:schemeClr val="accent1">
                  <a:lumMod val="75000"/>
                </a:schemeClr>
              </a:solidFill>
              <a:effectLst/>
              <a:latin typeface="Century" panose="02040604050505020304" pitchFamily="18" charset="0"/>
              <a:ea typeface="Calibri" panose="020F0502020204030204" pitchFamily="34" charset="0"/>
              <a:cs typeface="Times New Roman" panose="02020603050405020304" pitchFamily="18" charset="0"/>
            </a:endParaRPr>
          </a:p>
          <a:p>
            <a:pPr marL="0" marR="0" fontAlgn="base">
              <a:lnSpc>
                <a:spcPct val="107000"/>
              </a:lnSpc>
              <a:spcBef>
                <a:spcPts val="0"/>
              </a:spcBef>
              <a:spcAft>
                <a:spcPts val="800"/>
              </a:spcAft>
            </a:pPr>
            <a:r>
              <a:rPr lang="en-US" sz="2000" b="1" dirty="0">
                <a:solidFill>
                  <a:schemeClr val="accent1">
                    <a:lumMod val="75000"/>
                  </a:schemeClr>
                </a:solidFill>
                <a:effectLst/>
                <a:latin typeface="Century" panose="02040604050505020304" pitchFamily="18" charset="0"/>
                <a:ea typeface="Times New Roman" panose="02020603050405020304" pitchFamily="18" charset="0"/>
                <a:cs typeface="Times New Roman" panose="02020603050405020304" pitchFamily="18" charset="0"/>
              </a:rPr>
              <a:t>Temporary reinstatement to the employee's former position or to an equivalent position, pending the final outcome on the complaint, if an employee complains of being discharged in retaliation for a protected disclosure and if a court of competent jurisdiction or the Florida Commission on Human Relations, as applicable under s. 112.31895, determines that the disclosure </a:t>
            </a:r>
            <a:r>
              <a:rPr lang="en-US" sz="2000" b="1" u="sng" dirty="0">
                <a:solidFill>
                  <a:schemeClr val="accent1">
                    <a:lumMod val="75000"/>
                  </a:schemeClr>
                </a:solidFill>
                <a:effectLst/>
                <a:latin typeface="Century" panose="02040604050505020304" pitchFamily="18" charset="0"/>
                <a:ea typeface="Times New Roman" panose="02020603050405020304" pitchFamily="18" charset="0"/>
                <a:cs typeface="Times New Roman" panose="02020603050405020304" pitchFamily="18" charset="0"/>
              </a:rPr>
              <a:t>was not made in bad faith or for a wrongful purpose</a:t>
            </a:r>
            <a:r>
              <a:rPr lang="en-US" sz="2000" b="1" dirty="0">
                <a:solidFill>
                  <a:schemeClr val="accent1">
                    <a:lumMod val="75000"/>
                  </a:schemeClr>
                </a:solidFill>
                <a:effectLst/>
                <a:latin typeface="Century" panose="02040604050505020304" pitchFamily="18" charset="0"/>
                <a:ea typeface="Times New Roman" panose="02020603050405020304" pitchFamily="18" charset="0"/>
                <a:cs typeface="Times New Roman" panose="02020603050405020304" pitchFamily="18" charset="0"/>
              </a:rPr>
              <a:t> or occurred after an agency's initiation of a personnel action against the employee which includes documentation of the employee's violation of a disciplinary standard or performance deficiency. This paragraph does not apply to an employee of a municipality.</a:t>
            </a:r>
            <a:endParaRPr lang="en-US" sz="2000" dirty="0">
              <a:solidFill>
                <a:schemeClr val="accent1">
                  <a:lumMod val="75000"/>
                </a:schemeClr>
              </a:solidFill>
              <a:effectLst/>
              <a:latin typeface="Century" panose="020406040505050203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000" b="1" dirty="0">
                <a:solidFill>
                  <a:schemeClr val="accent1">
                    <a:lumMod val="75000"/>
                  </a:schemeClr>
                </a:solidFill>
                <a:effectLst/>
                <a:latin typeface="Century" panose="02040604050505020304"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Fla. Stat. § 112.3187(9)(f)</a:t>
            </a:r>
            <a:r>
              <a:rPr lang="en-US" sz="2000" b="1" dirty="0">
                <a:solidFill>
                  <a:schemeClr val="accent1">
                    <a:lumMod val="75000"/>
                  </a:schemeClr>
                </a:solidFill>
                <a:effectLst/>
                <a:latin typeface="Century" panose="02040604050505020304" pitchFamily="18" charset="0"/>
                <a:ea typeface="Times New Roman" panose="02020603050405020304" pitchFamily="18" charset="0"/>
                <a:cs typeface="Times New Roman" panose="02020603050405020304" pitchFamily="18" charset="0"/>
              </a:rPr>
              <a:t>.</a:t>
            </a:r>
            <a:endParaRPr lang="en-US" sz="2000" dirty="0">
              <a:solidFill>
                <a:schemeClr val="accent1">
                  <a:lumMod val="75000"/>
                </a:schemeClr>
              </a:solidFill>
              <a:effectLst/>
              <a:latin typeface="Century" panose="020406040505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835022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32368C-7D97-4BEF-148D-AD9CD516B9D7}"/>
              </a:ext>
            </a:extLst>
          </p:cNvPr>
          <p:cNvSpPr>
            <a:spLocks noGrp="1"/>
          </p:cNvSpPr>
          <p:nvPr>
            <p:ph type="title"/>
          </p:nvPr>
        </p:nvSpPr>
        <p:spPr/>
        <p:txBody>
          <a:bodyPr>
            <a:normAutofit fontScale="90000"/>
          </a:bodyPr>
          <a:lstStyle/>
          <a:p>
            <a:br>
              <a:rPr lang="en-US" dirty="0"/>
            </a:br>
            <a:endParaRPr lang="en-US" sz="5300" dirty="0"/>
          </a:p>
        </p:txBody>
      </p:sp>
      <p:sp>
        <p:nvSpPr>
          <p:cNvPr id="3" name="Text Placeholder 2">
            <a:extLst>
              <a:ext uri="{FF2B5EF4-FFF2-40B4-BE49-F238E27FC236}">
                <a16:creationId xmlns:a16="http://schemas.microsoft.com/office/drawing/2014/main" id="{1EBABF50-546D-17E1-8E6F-B11A8E79A106}"/>
              </a:ext>
            </a:extLst>
          </p:cNvPr>
          <p:cNvSpPr>
            <a:spLocks noGrp="1"/>
          </p:cNvSpPr>
          <p:nvPr>
            <p:ph type="body" idx="4294967295"/>
          </p:nvPr>
        </p:nvSpPr>
        <p:spPr>
          <a:xfrm>
            <a:off x="0" y="833438"/>
            <a:ext cx="9827812" cy="5680075"/>
          </a:xfrm>
        </p:spPr>
        <p:txBody>
          <a:bodyPr/>
          <a:lstStyle/>
          <a:p>
            <a:r>
              <a:rPr lang="en-US" sz="1800" b="1" u="none" strike="noStrike" baseline="0" dirty="0">
                <a:solidFill>
                  <a:schemeClr val="accent1">
                    <a:lumMod val="75000"/>
                  </a:schemeClr>
                </a:solidFill>
                <a:latin typeface="Century" panose="02040604050505020304" pitchFamily="18" charset="0"/>
              </a:rPr>
              <a:t>Rule 60L-36.003 F.</a:t>
            </a:r>
            <a:r>
              <a:rPr lang="en-US" b="1" dirty="0">
                <a:solidFill>
                  <a:schemeClr val="accent1">
                    <a:lumMod val="75000"/>
                  </a:schemeClr>
                </a:solidFill>
                <a:latin typeface="Century" panose="02040604050505020304" pitchFamily="18" charset="0"/>
              </a:rPr>
              <a:t>A.C.; State Employees</a:t>
            </a:r>
            <a:endParaRPr lang="en-US" sz="1800" b="1" u="none" strike="noStrike" baseline="0" dirty="0">
              <a:solidFill>
                <a:schemeClr val="accent1">
                  <a:lumMod val="75000"/>
                </a:schemeClr>
              </a:solidFill>
              <a:latin typeface="Century" panose="02040604050505020304" pitchFamily="18" charset="0"/>
            </a:endParaRPr>
          </a:p>
          <a:p>
            <a:r>
              <a:rPr lang="en-US" sz="2400" b="1" i="0" u="none" strike="noStrike" baseline="0" dirty="0">
                <a:solidFill>
                  <a:schemeClr val="accent1">
                    <a:lumMod val="75000"/>
                  </a:schemeClr>
                </a:solidFill>
                <a:latin typeface="Century" panose="02040604050505020304" pitchFamily="18" charset="0"/>
              </a:rPr>
              <a:t>OIG determines compliance with federal, state, or local statutes or regulations. </a:t>
            </a:r>
          </a:p>
          <a:p>
            <a:r>
              <a:rPr lang="en-US" sz="2400" b="1" i="0" u="none" strike="noStrike" baseline="0" dirty="0">
                <a:solidFill>
                  <a:schemeClr val="accent1">
                    <a:lumMod val="75000"/>
                  </a:schemeClr>
                </a:solidFill>
                <a:latin typeface="Century" panose="02040604050505020304" pitchFamily="18" charset="0"/>
              </a:rPr>
              <a:t>If an employee receives from a regulated entity a gift valued at $25 or more, the employee shall notify the agency in writing within five days. </a:t>
            </a:r>
          </a:p>
          <a:p>
            <a:r>
              <a:rPr lang="en-US" sz="2400" b="1" i="0" u="none" strike="noStrike" baseline="0" dirty="0">
                <a:solidFill>
                  <a:schemeClr val="accent1">
                    <a:lumMod val="75000"/>
                  </a:schemeClr>
                </a:solidFill>
                <a:latin typeface="Century" panose="02040604050505020304" pitchFamily="18" charset="0"/>
              </a:rPr>
              <a:t>No employee shall accept any gift based upon an understanding that the official acts or judgment of the employee will be influenced thereby. </a:t>
            </a:r>
          </a:p>
          <a:p>
            <a:r>
              <a:rPr lang="en-US" sz="2400" b="1" i="0" u="none" strike="noStrike" baseline="0" dirty="0">
                <a:solidFill>
                  <a:schemeClr val="accent1">
                    <a:lumMod val="75000"/>
                  </a:schemeClr>
                </a:solidFill>
                <a:latin typeface="Century" panose="02040604050505020304" pitchFamily="18" charset="0"/>
              </a:rPr>
              <a:t>If an employee obtains a financial interest in a regulated entity, the employee shall notify the agency in writing within five days. </a:t>
            </a:r>
          </a:p>
          <a:p>
            <a:endParaRPr lang="en-US" dirty="0">
              <a:latin typeface="Century" panose="02040604050505020304" pitchFamily="18" charset="0"/>
            </a:endParaRPr>
          </a:p>
        </p:txBody>
      </p:sp>
    </p:spTree>
    <p:extLst>
      <p:ext uri="{BB962C8B-B14F-4D97-AF65-F5344CB8AC3E}">
        <p14:creationId xmlns:p14="http://schemas.microsoft.com/office/powerpoint/2010/main" val="85073874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90C095-B6F1-B893-1F6E-EE5CF025AD46}"/>
              </a:ext>
            </a:extLst>
          </p:cNvPr>
          <p:cNvSpPr>
            <a:spLocks noGrp="1"/>
          </p:cNvSpPr>
          <p:nvPr>
            <p:ph type="title"/>
          </p:nvPr>
        </p:nvSpPr>
        <p:spPr>
          <a:xfrm>
            <a:off x="677335" y="609599"/>
            <a:ext cx="8596668" cy="5215847"/>
          </a:xfrm>
        </p:spPr>
        <p:txBody>
          <a:bodyPr>
            <a:normAutofit fontScale="90000"/>
          </a:bodyPr>
          <a:lstStyle/>
          <a:p>
            <a:r>
              <a:rPr lang="en-US" sz="2800" b="1" dirty="0">
                <a:solidFill>
                  <a:schemeClr val="accent1">
                    <a:lumMod val="75000"/>
                  </a:schemeClr>
                </a:solidFill>
                <a:effectLst/>
                <a:latin typeface="Century" panose="02040604050505020304" pitchFamily="18" charset="0"/>
                <a:ea typeface="Times New Roman" panose="02020603050405020304" pitchFamily="18" charset="0"/>
                <a:cs typeface="Times New Roman" panose="02020603050405020304" pitchFamily="18" charset="0"/>
              </a:rPr>
              <a:t>In other words, temporary reinstatement is appropriate if a movant demonstrates that: "1) prior to termination the employee made a disclosure protected by the statute; 2) the employee was discharged; and 3) the disclosure was not made in bad faith or for a wrongful purpose, and did not occur after an agency's personnel action against the employee." </a:t>
            </a:r>
            <a:r>
              <a:rPr lang="en-US" sz="2800" b="1" u="sng" dirty="0">
                <a:solidFill>
                  <a:schemeClr val="accent1">
                    <a:lumMod val="75000"/>
                  </a:schemeClr>
                </a:solidFill>
                <a:effectLst/>
                <a:latin typeface="Century" panose="02040604050505020304"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State, Dep't of Transp. v. Fla. Comm'n on Hum. </a:t>
            </a:r>
            <a:r>
              <a:rPr lang="en-US" sz="2800" b="1" u="sng" dirty="0" err="1">
                <a:solidFill>
                  <a:schemeClr val="accent1">
                    <a:lumMod val="75000"/>
                  </a:schemeClr>
                </a:solidFill>
                <a:effectLst/>
                <a:latin typeface="Century" panose="02040604050505020304"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Rels</a:t>
            </a:r>
            <a:r>
              <a:rPr lang="en-US" sz="2800" b="1" u="sng" dirty="0">
                <a:solidFill>
                  <a:schemeClr val="accent1">
                    <a:lumMod val="75000"/>
                  </a:schemeClr>
                </a:solidFill>
                <a:effectLst/>
                <a:latin typeface="Century" panose="02040604050505020304"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 842 So. 2d 253, 255 (Fla. 1st DCA 2003)</a:t>
            </a:r>
            <a:r>
              <a:rPr lang="en-US" sz="2800" b="1" dirty="0">
                <a:solidFill>
                  <a:schemeClr val="accent1">
                    <a:lumMod val="75000"/>
                  </a:schemeClr>
                </a:solidFill>
                <a:effectLst/>
                <a:latin typeface="Century" panose="02040604050505020304" pitchFamily="18" charset="0"/>
                <a:ea typeface="Times New Roman" panose="02020603050405020304" pitchFamily="18" charset="0"/>
                <a:cs typeface="Times New Roman" panose="02020603050405020304" pitchFamily="18" charset="0"/>
              </a:rPr>
              <a:t> (emphasis added).</a:t>
            </a:r>
            <a:br>
              <a:rPr lang="en-US" sz="1800" dirty="0">
                <a:solidFill>
                  <a:schemeClr val="accent1">
                    <a:lumMod val="75000"/>
                  </a:schemeClr>
                </a:solidFill>
                <a:effectLst/>
                <a:latin typeface="Century" panose="02040604050505020304" pitchFamily="18" charset="0"/>
                <a:ea typeface="Calibri" panose="020F0502020204030204" pitchFamily="34" charset="0"/>
                <a:cs typeface="Times New Roman" panose="02020603050405020304" pitchFamily="18" charset="0"/>
              </a:rPr>
            </a:br>
            <a:endParaRPr lang="en-US" dirty="0">
              <a:solidFill>
                <a:schemeClr val="accent1">
                  <a:lumMod val="75000"/>
                </a:schemeClr>
              </a:solidFill>
              <a:latin typeface="Century" panose="02040604050505020304" pitchFamily="18" charset="0"/>
            </a:endParaRPr>
          </a:p>
        </p:txBody>
      </p:sp>
      <p:sp>
        <p:nvSpPr>
          <p:cNvPr id="3" name="Text Placeholder 2">
            <a:extLst>
              <a:ext uri="{FF2B5EF4-FFF2-40B4-BE49-F238E27FC236}">
                <a16:creationId xmlns:a16="http://schemas.microsoft.com/office/drawing/2014/main" id="{73079639-CF0E-0E31-F171-D55F5754B6A5}"/>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265785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A6D75E-2819-C85C-527C-83D64657C837}"/>
              </a:ext>
            </a:extLst>
          </p:cNvPr>
          <p:cNvSpPr>
            <a:spLocks noGrp="1"/>
          </p:cNvSpPr>
          <p:nvPr>
            <p:ph type="title"/>
          </p:nvPr>
        </p:nvSpPr>
        <p:spPr/>
        <p:txBody>
          <a:bodyPr>
            <a:noAutofit/>
          </a:bodyPr>
          <a:lstStyle/>
          <a:p>
            <a:pPr marL="0" marR="0">
              <a:lnSpc>
                <a:spcPct val="107000"/>
              </a:lnSpc>
              <a:spcBef>
                <a:spcPts val="0"/>
              </a:spcBef>
              <a:spcAft>
                <a:spcPts val="0"/>
              </a:spcAft>
            </a:pPr>
            <a:r>
              <a:rPr lang="en-US" sz="3200" dirty="0">
                <a:solidFill>
                  <a:schemeClr val="accent1">
                    <a:lumMod val="75000"/>
                  </a:schemeClr>
                </a:solidFill>
                <a:effectLst/>
                <a:latin typeface="Century" panose="02040604050505020304" pitchFamily="18" charset="0"/>
                <a:ea typeface="Times New Roman" panose="02020603050405020304" pitchFamily="18" charset="0"/>
                <a:cs typeface="Times New Roman" panose="02020603050405020304" pitchFamily="18" charset="0"/>
              </a:rPr>
              <a:t> </a:t>
            </a:r>
            <a:br>
              <a:rPr lang="en-US" sz="3200" dirty="0">
                <a:solidFill>
                  <a:schemeClr val="accent1">
                    <a:lumMod val="75000"/>
                  </a:schemeClr>
                </a:solidFill>
                <a:effectLst/>
                <a:latin typeface="Century" panose="02040604050505020304" pitchFamily="18" charset="0"/>
                <a:ea typeface="Calibri" panose="020F0502020204030204" pitchFamily="34" charset="0"/>
                <a:cs typeface="Times New Roman" panose="02020603050405020304" pitchFamily="18" charset="0"/>
              </a:rPr>
            </a:br>
            <a:r>
              <a:rPr lang="en-US" sz="3200" b="1" dirty="0">
                <a:solidFill>
                  <a:schemeClr val="accent1">
                    <a:lumMod val="75000"/>
                  </a:schemeClr>
                </a:solidFill>
                <a:effectLst/>
                <a:latin typeface="Century" panose="02040604050505020304" pitchFamily="18" charset="0"/>
                <a:ea typeface="Times New Roman" panose="02020603050405020304" pitchFamily="18" charset="0"/>
                <a:cs typeface="Times New Roman" panose="02020603050405020304" pitchFamily="18" charset="0"/>
              </a:rPr>
              <a:t>"In analyzing a retaliation claim under the FWA, courts use the Title VII burden-shifting method of proof." </a:t>
            </a:r>
            <a:r>
              <a:rPr lang="en-US" sz="3200" b="1" u="sng" dirty="0">
                <a:solidFill>
                  <a:schemeClr val="accent1">
                    <a:lumMod val="75000"/>
                  </a:schemeClr>
                </a:solidFill>
                <a:effectLst/>
                <a:latin typeface="Century" panose="02040604050505020304"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Castro v. Sch. Bd. of Manatee </a:t>
            </a:r>
            <a:r>
              <a:rPr lang="en-US" sz="3200" b="1" u="sng" dirty="0" err="1">
                <a:solidFill>
                  <a:schemeClr val="accent1">
                    <a:lumMod val="75000"/>
                  </a:schemeClr>
                </a:solidFill>
                <a:effectLst/>
                <a:latin typeface="Century" panose="02040604050505020304"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Cnty</a:t>
            </a:r>
            <a:r>
              <a:rPr lang="en-US" sz="3200" b="1" u="sng" dirty="0">
                <a:solidFill>
                  <a:schemeClr val="accent1">
                    <a:lumMod val="75000"/>
                  </a:schemeClr>
                </a:solidFill>
                <a:effectLst/>
                <a:latin typeface="Century" panose="02040604050505020304"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 Fla., 903 F. Supp. 2d 1290, 1302 (M.D. Fla. 2012)</a:t>
            </a:r>
            <a:r>
              <a:rPr lang="en-US" sz="3200" b="1" dirty="0">
                <a:solidFill>
                  <a:schemeClr val="accent1">
                    <a:lumMod val="75000"/>
                  </a:schemeClr>
                </a:solidFill>
                <a:effectLst/>
                <a:latin typeface="Century" panose="02040604050505020304" pitchFamily="18" charset="0"/>
                <a:ea typeface="Times New Roman" panose="02020603050405020304" pitchFamily="18" charset="0"/>
                <a:cs typeface="Times New Roman" panose="02020603050405020304" pitchFamily="18" charset="0"/>
              </a:rPr>
              <a:t> (citing </a:t>
            </a:r>
            <a:r>
              <a:rPr lang="en-US" sz="3200" b="1" u="sng" dirty="0" err="1">
                <a:solidFill>
                  <a:schemeClr val="accent1">
                    <a:lumMod val="75000"/>
                  </a:schemeClr>
                </a:solidFill>
                <a:effectLst/>
                <a:latin typeface="Century" panose="02040604050505020304"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Sierminski</a:t>
            </a:r>
            <a:r>
              <a:rPr lang="en-US" sz="3200" b="1" u="sng" dirty="0">
                <a:solidFill>
                  <a:schemeClr val="accent1">
                    <a:lumMod val="75000"/>
                  </a:schemeClr>
                </a:solidFill>
                <a:effectLst/>
                <a:latin typeface="Century" panose="02040604050505020304"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 v. </a:t>
            </a:r>
            <a:r>
              <a:rPr lang="en-US" sz="3200" b="1" u="sng" dirty="0" err="1">
                <a:solidFill>
                  <a:schemeClr val="accent1">
                    <a:lumMod val="75000"/>
                  </a:schemeClr>
                </a:solidFill>
                <a:effectLst/>
                <a:latin typeface="Century" panose="02040604050505020304"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Transouth</a:t>
            </a:r>
            <a:r>
              <a:rPr lang="en-US" sz="3200" b="1" u="sng" dirty="0">
                <a:solidFill>
                  <a:schemeClr val="accent1">
                    <a:lumMod val="75000"/>
                  </a:schemeClr>
                </a:solidFill>
                <a:effectLst/>
                <a:latin typeface="Century" panose="02040604050505020304"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 Fin. Corp., 216 F.3d 945, 950 (11th Cir. 2000)</a:t>
            </a:r>
            <a:r>
              <a:rPr lang="en-US" sz="3200" b="1" dirty="0">
                <a:solidFill>
                  <a:schemeClr val="accent1">
                    <a:lumMod val="75000"/>
                  </a:schemeClr>
                </a:solidFill>
                <a:effectLst/>
                <a:latin typeface="Century" panose="02040604050505020304" pitchFamily="18" charset="0"/>
                <a:ea typeface="Times New Roman" panose="02020603050405020304" pitchFamily="18" charset="0"/>
                <a:cs typeface="Times New Roman" panose="02020603050405020304" pitchFamily="18" charset="0"/>
              </a:rPr>
              <a:t>).</a:t>
            </a:r>
            <a:r>
              <a:rPr lang="en-US" sz="3200" dirty="0">
                <a:solidFill>
                  <a:schemeClr val="accent1">
                    <a:lumMod val="75000"/>
                  </a:schemeClr>
                </a:solidFill>
                <a:effectLst/>
                <a:latin typeface="Century" panose="02040604050505020304" pitchFamily="18" charset="0"/>
                <a:ea typeface="Times New Roman" panose="02020603050405020304" pitchFamily="18" charset="0"/>
                <a:cs typeface="Times New Roman" panose="02020603050405020304" pitchFamily="18" charset="0"/>
              </a:rPr>
              <a:t> </a:t>
            </a:r>
            <a:br>
              <a:rPr lang="en-US" sz="32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br>
            <a:endParaRPr lang="en-US" sz="3200" dirty="0">
              <a:solidFill>
                <a:schemeClr val="accent1">
                  <a:lumMod val="50000"/>
                </a:schemeClr>
              </a:solidFill>
            </a:endParaRPr>
          </a:p>
        </p:txBody>
      </p:sp>
      <p:sp>
        <p:nvSpPr>
          <p:cNvPr id="3" name="Text Placeholder 2">
            <a:extLst>
              <a:ext uri="{FF2B5EF4-FFF2-40B4-BE49-F238E27FC236}">
                <a16:creationId xmlns:a16="http://schemas.microsoft.com/office/drawing/2014/main" id="{F925279E-A202-9E7D-FDBF-DB91DB32CAE4}"/>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27759237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1790E2-786C-0184-EB23-4D2A66B9F461}"/>
              </a:ext>
            </a:extLst>
          </p:cNvPr>
          <p:cNvSpPr>
            <a:spLocks noGrp="1"/>
          </p:cNvSpPr>
          <p:nvPr>
            <p:ph type="title"/>
          </p:nvPr>
        </p:nvSpPr>
        <p:spPr/>
        <p:txBody>
          <a:bodyPr>
            <a:noAutofit/>
          </a:bodyPr>
          <a:lstStyle/>
          <a:p>
            <a:r>
              <a:rPr lang="en-US" sz="2800" b="1" dirty="0">
                <a:solidFill>
                  <a:schemeClr val="accent1">
                    <a:lumMod val="75000"/>
                  </a:schemeClr>
                </a:solidFill>
                <a:effectLst/>
                <a:latin typeface="Century" panose="02040604050505020304" pitchFamily="18" charset="0"/>
                <a:ea typeface="Times New Roman" panose="02020603050405020304" pitchFamily="18" charset="0"/>
                <a:cs typeface="Times New Roman" panose="02020603050405020304" pitchFamily="18" charset="0"/>
              </a:rPr>
              <a:t>"A complaint is protected if the complainant demonstrates a 'good faith, reasonable belief that the employer engaged in unlawful employment practices. It is critical to emphasize that a plaintiff's burden has both a subjective and objective component.'" </a:t>
            </a:r>
            <a:r>
              <a:rPr lang="en-US" sz="2800" b="1" u="sng" dirty="0">
                <a:solidFill>
                  <a:schemeClr val="accent1">
                    <a:lumMod val="75000"/>
                  </a:schemeClr>
                </a:solidFill>
                <a:effectLst/>
                <a:latin typeface="Century" panose="02040604050505020304" pitchFamily="18" charset="0"/>
                <a:ea typeface="Times New Roman" panose="02020603050405020304" pitchFamily="18" charset="0"/>
                <a:cs typeface="Times New Roman" panose="02020603050405020304" pitchFamily="18" charset="0"/>
              </a:rPr>
              <a:t>Id.</a:t>
            </a:r>
            <a:r>
              <a:rPr lang="en-US" sz="2800" b="1" dirty="0">
                <a:solidFill>
                  <a:schemeClr val="accent1">
                    <a:lumMod val="75000"/>
                  </a:schemeClr>
                </a:solidFill>
                <a:effectLst/>
                <a:latin typeface="Century" panose="02040604050505020304" pitchFamily="18" charset="0"/>
                <a:ea typeface="Times New Roman" panose="02020603050405020304" pitchFamily="18" charset="0"/>
                <a:cs typeface="Times New Roman" panose="02020603050405020304" pitchFamily="18" charset="0"/>
              </a:rPr>
              <a:t> (quoting </a:t>
            </a:r>
            <a:r>
              <a:rPr lang="en-US" sz="2800" b="1" u="sng" dirty="0">
                <a:solidFill>
                  <a:schemeClr val="accent1">
                    <a:lumMod val="75000"/>
                  </a:schemeClr>
                </a:solidFill>
                <a:effectLst/>
                <a:latin typeface="Century" panose="02040604050505020304"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Little v. United Techs., Carrier Transicold Div., 103 F.3d 956, 960 (11th Cir.1997)</a:t>
            </a:r>
            <a:r>
              <a:rPr lang="en-US" sz="2800" b="1" dirty="0">
                <a:solidFill>
                  <a:schemeClr val="accent1">
                    <a:lumMod val="75000"/>
                  </a:schemeClr>
                </a:solidFill>
                <a:effectLst/>
                <a:latin typeface="Century" panose="02040604050505020304" pitchFamily="18" charset="0"/>
                <a:ea typeface="Times New Roman" panose="02020603050405020304" pitchFamily="18" charset="0"/>
                <a:cs typeface="Times New Roman" panose="02020603050405020304" pitchFamily="18" charset="0"/>
              </a:rPr>
              <a:t>).</a:t>
            </a:r>
            <a:br>
              <a:rPr lang="en-US" sz="28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br>
            <a:endParaRPr lang="en-US" sz="2800" dirty="0">
              <a:solidFill>
                <a:schemeClr val="accent1">
                  <a:lumMod val="50000"/>
                </a:schemeClr>
              </a:solidFill>
            </a:endParaRPr>
          </a:p>
        </p:txBody>
      </p:sp>
      <p:sp>
        <p:nvSpPr>
          <p:cNvPr id="3" name="Text Placeholder 2">
            <a:extLst>
              <a:ext uri="{FF2B5EF4-FFF2-40B4-BE49-F238E27FC236}">
                <a16:creationId xmlns:a16="http://schemas.microsoft.com/office/drawing/2014/main" id="{3334B611-6F05-4943-8AF1-8BD7F7CC2ECD}"/>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369359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A7ABB9-3960-3618-FB30-66F81177AA84}"/>
              </a:ext>
            </a:extLst>
          </p:cNvPr>
          <p:cNvSpPr>
            <a:spLocks noGrp="1"/>
          </p:cNvSpPr>
          <p:nvPr>
            <p:ph type="title"/>
          </p:nvPr>
        </p:nvSpPr>
        <p:spPr>
          <a:xfrm>
            <a:off x="677335" y="609600"/>
            <a:ext cx="8596668" cy="4574650"/>
          </a:xfrm>
        </p:spPr>
        <p:txBody>
          <a:bodyPr>
            <a:noAutofit/>
          </a:bodyPr>
          <a:lstStyle/>
          <a:p>
            <a:pPr marL="0" marR="0" fontAlgn="base">
              <a:lnSpc>
                <a:spcPct val="107000"/>
              </a:lnSpc>
              <a:spcBef>
                <a:spcPts val="0"/>
              </a:spcBef>
              <a:spcAft>
                <a:spcPts val="0"/>
              </a:spcAft>
            </a:pPr>
            <a:r>
              <a:rPr lang="en-US" sz="2400" b="1" dirty="0">
                <a:solidFill>
                  <a:schemeClr val="accent1">
                    <a:lumMod val="75000"/>
                  </a:schemeClr>
                </a:solidFill>
                <a:effectLst/>
                <a:latin typeface="Century" panose="02040604050505020304" pitchFamily="18" charset="0"/>
                <a:ea typeface="Times New Roman" panose="02020603050405020304" pitchFamily="18" charset="0"/>
                <a:cs typeface="Times New Roman" panose="02020603050405020304" pitchFamily="18" charset="0"/>
              </a:rPr>
              <a:t>Though the FWA does not define "bad faith," Florida courts understand that phrase as the "opposite of 'good faith', generally implying or involving . . . a design to mislead or deceive another . . . or sinister motive. . . . [contemplating] a state of mind affirmatively operating with a furtive design or some motive of interest or ill will." </a:t>
            </a:r>
            <a:r>
              <a:rPr lang="en-US" sz="2400" b="1" u="sng" dirty="0">
                <a:solidFill>
                  <a:schemeClr val="accent1">
                    <a:lumMod val="75000"/>
                  </a:schemeClr>
                </a:solidFill>
                <a:effectLst/>
                <a:latin typeface="Century" panose="02040604050505020304"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Bosso v. Neuner, 426 So. 2d 1209, 1212 (Fla. 4th DCA 1983)</a:t>
            </a:r>
            <a:r>
              <a:rPr lang="en-US" sz="2400" b="1" dirty="0">
                <a:solidFill>
                  <a:schemeClr val="accent1">
                    <a:lumMod val="75000"/>
                  </a:schemeClr>
                </a:solidFill>
                <a:effectLst/>
                <a:latin typeface="Century" panose="02040604050505020304" pitchFamily="18" charset="0"/>
                <a:ea typeface="Times New Roman" panose="02020603050405020304" pitchFamily="18" charset="0"/>
                <a:cs typeface="Times New Roman" panose="02020603050405020304" pitchFamily="18" charset="0"/>
              </a:rPr>
              <a:t> (quoting Bad Faith, Black's Law Dictionary (4th ed.)).</a:t>
            </a:r>
            <a:br>
              <a:rPr lang="en-US" sz="2400" dirty="0">
                <a:solidFill>
                  <a:schemeClr val="accent1">
                    <a:lumMod val="75000"/>
                  </a:schemeClr>
                </a:solidFill>
                <a:effectLst/>
                <a:latin typeface="Century" panose="02040604050505020304" pitchFamily="18" charset="0"/>
                <a:ea typeface="Calibri" panose="020F0502020204030204" pitchFamily="34" charset="0"/>
                <a:cs typeface="Times New Roman" panose="02020603050405020304" pitchFamily="18" charset="0"/>
              </a:rPr>
            </a:br>
            <a:r>
              <a:rPr lang="en-US" sz="2400" b="1" dirty="0">
                <a:solidFill>
                  <a:schemeClr val="accent1">
                    <a:lumMod val="75000"/>
                  </a:schemeClr>
                </a:solidFill>
                <a:effectLst/>
                <a:latin typeface="Century" panose="02040604050505020304" pitchFamily="18" charset="0"/>
                <a:ea typeface="Times New Roman" panose="02020603050405020304" pitchFamily="18" charset="0"/>
                <a:cs typeface="Times New Roman" panose="02020603050405020304" pitchFamily="18" charset="0"/>
              </a:rPr>
              <a:t> And, as noted, Ms. </a:t>
            </a:r>
            <a:r>
              <a:rPr lang="en-US" sz="2400" b="1" dirty="0" err="1">
                <a:solidFill>
                  <a:schemeClr val="accent1">
                    <a:lumMod val="75000"/>
                  </a:schemeClr>
                </a:solidFill>
                <a:effectLst/>
                <a:latin typeface="Century" panose="02040604050505020304" pitchFamily="18" charset="0"/>
                <a:ea typeface="Times New Roman" panose="02020603050405020304" pitchFamily="18" charset="0"/>
                <a:cs typeface="Times New Roman" panose="02020603050405020304" pitchFamily="18" charset="0"/>
              </a:rPr>
              <a:t>Vickaryous</a:t>
            </a:r>
            <a:r>
              <a:rPr lang="en-US" sz="2400" b="1" dirty="0">
                <a:solidFill>
                  <a:schemeClr val="accent1">
                    <a:lumMod val="75000"/>
                  </a:schemeClr>
                </a:solidFill>
                <a:effectLst/>
                <a:latin typeface="Century" panose="02040604050505020304" pitchFamily="18" charset="0"/>
                <a:ea typeface="Times New Roman" panose="02020603050405020304" pitchFamily="18" charset="0"/>
                <a:cs typeface="Times New Roman" panose="02020603050405020304" pitchFamily="18" charset="0"/>
              </a:rPr>
              <a:t> bears the burden of demonstrating a reasonable subjective and objective belief that MCA engaged in unlawful practices. </a:t>
            </a:r>
            <a:r>
              <a:rPr lang="en-US" sz="2400" b="1" u="sng" dirty="0">
                <a:solidFill>
                  <a:schemeClr val="accent1">
                    <a:lumMod val="75000"/>
                  </a:schemeClr>
                </a:solidFill>
                <a:effectLst/>
                <a:latin typeface="Century" panose="02040604050505020304"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Little, 103 F.3d at 960</a:t>
            </a:r>
            <a:r>
              <a:rPr lang="en-US" sz="2400" b="1" dirty="0">
                <a:solidFill>
                  <a:schemeClr val="accent1">
                    <a:lumMod val="75000"/>
                  </a:schemeClr>
                </a:solidFill>
                <a:effectLst/>
                <a:latin typeface="Century" panose="02040604050505020304" pitchFamily="18" charset="0"/>
                <a:ea typeface="Times New Roman" panose="02020603050405020304" pitchFamily="18" charset="0"/>
                <a:cs typeface="Times New Roman" panose="02020603050405020304" pitchFamily="18" charset="0"/>
              </a:rPr>
              <a:t>. </a:t>
            </a:r>
            <a:br>
              <a:rPr lang="en-US" sz="2400" dirty="0">
                <a:solidFill>
                  <a:schemeClr val="accent1">
                    <a:lumMod val="75000"/>
                  </a:schemeClr>
                </a:solidFill>
                <a:effectLst/>
                <a:latin typeface="Century" panose="02040604050505020304" pitchFamily="18" charset="0"/>
                <a:ea typeface="Calibri" panose="020F0502020204030204" pitchFamily="34" charset="0"/>
                <a:cs typeface="Times New Roman" panose="02020603050405020304" pitchFamily="18" charset="0"/>
              </a:rPr>
            </a:br>
            <a:endParaRPr lang="en-US" sz="2400" dirty="0">
              <a:solidFill>
                <a:schemeClr val="accent1">
                  <a:lumMod val="75000"/>
                </a:schemeClr>
              </a:solidFill>
              <a:latin typeface="Century" panose="02040604050505020304" pitchFamily="18" charset="0"/>
            </a:endParaRPr>
          </a:p>
        </p:txBody>
      </p:sp>
      <p:sp>
        <p:nvSpPr>
          <p:cNvPr id="3" name="Text Placeholder 2">
            <a:extLst>
              <a:ext uri="{FF2B5EF4-FFF2-40B4-BE49-F238E27FC236}">
                <a16:creationId xmlns:a16="http://schemas.microsoft.com/office/drawing/2014/main" id="{211B01EA-50E0-4DAB-8EA0-D923017D903C}"/>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13199455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D91CF1-AC82-8B94-A43F-8426CB60759E}"/>
              </a:ext>
            </a:extLst>
          </p:cNvPr>
          <p:cNvSpPr>
            <a:spLocks noGrp="1"/>
          </p:cNvSpPr>
          <p:nvPr>
            <p:ph type="title"/>
          </p:nvPr>
        </p:nvSpPr>
        <p:spPr/>
        <p:txBody>
          <a:bodyPr>
            <a:normAutofit fontScale="90000"/>
          </a:bodyPr>
          <a:lstStyle/>
          <a:p>
            <a:pPr marL="0" marR="0" fontAlgn="base">
              <a:lnSpc>
                <a:spcPct val="107000"/>
              </a:lnSpc>
              <a:spcBef>
                <a:spcPts val="0"/>
              </a:spcBef>
              <a:spcAft>
                <a:spcPts val="0"/>
              </a:spcAft>
            </a:pPr>
            <a:br>
              <a:rPr lang="en-US" sz="2400" b="1" dirty="0">
                <a:solidFill>
                  <a:schemeClr val="accent1">
                    <a:lumMod val="75000"/>
                  </a:schemeClr>
                </a:solidFill>
                <a:effectLst/>
                <a:latin typeface="Century" panose="02040604050505020304" pitchFamily="18" charset="0"/>
                <a:ea typeface="Times New Roman" panose="02020603050405020304" pitchFamily="18" charset="0"/>
                <a:cs typeface="Times New Roman" panose="02020603050405020304" pitchFamily="18" charset="0"/>
              </a:rPr>
            </a:br>
            <a:br>
              <a:rPr lang="en-US" sz="2400" b="1" dirty="0">
                <a:solidFill>
                  <a:schemeClr val="accent1">
                    <a:lumMod val="75000"/>
                  </a:schemeClr>
                </a:solidFill>
                <a:effectLst/>
                <a:latin typeface="Century" panose="02040604050505020304" pitchFamily="18" charset="0"/>
                <a:ea typeface="Times New Roman" panose="02020603050405020304" pitchFamily="18" charset="0"/>
                <a:cs typeface="Times New Roman" panose="02020603050405020304" pitchFamily="18" charset="0"/>
              </a:rPr>
            </a:br>
            <a:br>
              <a:rPr lang="en-US" sz="2400" b="1" dirty="0">
                <a:solidFill>
                  <a:schemeClr val="accent1">
                    <a:lumMod val="75000"/>
                  </a:schemeClr>
                </a:solidFill>
                <a:effectLst/>
                <a:latin typeface="Century" panose="02040604050505020304" pitchFamily="18" charset="0"/>
                <a:ea typeface="Times New Roman" panose="02020603050405020304" pitchFamily="18" charset="0"/>
                <a:cs typeface="Times New Roman" panose="02020603050405020304" pitchFamily="18" charset="0"/>
              </a:rPr>
            </a:br>
            <a:br>
              <a:rPr lang="en-US" sz="2400" b="1" dirty="0">
                <a:solidFill>
                  <a:schemeClr val="accent1">
                    <a:lumMod val="75000"/>
                  </a:schemeClr>
                </a:solidFill>
                <a:effectLst/>
                <a:latin typeface="Century" panose="02040604050505020304" pitchFamily="18" charset="0"/>
                <a:ea typeface="Times New Roman" panose="02020603050405020304" pitchFamily="18" charset="0"/>
                <a:cs typeface="Times New Roman" panose="02020603050405020304" pitchFamily="18" charset="0"/>
              </a:rPr>
            </a:br>
            <a:r>
              <a:rPr lang="en-US" sz="2400" b="1" dirty="0">
                <a:solidFill>
                  <a:schemeClr val="accent1">
                    <a:lumMod val="75000"/>
                  </a:schemeClr>
                </a:solidFill>
                <a:effectLst/>
                <a:latin typeface="Century" panose="02040604050505020304" pitchFamily="18" charset="0"/>
                <a:ea typeface="Times New Roman" panose="02020603050405020304" pitchFamily="18" charset="0"/>
                <a:cs typeface="Times New Roman" panose="02020603050405020304" pitchFamily="18" charset="0"/>
              </a:rPr>
              <a:t>True, an employee need not "prove [that] the underlying . . . conduct that he opposed was actually unlawful." </a:t>
            </a:r>
            <a:r>
              <a:rPr lang="en-US" sz="2400" b="1" u="sng" dirty="0">
                <a:solidFill>
                  <a:schemeClr val="accent1">
                    <a:lumMod val="75000"/>
                  </a:schemeClr>
                </a:solidFill>
                <a:effectLst/>
                <a:latin typeface="Century" panose="02040604050505020304" pitchFamily="18" charset="0"/>
                <a:ea typeface="Times New Roman" panose="02020603050405020304" pitchFamily="18" charset="0"/>
                <a:cs typeface="Times New Roman" panose="02020603050405020304" pitchFamily="18" charset="0"/>
              </a:rPr>
              <a:t>Id.</a:t>
            </a:r>
            <a:r>
              <a:rPr lang="en-US" sz="2400" b="1" dirty="0">
                <a:solidFill>
                  <a:schemeClr val="accent1">
                    <a:lumMod val="75000"/>
                  </a:schemeClr>
                </a:solidFill>
                <a:effectLst/>
                <a:latin typeface="Century" panose="02040604050505020304" pitchFamily="18" charset="0"/>
                <a:ea typeface="Times New Roman" panose="02020603050405020304" pitchFamily="18" charset="0"/>
                <a:cs typeface="Times New Roman" panose="02020603050405020304" pitchFamily="18" charset="0"/>
              </a:rPr>
              <a:t> (emphasis added). But in expanding on these subjective and objective beliefs, the Eleventh Circuit has explained:</a:t>
            </a:r>
            <a:br>
              <a:rPr lang="en-US" sz="2400" dirty="0">
                <a:solidFill>
                  <a:schemeClr val="accent1">
                    <a:lumMod val="75000"/>
                  </a:schemeClr>
                </a:solidFill>
                <a:effectLst/>
                <a:latin typeface="Century" panose="02040604050505020304" pitchFamily="18" charset="0"/>
                <a:ea typeface="Calibri" panose="020F0502020204030204" pitchFamily="34" charset="0"/>
                <a:cs typeface="Times New Roman" panose="02020603050405020304" pitchFamily="18" charset="0"/>
              </a:rPr>
            </a:br>
            <a:r>
              <a:rPr lang="en-US" sz="2400" b="1" dirty="0">
                <a:solidFill>
                  <a:schemeClr val="accent1">
                    <a:lumMod val="75000"/>
                  </a:schemeClr>
                </a:solidFill>
                <a:effectLst/>
                <a:latin typeface="Century" panose="02040604050505020304" pitchFamily="18" charset="0"/>
                <a:ea typeface="Times New Roman" panose="02020603050405020304" pitchFamily="18" charset="0"/>
                <a:cs typeface="Times New Roman" panose="02020603050405020304" pitchFamily="18" charset="0"/>
              </a:rPr>
              <a:t>A plaintiff must not only show that he </a:t>
            </a:r>
            <a:r>
              <a:rPr lang="en-US" sz="2400" b="1" u="sng" dirty="0">
                <a:solidFill>
                  <a:schemeClr val="accent1">
                    <a:lumMod val="75000"/>
                  </a:schemeClr>
                </a:solidFill>
                <a:effectLst/>
                <a:latin typeface="Century" panose="02040604050505020304" pitchFamily="18" charset="0"/>
                <a:ea typeface="Times New Roman" panose="02020603050405020304" pitchFamily="18" charset="0"/>
                <a:cs typeface="Times New Roman" panose="02020603050405020304" pitchFamily="18" charset="0"/>
              </a:rPr>
              <a:t>subjectively</a:t>
            </a:r>
            <a:r>
              <a:rPr lang="en-US" sz="2400" b="1" dirty="0">
                <a:solidFill>
                  <a:schemeClr val="accent1">
                    <a:lumMod val="75000"/>
                  </a:schemeClr>
                </a:solidFill>
                <a:effectLst/>
                <a:latin typeface="Century" panose="02040604050505020304" pitchFamily="18" charset="0"/>
                <a:ea typeface="Times New Roman" panose="02020603050405020304" pitchFamily="18" charset="0"/>
                <a:cs typeface="Times New Roman" panose="02020603050405020304" pitchFamily="18" charset="0"/>
              </a:rPr>
              <a:t> (that is, in good faith) believed that his employer was engaged in unlawful employment practices, but also that his belief was </a:t>
            </a:r>
            <a:r>
              <a:rPr lang="en-US" sz="2400" b="1" u="sng" dirty="0">
                <a:solidFill>
                  <a:schemeClr val="accent1">
                    <a:lumMod val="75000"/>
                  </a:schemeClr>
                </a:solidFill>
                <a:effectLst/>
                <a:latin typeface="Century" panose="02040604050505020304" pitchFamily="18" charset="0"/>
                <a:ea typeface="Times New Roman" panose="02020603050405020304" pitchFamily="18" charset="0"/>
                <a:cs typeface="Times New Roman" panose="02020603050405020304" pitchFamily="18" charset="0"/>
              </a:rPr>
              <a:t>objectively</a:t>
            </a:r>
            <a:r>
              <a:rPr lang="en-US" sz="2400" b="1" dirty="0">
                <a:solidFill>
                  <a:schemeClr val="accent1">
                    <a:lumMod val="75000"/>
                  </a:schemeClr>
                </a:solidFill>
                <a:effectLst/>
                <a:latin typeface="Century" panose="02040604050505020304" pitchFamily="18" charset="0"/>
                <a:ea typeface="Times New Roman" panose="02020603050405020304" pitchFamily="18" charset="0"/>
                <a:cs typeface="Times New Roman" panose="02020603050405020304" pitchFamily="18" charset="0"/>
              </a:rPr>
              <a:t> reasonable in light of the facts and record presented. It thus is not enough for a plaintiff to allege that his belief in this regard was honest and bona fide; the allegations and record must also indicate that</a:t>
            </a:r>
            <a:r>
              <a:rPr lang="en-US" sz="2400" b="1" u="sng" dirty="0">
                <a:solidFill>
                  <a:schemeClr val="accent1">
                    <a:lumMod val="75000"/>
                  </a:schemeClr>
                </a:solidFill>
                <a:effectLst/>
                <a:latin typeface="Century" panose="02040604050505020304"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 [*13] </a:t>
            </a:r>
            <a:r>
              <a:rPr lang="en-US" sz="2400" b="1" dirty="0">
                <a:solidFill>
                  <a:schemeClr val="accent1">
                    <a:lumMod val="75000"/>
                  </a:schemeClr>
                </a:solidFill>
                <a:effectLst/>
                <a:latin typeface="Century" panose="02040604050505020304" pitchFamily="18" charset="0"/>
                <a:ea typeface="Times New Roman" panose="02020603050405020304" pitchFamily="18" charset="0"/>
                <a:cs typeface="Times New Roman" panose="02020603050405020304" pitchFamily="18" charset="0"/>
              </a:rPr>
              <a:t> the belief, though perhaps mistaken, was objectively reasonable.</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Text Placeholder 2">
            <a:extLst>
              <a:ext uri="{FF2B5EF4-FFF2-40B4-BE49-F238E27FC236}">
                <a16:creationId xmlns:a16="http://schemas.microsoft.com/office/drawing/2014/main" id="{4EE694CC-DE59-7D6D-C41F-8024F0E399E8}"/>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9528553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ECCBEF-89F9-CBE1-F5D4-BB7367E0D5D7}"/>
              </a:ext>
            </a:extLst>
          </p:cNvPr>
          <p:cNvSpPr>
            <a:spLocks noGrp="1"/>
          </p:cNvSpPr>
          <p:nvPr>
            <p:ph type="title"/>
          </p:nvPr>
        </p:nvSpPr>
        <p:spPr/>
        <p:txBody>
          <a:bodyPr>
            <a:noAutofit/>
          </a:bodyPr>
          <a:lstStyle/>
          <a:p>
            <a:pPr marL="0" marR="0">
              <a:lnSpc>
                <a:spcPct val="107000"/>
              </a:lnSpc>
              <a:spcBef>
                <a:spcPts val="0"/>
              </a:spcBef>
              <a:spcAft>
                <a:spcPts val="800"/>
              </a:spcAft>
            </a:pPr>
            <a:r>
              <a:rPr lang="en-US" sz="28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 </a:t>
            </a:r>
            <a:br>
              <a:rPr lang="en-US" sz="28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br>
            <a:r>
              <a:rPr lang="en-US" sz="2800" dirty="0">
                <a:solidFill>
                  <a:schemeClr val="accent1">
                    <a:lumMod val="50000"/>
                  </a:schemeClr>
                </a:solidFill>
                <a:effectLst/>
                <a:latin typeface="Lato" panose="020F0502020204030203" pitchFamily="34" charset="0"/>
                <a:ea typeface="Calibri" panose="020F0502020204030204" pitchFamily="34" charset="0"/>
                <a:cs typeface="Times New Roman" panose="02020603050405020304" pitchFamily="18" charset="0"/>
              </a:rPr>
              <a:t> </a:t>
            </a:r>
            <a:r>
              <a:rPr lang="en-US" sz="2800" dirty="0">
                <a:solidFill>
                  <a:schemeClr val="accent1">
                    <a:lumMod val="75000"/>
                  </a:schemeClr>
                </a:solidFill>
                <a:effectLst/>
                <a:latin typeface="Century" panose="02040604050505020304" pitchFamily="18" charset="0"/>
                <a:ea typeface="Calibri" panose="020F0502020204030204" pitchFamily="34" charset="0"/>
                <a:cs typeface="Times New Roman" panose="02020603050405020304" pitchFamily="18" charset="0"/>
              </a:rPr>
              <a:t>Federal law in whistle-blower cases: see </a:t>
            </a:r>
            <a:r>
              <a:rPr lang="en-US" sz="2800" u="none" strike="noStrike" dirty="0" err="1">
                <a:solidFill>
                  <a:schemeClr val="accent1">
                    <a:lumMod val="75000"/>
                  </a:schemeClr>
                </a:solidFill>
                <a:effectLst/>
                <a:latin typeface="Century" panose="02040604050505020304"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Sasse</a:t>
            </a:r>
            <a:r>
              <a:rPr lang="en-US" sz="2800" u="none" strike="noStrike" dirty="0">
                <a:solidFill>
                  <a:schemeClr val="accent1">
                    <a:lumMod val="75000"/>
                  </a:schemeClr>
                </a:solidFill>
                <a:effectLst/>
                <a:latin typeface="Century" panose="02040604050505020304"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 v. </a:t>
            </a:r>
            <a:r>
              <a:rPr lang="en-US" sz="2800" u="sng" strike="noStrike" dirty="0">
                <a:solidFill>
                  <a:schemeClr val="accent1">
                    <a:lumMod val="75000"/>
                  </a:schemeClr>
                </a:solidFill>
                <a:effectLst/>
                <a:latin typeface="Century" panose="02040604050505020304"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United States DOL</a:t>
            </a:r>
            <a:r>
              <a:rPr lang="en-US" sz="2800" u="sng" dirty="0">
                <a:solidFill>
                  <a:schemeClr val="accent1">
                    <a:lumMod val="75000"/>
                  </a:schemeClr>
                </a:solidFill>
                <a:effectLst/>
                <a:latin typeface="Century" panose="02040604050505020304"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 409 F.3d 773 (6th Cir. 2005)</a:t>
            </a:r>
            <a:r>
              <a:rPr lang="en-US" sz="2800" u="sng" dirty="0">
                <a:solidFill>
                  <a:schemeClr val="accent1">
                    <a:lumMod val="75000"/>
                  </a:schemeClr>
                </a:solidFill>
                <a:effectLst/>
                <a:latin typeface="Century" panose="02040604050505020304" pitchFamily="18" charset="0"/>
                <a:ea typeface="Calibri" panose="020F0502020204030204" pitchFamily="34" charset="0"/>
                <a:cs typeface="Times New Roman" panose="02020603050405020304" pitchFamily="18" charset="0"/>
              </a:rPr>
              <a:t>; </a:t>
            </a:r>
            <a:r>
              <a:rPr lang="en-US" sz="2800" u="sng" strike="noStrike" dirty="0">
                <a:solidFill>
                  <a:schemeClr val="accent1">
                    <a:lumMod val="75000"/>
                  </a:schemeClr>
                </a:solidFill>
                <a:effectLst/>
                <a:latin typeface="Century" panose="02040604050505020304"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Huffman v. </a:t>
            </a:r>
            <a:r>
              <a:rPr lang="en-US" sz="2800" b="1" u="sng" strike="noStrike" dirty="0">
                <a:solidFill>
                  <a:schemeClr val="accent1">
                    <a:lumMod val="75000"/>
                  </a:schemeClr>
                </a:solidFill>
                <a:effectLst/>
                <a:latin typeface="Century" panose="02040604050505020304"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Office</a:t>
            </a:r>
            <a:r>
              <a:rPr lang="en-US" sz="2800" u="sng" strike="noStrike" dirty="0">
                <a:solidFill>
                  <a:schemeClr val="accent1">
                    <a:lumMod val="75000"/>
                  </a:schemeClr>
                </a:solidFill>
                <a:effectLst/>
                <a:latin typeface="Century" panose="02040604050505020304"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 of Pers. Mgmt., 263 F.3d 1341 (Fed. Cir. 2001)</a:t>
            </a:r>
            <a:r>
              <a:rPr lang="en-US" sz="2800" u="sng" dirty="0">
                <a:solidFill>
                  <a:schemeClr val="accent1">
                    <a:lumMod val="75000"/>
                  </a:schemeClr>
                </a:solidFill>
                <a:effectLst/>
                <a:latin typeface="Century" panose="02040604050505020304"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 supports the trial court's conclusion that "plaintiffs do not engage in protected activity by disclosing violations of law as part of their job responsibilities." Therefore, the trial court concluded that </a:t>
            </a:r>
            <a:r>
              <a:rPr lang="en-US" sz="2800" u="sng" dirty="0" err="1">
                <a:solidFill>
                  <a:schemeClr val="accent1">
                    <a:lumMod val="75000"/>
                  </a:schemeClr>
                </a:solidFill>
                <a:effectLst/>
                <a:latin typeface="Century" panose="02040604050505020304"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Igwe's</a:t>
            </a:r>
            <a:r>
              <a:rPr lang="en-US" sz="2800" u="sng" dirty="0">
                <a:solidFill>
                  <a:schemeClr val="accent1">
                    <a:lumMod val="75000"/>
                  </a:schemeClr>
                </a:solidFill>
                <a:effectLst/>
                <a:latin typeface="Century" panose="02040604050505020304"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 disclosures are not protected by the Whistle-blower's Act. </a:t>
            </a:r>
            <a:r>
              <a:rPr lang="en-US" sz="2800" b="1" u="sng" dirty="0" err="1">
                <a:solidFill>
                  <a:schemeClr val="accent1">
                    <a:lumMod val="75000"/>
                  </a:schemeClr>
                </a:solidFill>
                <a:effectLst/>
                <a:latin typeface="Century" panose="02040604050505020304"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Igwe</a:t>
            </a:r>
            <a:r>
              <a:rPr lang="en-US" sz="2800" b="1" u="sng" dirty="0">
                <a:solidFill>
                  <a:schemeClr val="accent1">
                    <a:lumMod val="75000"/>
                  </a:schemeClr>
                </a:solidFill>
                <a:effectLst/>
                <a:latin typeface="Century" panose="02040604050505020304"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 v. City of Miami, 208 So. 3d 150, 155 (Fla. 3d DCA 2016).</a:t>
            </a:r>
            <a:r>
              <a:rPr lang="en-US" sz="2800" u="sng" dirty="0">
                <a:solidFill>
                  <a:schemeClr val="accent1">
                    <a:lumMod val="75000"/>
                  </a:schemeClr>
                </a:solidFill>
                <a:effectLst/>
                <a:latin typeface="Century" panose="02040604050505020304"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 </a:t>
            </a:r>
            <a:endParaRPr lang="en-US" sz="2800" u="sng" dirty="0">
              <a:solidFill>
                <a:schemeClr val="accent1">
                  <a:lumMod val="75000"/>
                </a:schemeClr>
              </a:solidFill>
              <a:latin typeface="Century" panose="02040604050505020304" pitchFamily="18" charset="0"/>
            </a:endParaRPr>
          </a:p>
        </p:txBody>
      </p:sp>
      <p:sp>
        <p:nvSpPr>
          <p:cNvPr id="3" name="Text Placeholder 2">
            <a:extLst>
              <a:ext uri="{FF2B5EF4-FFF2-40B4-BE49-F238E27FC236}">
                <a16:creationId xmlns:a16="http://schemas.microsoft.com/office/drawing/2014/main" id="{37FF6736-33B6-DD7E-78E7-63BF51122AE2}"/>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6065902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ECAD43-2647-6FD4-FD1C-6DD82B51463C}"/>
              </a:ext>
            </a:extLst>
          </p:cNvPr>
          <p:cNvSpPr>
            <a:spLocks noGrp="1"/>
          </p:cNvSpPr>
          <p:nvPr>
            <p:ph type="title"/>
          </p:nvPr>
        </p:nvSpPr>
        <p:spPr>
          <a:xfrm>
            <a:off x="677335" y="609600"/>
            <a:ext cx="8596668" cy="4924508"/>
          </a:xfrm>
        </p:spPr>
        <p:txBody>
          <a:bodyPr>
            <a:normAutofit fontScale="90000"/>
          </a:bodyPr>
          <a:lstStyle/>
          <a:p>
            <a:r>
              <a:rPr lang="en-US" sz="2800" b="1" dirty="0">
                <a:solidFill>
                  <a:schemeClr val="accent1">
                    <a:lumMod val="75000"/>
                  </a:schemeClr>
                </a:solidFill>
                <a:effectLst/>
                <a:latin typeface="Century" panose="02040604050505020304" pitchFamily="18" charset="0"/>
                <a:ea typeface="Times New Roman" panose="02020603050405020304" pitchFamily="18" charset="0"/>
                <a:cs typeface="Times New Roman" panose="02020603050405020304" pitchFamily="18" charset="0"/>
              </a:rPr>
              <a:t>A plain reading of the statute indicates that there are five categories of protected persons. </a:t>
            </a:r>
            <a:r>
              <a:rPr lang="en-US" sz="2800" b="1" i="1" dirty="0">
                <a:solidFill>
                  <a:schemeClr val="accent1">
                    <a:lumMod val="75000"/>
                  </a:schemeClr>
                </a:solidFill>
                <a:effectLst/>
                <a:latin typeface="Century" panose="02040604050505020304" pitchFamily="18" charset="0"/>
                <a:ea typeface="Times New Roman" panose="02020603050405020304" pitchFamily="18" charset="0"/>
                <a:cs typeface="Times New Roman" panose="02020603050405020304" pitchFamily="18" charset="0"/>
              </a:rPr>
              <a:t>See </a:t>
            </a:r>
            <a:r>
              <a:rPr lang="en-US" sz="2800" b="1" i="1" u="none" strike="noStrike" dirty="0" err="1">
                <a:solidFill>
                  <a:schemeClr val="accent1">
                    <a:lumMod val="75000"/>
                  </a:schemeClr>
                </a:solidFill>
                <a:effectLst/>
                <a:latin typeface="Century" panose="02040604050505020304"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Rustowicz</a:t>
            </a:r>
            <a:r>
              <a:rPr lang="en-US" sz="2800" b="1" u="sng" dirty="0">
                <a:solidFill>
                  <a:schemeClr val="accent1">
                    <a:lumMod val="75000"/>
                  </a:schemeClr>
                </a:solidFill>
                <a:effectLst/>
                <a:latin typeface="Century" panose="02040604050505020304"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 174 So. 3d at 420-21</a:t>
            </a:r>
            <a:r>
              <a:rPr lang="en-US" sz="2800" b="1" dirty="0">
                <a:solidFill>
                  <a:schemeClr val="accent1">
                    <a:lumMod val="75000"/>
                  </a:schemeClr>
                </a:solidFill>
                <a:effectLst/>
                <a:latin typeface="Century" panose="02040604050505020304" pitchFamily="18" charset="0"/>
                <a:ea typeface="Times New Roman" panose="02020603050405020304" pitchFamily="18" charset="0"/>
                <a:cs typeface="Times New Roman" panose="02020603050405020304" pitchFamily="18" charset="0"/>
              </a:rPr>
              <a:t> ("[T]he statute extends protection to five categories of employees[.]"). Each category is independent, </a:t>
            </a:r>
            <a:r>
              <a:rPr lang="en-US" sz="2800" b="1" u="sng" dirty="0">
                <a:solidFill>
                  <a:schemeClr val="accent1">
                    <a:lumMod val="75000"/>
                  </a:schemeClr>
                </a:solidFill>
                <a:effectLst/>
                <a:latin typeface="Century" panose="02040604050505020304"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 [*155] </a:t>
            </a:r>
            <a:r>
              <a:rPr lang="en-US" sz="2800" b="1" dirty="0">
                <a:solidFill>
                  <a:schemeClr val="accent1">
                    <a:lumMod val="75000"/>
                  </a:schemeClr>
                </a:solidFill>
                <a:effectLst/>
                <a:latin typeface="Century" panose="02040604050505020304" pitchFamily="18" charset="0"/>
                <a:ea typeface="Times New Roman" panose="02020603050405020304" pitchFamily="18" charset="0"/>
                <a:cs typeface="Times New Roman" panose="02020603050405020304" pitchFamily="18" charset="0"/>
              </a:rPr>
              <a:t> as the list is separated by the use of semicolons and by the word "or," which "as used in a statute, is a disjunctive article indicating an alternative." </a:t>
            </a:r>
            <a:r>
              <a:rPr lang="en-US" sz="2800" b="1" i="1" dirty="0">
                <a:solidFill>
                  <a:schemeClr val="accent1">
                    <a:lumMod val="75000"/>
                  </a:schemeClr>
                </a:solidFill>
                <a:effectLst/>
                <a:latin typeface="Century" panose="02040604050505020304" pitchFamily="18" charset="0"/>
                <a:ea typeface="Times New Roman" panose="02020603050405020304" pitchFamily="18" charset="0"/>
                <a:cs typeface="Times New Roman" panose="02020603050405020304" pitchFamily="18" charset="0"/>
              </a:rPr>
              <a:t>See </a:t>
            </a:r>
            <a:r>
              <a:rPr lang="en-US" sz="2800" b="1" i="1" u="none" strike="noStrike" dirty="0">
                <a:solidFill>
                  <a:schemeClr val="accent1">
                    <a:lumMod val="75000"/>
                  </a:schemeClr>
                </a:solidFill>
                <a:effectLst/>
                <a:latin typeface="Century" panose="02040604050505020304"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TEDC/Shell City, Inc. v. Robbins</a:t>
            </a:r>
            <a:r>
              <a:rPr lang="en-US" sz="2800" b="1" u="sng" dirty="0">
                <a:solidFill>
                  <a:schemeClr val="accent1">
                    <a:lumMod val="75000"/>
                  </a:schemeClr>
                </a:solidFill>
                <a:effectLst/>
                <a:latin typeface="Century" panose="02040604050505020304"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 690 So. 2d 1323, 1325 (Fla. 3d DCA 1997)</a:t>
            </a:r>
            <a:r>
              <a:rPr lang="en-US" sz="2800" b="1" dirty="0">
                <a:solidFill>
                  <a:schemeClr val="accent1">
                    <a:lumMod val="75000"/>
                  </a:schemeClr>
                </a:solidFill>
                <a:effectLst/>
                <a:latin typeface="Century" panose="02040604050505020304" pitchFamily="18" charset="0"/>
                <a:ea typeface="Times New Roman" panose="02020603050405020304" pitchFamily="18" charset="0"/>
                <a:cs typeface="Times New Roman" panose="02020603050405020304" pitchFamily="18" charset="0"/>
              </a:rPr>
              <a:t> (quoting 49 Fla. </a:t>
            </a:r>
            <a:r>
              <a:rPr lang="en-US" sz="2800" b="1" dirty="0" err="1">
                <a:solidFill>
                  <a:schemeClr val="accent1">
                    <a:lumMod val="75000"/>
                  </a:schemeClr>
                </a:solidFill>
                <a:effectLst/>
                <a:latin typeface="Century" panose="02040604050505020304" pitchFamily="18" charset="0"/>
                <a:ea typeface="Times New Roman" panose="02020603050405020304" pitchFamily="18" charset="0"/>
                <a:cs typeface="Times New Roman" panose="02020603050405020304" pitchFamily="18" charset="0"/>
              </a:rPr>
              <a:t>Jur</a:t>
            </a:r>
            <a:r>
              <a:rPr lang="en-US" sz="2800" b="1" dirty="0">
                <a:solidFill>
                  <a:schemeClr val="accent1">
                    <a:lumMod val="75000"/>
                  </a:schemeClr>
                </a:solidFill>
                <a:effectLst/>
                <a:latin typeface="Century" panose="02040604050505020304" pitchFamily="18" charset="0"/>
                <a:ea typeface="Times New Roman" panose="02020603050405020304" pitchFamily="18" charset="0"/>
                <a:cs typeface="Times New Roman" panose="02020603050405020304" pitchFamily="18" charset="0"/>
              </a:rPr>
              <a:t>. 2d </a:t>
            </a:r>
            <a:r>
              <a:rPr lang="en-US" sz="2800" b="1" i="1" dirty="0">
                <a:solidFill>
                  <a:schemeClr val="accent1">
                    <a:lumMod val="75000"/>
                  </a:schemeClr>
                </a:solidFill>
                <a:effectLst/>
                <a:latin typeface="Century" panose="02040604050505020304" pitchFamily="18" charset="0"/>
                <a:ea typeface="Times New Roman" panose="02020603050405020304" pitchFamily="18" charset="0"/>
                <a:cs typeface="Times New Roman" panose="02020603050405020304" pitchFamily="18" charset="0"/>
              </a:rPr>
              <a:t>Statutes</a:t>
            </a:r>
            <a:r>
              <a:rPr lang="en-US" sz="2800" b="1" dirty="0">
                <a:solidFill>
                  <a:schemeClr val="accent1">
                    <a:lumMod val="75000"/>
                  </a:schemeClr>
                </a:solidFill>
                <a:effectLst/>
                <a:latin typeface="Century" panose="02040604050505020304" pitchFamily="18" charset="0"/>
                <a:ea typeface="Times New Roman" panose="02020603050405020304" pitchFamily="18" charset="0"/>
                <a:cs typeface="Times New Roman" panose="02020603050405020304" pitchFamily="18" charset="0"/>
              </a:rPr>
              <a:t> § 137, at 179 (1984)). </a:t>
            </a:r>
            <a:endParaRPr lang="en-US" sz="2800" b="1" dirty="0">
              <a:solidFill>
                <a:schemeClr val="accent1">
                  <a:lumMod val="75000"/>
                </a:schemeClr>
              </a:solidFill>
              <a:latin typeface="Century" panose="02040604050505020304" pitchFamily="18" charset="0"/>
            </a:endParaRPr>
          </a:p>
        </p:txBody>
      </p:sp>
      <p:sp>
        <p:nvSpPr>
          <p:cNvPr id="3" name="Text Placeholder 2">
            <a:extLst>
              <a:ext uri="{FF2B5EF4-FFF2-40B4-BE49-F238E27FC236}">
                <a16:creationId xmlns:a16="http://schemas.microsoft.com/office/drawing/2014/main" id="{44FFA358-F52C-7E2B-5E1E-9B8BF8943E12}"/>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62395289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5B2C3A-EBA3-C5D0-953B-64A9E8068C53}"/>
              </a:ext>
            </a:extLst>
          </p:cNvPr>
          <p:cNvSpPr>
            <a:spLocks noGrp="1"/>
          </p:cNvSpPr>
          <p:nvPr>
            <p:ph type="title"/>
          </p:nvPr>
        </p:nvSpPr>
        <p:spPr/>
        <p:txBody>
          <a:bodyPr>
            <a:noAutofit/>
          </a:bodyPr>
          <a:lstStyle/>
          <a:p>
            <a:br>
              <a:rPr lang="en-US" sz="2800" dirty="0">
                <a:solidFill>
                  <a:schemeClr val="accent1">
                    <a:lumMod val="75000"/>
                  </a:schemeClr>
                </a:solidFill>
                <a:effectLst/>
                <a:latin typeface="Century" panose="02040604050505020304" pitchFamily="18" charset="0"/>
                <a:ea typeface="Times New Roman" panose="02020603050405020304" pitchFamily="18" charset="0"/>
                <a:cs typeface="Times New Roman" panose="02020603050405020304" pitchFamily="18" charset="0"/>
              </a:rPr>
            </a:br>
            <a:br>
              <a:rPr lang="en-US" sz="2800" dirty="0">
                <a:solidFill>
                  <a:schemeClr val="accent1">
                    <a:lumMod val="75000"/>
                  </a:schemeClr>
                </a:solidFill>
                <a:effectLst/>
                <a:latin typeface="Century" panose="02040604050505020304" pitchFamily="18" charset="0"/>
                <a:ea typeface="Times New Roman" panose="02020603050405020304" pitchFamily="18" charset="0"/>
                <a:cs typeface="Times New Roman" panose="02020603050405020304" pitchFamily="18" charset="0"/>
              </a:rPr>
            </a:br>
            <a:r>
              <a:rPr lang="en-US" sz="2800" dirty="0">
                <a:solidFill>
                  <a:schemeClr val="accent1">
                    <a:lumMod val="75000"/>
                  </a:schemeClr>
                </a:solidFill>
                <a:effectLst/>
                <a:latin typeface="Century" panose="02040604050505020304" pitchFamily="18" charset="0"/>
                <a:ea typeface="Times New Roman" panose="02020603050405020304" pitchFamily="18" charset="0"/>
                <a:cs typeface="Times New Roman" panose="02020603050405020304" pitchFamily="18" charset="0"/>
              </a:rPr>
              <a:t> </a:t>
            </a:r>
            <a:r>
              <a:rPr lang="en-US" sz="2800" b="1" dirty="0">
                <a:solidFill>
                  <a:schemeClr val="accent1">
                    <a:lumMod val="75000"/>
                  </a:schemeClr>
                </a:solidFill>
                <a:effectLst/>
                <a:latin typeface="Century" panose="02040604050505020304" pitchFamily="18" charset="0"/>
                <a:ea typeface="Times New Roman" panose="02020603050405020304" pitchFamily="18" charset="0"/>
                <a:cs typeface="Times New Roman" panose="02020603050405020304" pitchFamily="18" charset="0"/>
              </a:rPr>
              <a:t>A person who qualifies under any of these categories will be, by the operation of the plain language of the text, a person protected by the Act. </a:t>
            </a:r>
            <a:r>
              <a:rPr lang="en-US" sz="2800" b="1" i="1" dirty="0">
                <a:solidFill>
                  <a:schemeClr val="accent1">
                    <a:lumMod val="75000"/>
                  </a:schemeClr>
                </a:solidFill>
                <a:effectLst/>
                <a:latin typeface="Century" panose="02040604050505020304" pitchFamily="18" charset="0"/>
                <a:ea typeface="Times New Roman" panose="02020603050405020304" pitchFamily="18" charset="0"/>
                <a:cs typeface="Times New Roman" panose="02020603050405020304" pitchFamily="18" charset="0"/>
              </a:rPr>
              <a:t>See </a:t>
            </a:r>
            <a:r>
              <a:rPr lang="en-US" sz="2800" b="1" i="1" u="none" strike="noStrike" dirty="0" err="1">
                <a:solidFill>
                  <a:schemeClr val="accent1">
                    <a:lumMod val="75000"/>
                  </a:schemeClr>
                </a:solidFill>
                <a:effectLst/>
                <a:latin typeface="Century" panose="02040604050505020304"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Rustowicz</a:t>
            </a:r>
            <a:r>
              <a:rPr lang="en-US" sz="2800" b="1" u="sng" dirty="0">
                <a:solidFill>
                  <a:schemeClr val="accent1">
                    <a:lumMod val="75000"/>
                  </a:schemeClr>
                </a:solidFill>
                <a:effectLst/>
                <a:latin typeface="Century" panose="02040604050505020304"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 174 So. 3d at 421-22</a:t>
            </a:r>
            <a:r>
              <a:rPr lang="en-US" sz="2800" b="1" dirty="0">
                <a:solidFill>
                  <a:schemeClr val="accent1">
                    <a:lumMod val="75000"/>
                  </a:schemeClr>
                </a:solidFill>
                <a:effectLst/>
                <a:latin typeface="Century" panose="02040604050505020304" pitchFamily="18" charset="0"/>
                <a:ea typeface="Times New Roman" panose="02020603050405020304" pitchFamily="18" charset="0"/>
                <a:cs typeface="Times New Roman" panose="02020603050405020304" pitchFamily="18" charset="0"/>
              </a:rPr>
              <a:t> (holding that an audit associate, who qualified for protection under the Act because she was requested to participate in an investigation, did not need to make her disclosures in writing or on her own initiative).</a:t>
            </a:r>
            <a:br>
              <a:rPr lang="en-US" sz="2800" b="1"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br>
            <a:endParaRPr lang="en-US" sz="2800" b="1" dirty="0">
              <a:solidFill>
                <a:schemeClr val="accent1">
                  <a:lumMod val="50000"/>
                </a:schemeClr>
              </a:solidFill>
            </a:endParaRPr>
          </a:p>
        </p:txBody>
      </p:sp>
      <p:sp>
        <p:nvSpPr>
          <p:cNvPr id="3" name="Text Placeholder 2">
            <a:extLst>
              <a:ext uri="{FF2B5EF4-FFF2-40B4-BE49-F238E27FC236}">
                <a16:creationId xmlns:a16="http://schemas.microsoft.com/office/drawing/2014/main" id="{950226F8-29AE-084C-DBB9-035FD02B8B4D}"/>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24705924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F94E98-8878-1E00-24BE-FA53CF914598}"/>
              </a:ext>
            </a:extLst>
          </p:cNvPr>
          <p:cNvSpPr>
            <a:spLocks noGrp="1"/>
          </p:cNvSpPr>
          <p:nvPr>
            <p:ph type="title"/>
          </p:nvPr>
        </p:nvSpPr>
        <p:spPr>
          <a:xfrm>
            <a:off x="677335" y="1470990"/>
            <a:ext cx="8596668" cy="2542209"/>
          </a:xfrm>
        </p:spPr>
        <p:txBody>
          <a:bodyPr>
            <a:noAutofit/>
          </a:bodyPr>
          <a:lstStyle/>
          <a:p>
            <a:r>
              <a:rPr lang="en-US" sz="2800" b="1" dirty="0">
                <a:solidFill>
                  <a:schemeClr val="accent1">
                    <a:lumMod val="75000"/>
                  </a:schemeClr>
                </a:solidFill>
                <a:effectLst/>
                <a:latin typeface="Century" panose="02040604050505020304" pitchFamily="18" charset="0"/>
                <a:ea typeface="Calibri" panose="020F0502020204030204" pitchFamily="34" charset="0"/>
                <a:cs typeface="Times New Roman" panose="02020603050405020304" pitchFamily="18" charset="0"/>
              </a:rPr>
              <a:t>The Florida Supreme Court has unequivocally stated that the Act is a remedial statute, and should be liberally construed in favor of granting access to protection from retaliatory actions. </a:t>
            </a:r>
            <a:r>
              <a:rPr lang="en-US" sz="2800" b="1" i="1" u="none" strike="noStrike" dirty="0" err="1">
                <a:solidFill>
                  <a:schemeClr val="accent1">
                    <a:lumMod val="75000"/>
                  </a:schemeClr>
                </a:solidFill>
                <a:effectLst/>
                <a:latin typeface="Century" panose="02040604050505020304"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Irven</a:t>
            </a:r>
            <a:r>
              <a:rPr lang="en-US" sz="2800" b="1" i="1" u="none" strike="noStrike" dirty="0">
                <a:solidFill>
                  <a:schemeClr val="accent1">
                    <a:lumMod val="75000"/>
                  </a:schemeClr>
                </a:solidFill>
                <a:effectLst/>
                <a:latin typeface="Century" panose="02040604050505020304"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 v. Dep't of Health &amp; Rehabilitative Servs.</a:t>
            </a:r>
            <a:r>
              <a:rPr lang="en-US" sz="2800" b="1" u="sng" dirty="0">
                <a:solidFill>
                  <a:schemeClr val="accent1">
                    <a:lumMod val="75000"/>
                  </a:schemeClr>
                </a:solidFill>
                <a:effectLst/>
                <a:latin typeface="Century" panose="02040604050505020304"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 790 So. 2d 403, 406 (Fla. 2001)</a:t>
            </a:r>
            <a:r>
              <a:rPr lang="en-US" sz="2800" b="1" dirty="0">
                <a:solidFill>
                  <a:schemeClr val="accent1">
                    <a:lumMod val="75000"/>
                  </a:schemeClr>
                </a:solidFill>
                <a:effectLst/>
                <a:latin typeface="Century" panose="02040604050505020304" pitchFamily="18" charset="0"/>
                <a:ea typeface="Calibri" panose="020F0502020204030204" pitchFamily="34" charset="0"/>
                <a:cs typeface="Times New Roman" panose="02020603050405020304" pitchFamily="18" charset="0"/>
              </a:rPr>
              <a:t> (stating that "</a:t>
            </a:r>
            <a:r>
              <a:rPr lang="en-US" sz="2800" b="1" u="sng" dirty="0">
                <a:solidFill>
                  <a:schemeClr val="accent1">
                    <a:lumMod val="75000"/>
                  </a:schemeClr>
                </a:solidFill>
                <a:effectLst/>
                <a:latin typeface="Century" panose="02040604050505020304"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[section 112.3187(2)</a:t>
            </a:r>
            <a:r>
              <a:rPr lang="en-US" sz="2800" b="1" dirty="0">
                <a:solidFill>
                  <a:schemeClr val="accent1">
                    <a:lumMod val="75000"/>
                  </a:schemeClr>
                </a:solidFill>
                <a:effectLst/>
                <a:latin typeface="Century" panose="02040604050505020304" pitchFamily="18" charset="0"/>
                <a:ea typeface="Calibri" panose="020F0502020204030204" pitchFamily="34" charset="0"/>
                <a:cs typeface="Times New Roman" panose="02020603050405020304" pitchFamily="18" charset="0"/>
              </a:rPr>
              <a:t>] could not have been more broadly worded"); </a:t>
            </a:r>
            <a:r>
              <a:rPr lang="en-US" sz="2800" b="1" i="1" u="none" strike="noStrike" dirty="0">
                <a:solidFill>
                  <a:schemeClr val="accent1">
                    <a:lumMod val="75000"/>
                  </a:schemeClr>
                </a:solidFill>
                <a:effectLst/>
                <a:latin typeface="Century" panose="02040604050505020304"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Martin </a:t>
            </a:r>
            <a:r>
              <a:rPr lang="en-US" sz="2800" b="1" i="1" u="none" strike="noStrike" dirty="0" err="1">
                <a:solidFill>
                  <a:schemeClr val="accent1">
                    <a:lumMod val="75000"/>
                  </a:schemeClr>
                </a:solidFill>
                <a:effectLst/>
                <a:latin typeface="Century" panose="02040604050505020304"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Cnty</a:t>
            </a:r>
            <a:r>
              <a:rPr lang="en-US" sz="2800" b="1" i="1" u="none" strike="noStrike" dirty="0">
                <a:solidFill>
                  <a:schemeClr val="accent1">
                    <a:lumMod val="75000"/>
                  </a:schemeClr>
                </a:solidFill>
                <a:effectLst/>
                <a:latin typeface="Century" panose="02040604050505020304"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 v. Edenfield</a:t>
            </a:r>
            <a:r>
              <a:rPr lang="en-US" sz="2800" b="1" u="sng" dirty="0">
                <a:solidFill>
                  <a:schemeClr val="accent1">
                    <a:lumMod val="75000"/>
                  </a:schemeClr>
                </a:solidFill>
                <a:effectLst/>
                <a:latin typeface="Century" panose="02040604050505020304"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 609 So. 2d 27, 29 (Fla. 1992)</a:t>
            </a:r>
            <a:r>
              <a:rPr lang="en-US" sz="2800" b="1" dirty="0">
                <a:solidFill>
                  <a:schemeClr val="accent1">
                    <a:lumMod val="75000"/>
                  </a:schemeClr>
                </a:solidFill>
                <a:effectLst/>
                <a:latin typeface="Century" panose="02040604050505020304" pitchFamily="18" charset="0"/>
                <a:ea typeface="Calibri" panose="020F0502020204030204" pitchFamily="34" charset="0"/>
                <a:cs typeface="Times New Roman" panose="02020603050405020304" pitchFamily="18" charset="0"/>
              </a:rPr>
              <a:t>; </a:t>
            </a:r>
            <a:r>
              <a:rPr lang="en-US" sz="2800" b="1" i="1" u="none" strike="noStrike" dirty="0">
                <a:solidFill>
                  <a:schemeClr val="accent1">
                    <a:lumMod val="75000"/>
                  </a:schemeClr>
                </a:solidFill>
                <a:effectLst/>
                <a:latin typeface="Century" panose="02040604050505020304"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Hutchison v. Prudential Ins. Co. of Am.</a:t>
            </a:r>
            <a:r>
              <a:rPr lang="en-US" sz="2800" b="1" u="sng" dirty="0">
                <a:solidFill>
                  <a:schemeClr val="accent1">
                    <a:lumMod val="75000"/>
                  </a:schemeClr>
                </a:solidFill>
                <a:effectLst/>
                <a:latin typeface="Century" panose="02040604050505020304"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 645 So. 2d 1047, 1049 (Fla. 3d DCA 1994)</a:t>
            </a:r>
            <a:endParaRPr lang="en-US" sz="2800" b="1" dirty="0">
              <a:solidFill>
                <a:schemeClr val="accent1">
                  <a:lumMod val="75000"/>
                </a:schemeClr>
              </a:solidFill>
              <a:latin typeface="Century" panose="02040604050505020304" pitchFamily="18" charset="0"/>
            </a:endParaRPr>
          </a:p>
        </p:txBody>
      </p:sp>
      <p:sp>
        <p:nvSpPr>
          <p:cNvPr id="3" name="Text Placeholder 2">
            <a:extLst>
              <a:ext uri="{FF2B5EF4-FFF2-40B4-BE49-F238E27FC236}">
                <a16:creationId xmlns:a16="http://schemas.microsoft.com/office/drawing/2014/main" id="{AB872B4F-4523-F640-CE87-DBEF00263620}"/>
              </a:ext>
            </a:extLst>
          </p:cNvPr>
          <p:cNvSpPr>
            <a:spLocks noGrp="1"/>
          </p:cNvSpPr>
          <p:nvPr>
            <p:ph type="body" idx="1"/>
          </p:nvPr>
        </p:nvSpPr>
        <p:spPr>
          <a:xfrm>
            <a:off x="677335" y="5414838"/>
            <a:ext cx="8596668" cy="626524"/>
          </a:xfrm>
        </p:spPr>
        <p:txBody>
          <a:bodyPr/>
          <a:lstStyle/>
          <a:p>
            <a:endParaRPr lang="en-US" dirty="0"/>
          </a:p>
        </p:txBody>
      </p:sp>
    </p:spTree>
    <p:extLst>
      <p:ext uri="{BB962C8B-B14F-4D97-AF65-F5344CB8AC3E}">
        <p14:creationId xmlns:p14="http://schemas.microsoft.com/office/powerpoint/2010/main" val="214658381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079" name="Group 3078">
            <a:extLst>
              <a:ext uri="{FF2B5EF4-FFF2-40B4-BE49-F238E27FC236}">
                <a16:creationId xmlns:a16="http://schemas.microsoft.com/office/drawing/2014/main" id="{609316A9-990D-4EC3-A671-70EE5C1493A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3080" name="Straight Connector 3079">
              <a:extLst>
                <a:ext uri="{FF2B5EF4-FFF2-40B4-BE49-F238E27FC236}">
                  <a16:creationId xmlns:a16="http://schemas.microsoft.com/office/drawing/2014/main" id="{9B0C6109-9159-49CA-AD7A-F9035539DB7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081" name="Straight Connector 3080">
              <a:extLst>
                <a:ext uri="{FF2B5EF4-FFF2-40B4-BE49-F238E27FC236}">
                  <a16:creationId xmlns:a16="http://schemas.microsoft.com/office/drawing/2014/main" id="{686F14F5-308C-4EB6-87AB-05DE9501B1A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3082" name="Rectangle 23">
              <a:extLst>
                <a:ext uri="{FF2B5EF4-FFF2-40B4-BE49-F238E27FC236}">
                  <a16:creationId xmlns:a16="http://schemas.microsoft.com/office/drawing/2014/main" id="{BA032363-A188-47C5-9D59-9B788809DC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083" name="Rectangle 25">
              <a:extLst>
                <a:ext uri="{FF2B5EF4-FFF2-40B4-BE49-F238E27FC236}">
                  <a16:creationId xmlns:a16="http://schemas.microsoft.com/office/drawing/2014/main" id="{2C4077DF-6BB9-4069-AD28-6B1664EBB0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084" name="Isosceles Triangle 3083">
              <a:extLst>
                <a:ext uri="{FF2B5EF4-FFF2-40B4-BE49-F238E27FC236}">
                  <a16:creationId xmlns:a16="http://schemas.microsoft.com/office/drawing/2014/main" id="{1D2B8B50-3419-41ED-9A9F-3CF9EEBBD3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085" name="Rectangle 27">
              <a:extLst>
                <a:ext uri="{FF2B5EF4-FFF2-40B4-BE49-F238E27FC236}">
                  <a16:creationId xmlns:a16="http://schemas.microsoft.com/office/drawing/2014/main" id="{5C640498-2E73-4FA2-BEB6-C3596A458C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086" name="Rectangle 28">
              <a:extLst>
                <a:ext uri="{FF2B5EF4-FFF2-40B4-BE49-F238E27FC236}">
                  <a16:creationId xmlns:a16="http://schemas.microsoft.com/office/drawing/2014/main" id="{3240EEFC-4112-4C39-A816-C815774F6D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087" name="Rectangle 29">
              <a:extLst>
                <a:ext uri="{FF2B5EF4-FFF2-40B4-BE49-F238E27FC236}">
                  <a16:creationId xmlns:a16="http://schemas.microsoft.com/office/drawing/2014/main" id="{ADF362B0-03EA-4800-9FAA-9F128587E4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088" name="Isosceles Triangle 3087">
              <a:extLst>
                <a:ext uri="{FF2B5EF4-FFF2-40B4-BE49-F238E27FC236}">
                  <a16:creationId xmlns:a16="http://schemas.microsoft.com/office/drawing/2014/main" id="{0BA84559-2F4C-4795-9246-4C563F942D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089" name="Isosceles Triangle 3088">
              <a:extLst>
                <a:ext uri="{FF2B5EF4-FFF2-40B4-BE49-F238E27FC236}">
                  <a16:creationId xmlns:a16="http://schemas.microsoft.com/office/drawing/2014/main" id="{FA77A1AA-CA47-4A91-A0A1-0A8CE31A98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3091" name="Rectangle 3090">
            <a:extLst>
              <a:ext uri="{FF2B5EF4-FFF2-40B4-BE49-F238E27FC236}">
                <a16:creationId xmlns:a16="http://schemas.microsoft.com/office/drawing/2014/main" id="{03E8462A-FEBA-4848-81CC-3F8DA3E47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093" name="Group 3092">
            <a:extLst>
              <a:ext uri="{FF2B5EF4-FFF2-40B4-BE49-F238E27FC236}">
                <a16:creationId xmlns:a16="http://schemas.microsoft.com/office/drawing/2014/main" id="{2109F83F-40FE-4DB3-84CC-09FB3340D0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3094" name="Straight Connector 3093">
              <a:extLst>
                <a:ext uri="{FF2B5EF4-FFF2-40B4-BE49-F238E27FC236}">
                  <a16:creationId xmlns:a16="http://schemas.microsoft.com/office/drawing/2014/main" id="{1DE492D7-C3C3-48FF-80C8-37021EA026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3095" name="Rectangle 23">
              <a:extLst>
                <a:ext uri="{FF2B5EF4-FFF2-40B4-BE49-F238E27FC236}">
                  <a16:creationId xmlns:a16="http://schemas.microsoft.com/office/drawing/2014/main" id="{0B30FF97-2E9A-490A-AED2-90BA2E0EC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096" name="Rectangle 25">
              <a:extLst>
                <a:ext uri="{FF2B5EF4-FFF2-40B4-BE49-F238E27FC236}">
                  <a16:creationId xmlns:a16="http://schemas.microsoft.com/office/drawing/2014/main" id="{B6D53C7D-A312-47B6-A66A-230A19CFAC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097" name="Isosceles Triangle 3096">
              <a:extLst>
                <a:ext uri="{FF2B5EF4-FFF2-40B4-BE49-F238E27FC236}">
                  <a16:creationId xmlns:a16="http://schemas.microsoft.com/office/drawing/2014/main" id="{9329D58C-0D2E-4A2B-AD6A-9CEE506784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098" name="Rectangle 27">
              <a:extLst>
                <a:ext uri="{FF2B5EF4-FFF2-40B4-BE49-F238E27FC236}">
                  <a16:creationId xmlns:a16="http://schemas.microsoft.com/office/drawing/2014/main" id="{9D446EDE-C690-4461-8BF2-7634808FC8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099" name="Rectangle 28">
              <a:extLst>
                <a:ext uri="{FF2B5EF4-FFF2-40B4-BE49-F238E27FC236}">
                  <a16:creationId xmlns:a16="http://schemas.microsoft.com/office/drawing/2014/main" id="{323F3D34-6531-4AD7-A8C6-195A0902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100" name="Rectangle 29">
              <a:extLst>
                <a:ext uri="{FF2B5EF4-FFF2-40B4-BE49-F238E27FC236}">
                  <a16:creationId xmlns:a16="http://schemas.microsoft.com/office/drawing/2014/main" id="{B9B0AE3F-2350-435F-A9B0-C310BF876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101" name="Isosceles Triangle 3100">
              <a:extLst>
                <a:ext uri="{FF2B5EF4-FFF2-40B4-BE49-F238E27FC236}">
                  <a16:creationId xmlns:a16="http://schemas.microsoft.com/office/drawing/2014/main" id="{4EFA655C-9E50-4C14-A89E-AD7B648E4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102" name="Isosceles Triangle 3101">
              <a:extLst>
                <a:ext uri="{FF2B5EF4-FFF2-40B4-BE49-F238E27FC236}">
                  <a16:creationId xmlns:a16="http://schemas.microsoft.com/office/drawing/2014/main" id="{3E843863-7D25-4C01-9A17-E817CB6D99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3104" name="Rectangle 3103">
            <a:extLst>
              <a:ext uri="{FF2B5EF4-FFF2-40B4-BE49-F238E27FC236}">
                <a16:creationId xmlns:a16="http://schemas.microsoft.com/office/drawing/2014/main" id="{7941F9B1-B01B-4A84-89D9-B169AEB4E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74" name="Picture 2" descr="Image result for Whistleblower Cartoon">
            <a:extLst>
              <a:ext uri="{FF2B5EF4-FFF2-40B4-BE49-F238E27FC236}">
                <a16:creationId xmlns:a16="http://schemas.microsoft.com/office/drawing/2014/main" id="{93A647ED-6702-7A8C-24F6-C539910FCFE0}"/>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955799" y="1131994"/>
            <a:ext cx="8225891" cy="45903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625755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BF58B9A-54BA-283C-E3DC-F1A634F0F2B0}"/>
              </a:ext>
            </a:extLst>
          </p:cNvPr>
          <p:cNvSpPr txBox="1"/>
          <p:nvPr/>
        </p:nvSpPr>
        <p:spPr>
          <a:xfrm>
            <a:off x="620202" y="476333"/>
            <a:ext cx="9374588" cy="5016758"/>
          </a:xfrm>
          <a:prstGeom prst="rect">
            <a:avLst/>
          </a:prstGeom>
          <a:noFill/>
        </p:spPr>
        <p:txBody>
          <a:bodyPr wrap="square">
            <a:spAutoFit/>
          </a:bodyPr>
          <a:lstStyle/>
          <a:p>
            <a:r>
              <a:rPr lang="en-US" sz="2000" b="1" u="none" strike="noStrike" baseline="0" dirty="0">
                <a:solidFill>
                  <a:schemeClr val="accent1">
                    <a:lumMod val="75000"/>
                  </a:schemeClr>
                </a:solidFill>
                <a:latin typeface="Century" panose="02040604050505020304" pitchFamily="18" charset="0"/>
              </a:rPr>
              <a:t>Rule 60L-36.004 F.A.C.</a:t>
            </a:r>
            <a:br>
              <a:rPr lang="en-US" sz="2000" b="1" i="0" u="none" strike="noStrike" baseline="0" dirty="0">
                <a:solidFill>
                  <a:schemeClr val="accent1">
                    <a:lumMod val="75000"/>
                  </a:schemeClr>
                </a:solidFill>
                <a:latin typeface="Century" panose="02040604050505020304" pitchFamily="18" charset="0"/>
              </a:rPr>
            </a:br>
            <a:r>
              <a:rPr lang="en-US" sz="2000" b="1" u="none" strike="noStrike" baseline="0" dirty="0">
                <a:solidFill>
                  <a:schemeClr val="accent1">
                    <a:lumMod val="75000"/>
                  </a:schemeClr>
                </a:solidFill>
                <a:latin typeface="Century" panose="02040604050505020304" pitchFamily="18" charset="0"/>
              </a:rPr>
              <a:t>Enhancing Public Trust in Government </a:t>
            </a:r>
          </a:p>
          <a:p>
            <a:br>
              <a:rPr lang="en-US" sz="2000" b="1" i="0" u="none" strike="noStrike" baseline="0" dirty="0">
                <a:solidFill>
                  <a:schemeClr val="accent1">
                    <a:lumMod val="75000"/>
                  </a:schemeClr>
                </a:solidFill>
                <a:latin typeface="Century" panose="02040604050505020304" pitchFamily="18" charset="0"/>
              </a:rPr>
            </a:br>
            <a:r>
              <a:rPr lang="en-US" sz="2000" b="1" i="0" u="none" strike="noStrike" baseline="0" dirty="0">
                <a:solidFill>
                  <a:schemeClr val="accent1">
                    <a:lumMod val="75000"/>
                  </a:schemeClr>
                </a:solidFill>
                <a:latin typeface="Century" panose="02040604050505020304" pitchFamily="18" charset="0"/>
              </a:rPr>
              <a:t>Agencies shall not tolerate sexual harassment. </a:t>
            </a:r>
            <a:br>
              <a:rPr lang="en-US" sz="2000" b="1" i="0" u="none" strike="noStrike" baseline="0" dirty="0">
                <a:solidFill>
                  <a:schemeClr val="accent1">
                    <a:lumMod val="75000"/>
                  </a:schemeClr>
                </a:solidFill>
                <a:latin typeface="Century" panose="02040604050505020304" pitchFamily="18" charset="0"/>
              </a:rPr>
            </a:br>
            <a:r>
              <a:rPr lang="en-US" sz="2000" b="1" i="0" u="none" strike="noStrike" baseline="0" dirty="0">
                <a:solidFill>
                  <a:schemeClr val="accent1">
                    <a:lumMod val="75000"/>
                  </a:schemeClr>
                </a:solidFill>
                <a:latin typeface="Century" panose="02040604050505020304" pitchFamily="18" charset="0"/>
              </a:rPr>
              <a:t>Agencies shall discipline any employee who engages in sexual harassment, according to the agency’s policy. </a:t>
            </a:r>
            <a:br>
              <a:rPr lang="en-US" sz="2000" b="1" i="0" u="none" strike="noStrike" baseline="0" dirty="0">
                <a:solidFill>
                  <a:schemeClr val="accent1">
                    <a:lumMod val="75000"/>
                  </a:schemeClr>
                </a:solidFill>
                <a:latin typeface="Century" panose="02040604050505020304" pitchFamily="18" charset="0"/>
              </a:rPr>
            </a:br>
            <a:r>
              <a:rPr lang="en-US" sz="2000" b="1" i="0" u="none" strike="noStrike" baseline="0" dirty="0">
                <a:solidFill>
                  <a:schemeClr val="accent1">
                    <a:lumMod val="75000"/>
                  </a:schemeClr>
                </a:solidFill>
                <a:latin typeface="Century" panose="02040604050505020304" pitchFamily="18" charset="0"/>
              </a:rPr>
              <a:t>Sexual harassment means unwelcome sexual advances, requests for sexual favors, or other verbal or physical conduct of a sexual nature when: </a:t>
            </a:r>
            <a:br>
              <a:rPr lang="en-US" sz="2000" b="1" i="0" u="none" strike="noStrike" baseline="0" dirty="0">
                <a:solidFill>
                  <a:schemeClr val="accent1">
                    <a:lumMod val="75000"/>
                  </a:schemeClr>
                </a:solidFill>
                <a:latin typeface="Century" panose="02040604050505020304" pitchFamily="18" charset="0"/>
              </a:rPr>
            </a:br>
            <a:br>
              <a:rPr lang="en-US" sz="2000" b="1" i="0" u="none" strike="noStrike" baseline="0" dirty="0">
                <a:solidFill>
                  <a:schemeClr val="accent1">
                    <a:lumMod val="75000"/>
                  </a:schemeClr>
                </a:solidFill>
                <a:latin typeface="Century" panose="02040604050505020304" pitchFamily="18" charset="0"/>
              </a:rPr>
            </a:br>
            <a:r>
              <a:rPr lang="en-US" sz="2000" b="1" i="0" u="none" strike="noStrike" baseline="0" dirty="0">
                <a:solidFill>
                  <a:schemeClr val="accent1">
                    <a:lumMod val="75000"/>
                  </a:schemeClr>
                </a:solidFill>
                <a:latin typeface="Century" panose="02040604050505020304" pitchFamily="18" charset="0"/>
              </a:rPr>
              <a:t>• Submission to such conduct is either explicitly or implicitly a term or condition of an individual’s employment; </a:t>
            </a:r>
            <a:br>
              <a:rPr lang="en-US" sz="2000" b="1" i="0" u="none" strike="noStrike" baseline="0" dirty="0">
                <a:solidFill>
                  <a:schemeClr val="accent1">
                    <a:lumMod val="75000"/>
                  </a:schemeClr>
                </a:solidFill>
                <a:latin typeface="Century" panose="02040604050505020304" pitchFamily="18" charset="0"/>
              </a:rPr>
            </a:br>
            <a:r>
              <a:rPr lang="en-US" sz="2000" b="1" i="0" u="none" strike="noStrike" baseline="0" dirty="0">
                <a:solidFill>
                  <a:schemeClr val="accent1">
                    <a:lumMod val="75000"/>
                  </a:schemeClr>
                </a:solidFill>
                <a:latin typeface="Century" panose="02040604050505020304" pitchFamily="18" charset="0"/>
              </a:rPr>
              <a:t>• Submission to or rejection of such conduct by an individual is used as the basis for employment decisions; or </a:t>
            </a:r>
            <a:br>
              <a:rPr lang="en-US" sz="2000" b="1" i="0" u="none" strike="noStrike" baseline="0" dirty="0">
                <a:solidFill>
                  <a:schemeClr val="accent1">
                    <a:lumMod val="75000"/>
                  </a:schemeClr>
                </a:solidFill>
                <a:latin typeface="Century" panose="02040604050505020304" pitchFamily="18" charset="0"/>
              </a:rPr>
            </a:br>
            <a:r>
              <a:rPr lang="en-US" sz="2000" b="1" i="0" u="none" strike="noStrike" baseline="0" dirty="0">
                <a:solidFill>
                  <a:schemeClr val="accent1">
                    <a:lumMod val="75000"/>
                  </a:schemeClr>
                </a:solidFill>
                <a:latin typeface="Century" panose="02040604050505020304" pitchFamily="18" charset="0"/>
              </a:rPr>
              <a:t>• Such conduct has the purpose or effect of unreasonably interfering with an individual’s work performance or creating an intimidating, hostile, or offensive working environment. </a:t>
            </a:r>
            <a:endParaRPr lang="en-US" sz="2000" b="1" dirty="0">
              <a:solidFill>
                <a:schemeClr val="accent1">
                  <a:lumMod val="75000"/>
                </a:schemeClr>
              </a:solidFill>
              <a:latin typeface="Century" panose="02040604050505020304" pitchFamily="18" charset="0"/>
            </a:endParaRPr>
          </a:p>
        </p:txBody>
      </p:sp>
    </p:spTree>
    <p:extLst>
      <p:ext uri="{BB962C8B-B14F-4D97-AF65-F5344CB8AC3E}">
        <p14:creationId xmlns:p14="http://schemas.microsoft.com/office/powerpoint/2010/main" val="209155208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61" name="Group 1030">
            <a:extLst>
              <a:ext uri="{FF2B5EF4-FFF2-40B4-BE49-F238E27FC236}">
                <a16:creationId xmlns:a16="http://schemas.microsoft.com/office/drawing/2014/main" id="{609316A9-990D-4EC3-A671-70EE5C1493A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032" name="Straight Connector 1031">
              <a:extLst>
                <a:ext uri="{FF2B5EF4-FFF2-40B4-BE49-F238E27FC236}">
                  <a16:creationId xmlns:a16="http://schemas.microsoft.com/office/drawing/2014/main" id="{9B0C6109-9159-49CA-AD7A-F9035539DB7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033" name="Straight Connector 1032">
              <a:extLst>
                <a:ext uri="{FF2B5EF4-FFF2-40B4-BE49-F238E27FC236}">
                  <a16:creationId xmlns:a16="http://schemas.microsoft.com/office/drawing/2014/main" id="{686F14F5-308C-4EB6-87AB-05DE9501B1A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034" name="Rectangle 23">
              <a:extLst>
                <a:ext uri="{FF2B5EF4-FFF2-40B4-BE49-F238E27FC236}">
                  <a16:creationId xmlns:a16="http://schemas.microsoft.com/office/drawing/2014/main" id="{BA032363-A188-47C5-9D59-9B788809DC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035" name="Rectangle 25">
              <a:extLst>
                <a:ext uri="{FF2B5EF4-FFF2-40B4-BE49-F238E27FC236}">
                  <a16:creationId xmlns:a16="http://schemas.microsoft.com/office/drawing/2014/main" id="{2C4077DF-6BB9-4069-AD28-6B1664EBB0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036" name="Isosceles Triangle 1035">
              <a:extLst>
                <a:ext uri="{FF2B5EF4-FFF2-40B4-BE49-F238E27FC236}">
                  <a16:creationId xmlns:a16="http://schemas.microsoft.com/office/drawing/2014/main" id="{1D2B8B50-3419-41ED-9A9F-3CF9EEBBD3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037" name="Rectangle 27">
              <a:extLst>
                <a:ext uri="{FF2B5EF4-FFF2-40B4-BE49-F238E27FC236}">
                  <a16:creationId xmlns:a16="http://schemas.microsoft.com/office/drawing/2014/main" id="{5C640498-2E73-4FA2-BEB6-C3596A458C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038" name="Rectangle 28">
              <a:extLst>
                <a:ext uri="{FF2B5EF4-FFF2-40B4-BE49-F238E27FC236}">
                  <a16:creationId xmlns:a16="http://schemas.microsoft.com/office/drawing/2014/main" id="{3240EEFC-4112-4C39-A816-C815774F6D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039" name="Rectangle 29">
              <a:extLst>
                <a:ext uri="{FF2B5EF4-FFF2-40B4-BE49-F238E27FC236}">
                  <a16:creationId xmlns:a16="http://schemas.microsoft.com/office/drawing/2014/main" id="{ADF362B0-03EA-4800-9FAA-9F128587E4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040" name="Isosceles Triangle 1039">
              <a:extLst>
                <a:ext uri="{FF2B5EF4-FFF2-40B4-BE49-F238E27FC236}">
                  <a16:creationId xmlns:a16="http://schemas.microsoft.com/office/drawing/2014/main" id="{0BA84559-2F4C-4795-9246-4C563F942D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041" name="Isosceles Triangle 1040">
              <a:extLst>
                <a:ext uri="{FF2B5EF4-FFF2-40B4-BE49-F238E27FC236}">
                  <a16:creationId xmlns:a16="http://schemas.microsoft.com/office/drawing/2014/main" id="{FA77A1AA-CA47-4A91-A0A1-0A8CE31A98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1062" name="Rectangle 1042">
            <a:extLst>
              <a:ext uri="{FF2B5EF4-FFF2-40B4-BE49-F238E27FC236}">
                <a16:creationId xmlns:a16="http://schemas.microsoft.com/office/drawing/2014/main" id="{03E8462A-FEBA-4848-81CC-3F8DA3E47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63" name="Group 1044">
            <a:extLst>
              <a:ext uri="{FF2B5EF4-FFF2-40B4-BE49-F238E27FC236}">
                <a16:creationId xmlns:a16="http://schemas.microsoft.com/office/drawing/2014/main" id="{2109F83F-40FE-4DB3-84CC-09FB3340D0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046" name="Straight Connector 1045">
              <a:extLst>
                <a:ext uri="{FF2B5EF4-FFF2-40B4-BE49-F238E27FC236}">
                  <a16:creationId xmlns:a16="http://schemas.microsoft.com/office/drawing/2014/main" id="{1DE492D7-C3C3-48FF-80C8-37021EA026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064" name="Rectangle 23">
              <a:extLst>
                <a:ext uri="{FF2B5EF4-FFF2-40B4-BE49-F238E27FC236}">
                  <a16:creationId xmlns:a16="http://schemas.microsoft.com/office/drawing/2014/main" id="{0B30FF97-2E9A-490A-AED2-90BA2E0EC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048" name="Rectangle 25">
              <a:extLst>
                <a:ext uri="{FF2B5EF4-FFF2-40B4-BE49-F238E27FC236}">
                  <a16:creationId xmlns:a16="http://schemas.microsoft.com/office/drawing/2014/main" id="{B6D53C7D-A312-47B6-A66A-230A19CFAC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065" name="Isosceles Triangle 1048">
              <a:extLst>
                <a:ext uri="{FF2B5EF4-FFF2-40B4-BE49-F238E27FC236}">
                  <a16:creationId xmlns:a16="http://schemas.microsoft.com/office/drawing/2014/main" id="{9329D58C-0D2E-4A2B-AD6A-9CEE506784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050" name="Rectangle 27">
              <a:extLst>
                <a:ext uri="{FF2B5EF4-FFF2-40B4-BE49-F238E27FC236}">
                  <a16:creationId xmlns:a16="http://schemas.microsoft.com/office/drawing/2014/main" id="{9D446EDE-C690-4461-8BF2-7634808FC8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066" name="Rectangle 28">
              <a:extLst>
                <a:ext uri="{FF2B5EF4-FFF2-40B4-BE49-F238E27FC236}">
                  <a16:creationId xmlns:a16="http://schemas.microsoft.com/office/drawing/2014/main" id="{323F3D34-6531-4AD7-A8C6-195A0902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052" name="Rectangle 29">
              <a:extLst>
                <a:ext uri="{FF2B5EF4-FFF2-40B4-BE49-F238E27FC236}">
                  <a16:creationId xmlns:a16="http://schemas.microsoft.com/office/drawing/2014/main" id="{B9B0AE3F-2350-435F-A9B0-C310BF876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067" name="Isosceles Triangle 1052">
              <a:extLst>
                <a:ext uri="{FF2B5EF4-FFF2-40B4-BE49-F238E27FC236}">
                  <a16:creationId xmlns:a16="http://schemas.microsoft.com/office/drawing/2014/main" id="{4EFA655C-9E50-4C14-A89E-AD7B648E4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054" name="Isosceles Triangle 1053">
              <a:extLst>
                <a:ext uri="{FF2B5EF4-FFF2-40B4-BE49-F238E27FC236}">
                  <a16:creationId xmlns:a16="http://schemas.microsoft.com/office/drawing/2014/main" id="{3E843863-7D25-4C01-9A17-E817CB6D99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1056" name="Rectangle 1055">
            <a:extLst>
              <a:ext uri="{FF2B5EF4-FFF2-40B4-BE49-F238E27FC236}">
                <a16:creationId xmlns:a16="http://schemas.microsoft.com/office/drawing/2014/main" id="{7941F9B1-B01B-4A84-89D9-B169AEB4E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Image result for artificial intelligence ">
            <a:extLst>
              <a:ext uri="{FF2B5EF4-FFF2-40B4-BE49-F238E27FC236}">
                <a16:creationId xmlns:a16="http://schemas.microsoft.com/office/drawing/2014/main" id="{80719A82-9F23-771D-AB74-66492D1AC9F6}"/>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2105025" y="533865"/>
            <a:ext cx="7958123" cy="57680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24319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CD7003-3253-2430-25EC-5C659FDEB671}"/>
              </a:ext>
            </a:extLst>
          </p:cNvPr>
          <p:cNvSpPr>
            <a:spLocks noGrp="1"/>
          </p:cNvSpPr>
          <p:nvPr>
            <p:ph type="title"/>
          </p:nvPr>
        </p:nvSpPr>
        <p:spPr>
          <a:xfrm>
            <a:off x="677334" y="333375"/>
            <a:ext cx="8771466" cy="5707987"/>
          </a:xfrm>
        </p:spPr>
        <p:txBody>
          <a:bodyPr>
            <a:normAutofit/>
          </a:bodyPr>
          <a:lstStyle/>
          <a:p>
            <a:r>
              <a:rPr lang="en-US" sz="3600" b="1" dirty="0">
                <a:latin typeface="Century" panose="02040604050505020304" pitchFamily="18" charset="0"/>
              </a:rPr>
              <a:t>Exponential growth of AI is spreading like wildfire in various industries. </a:t>
            </a:r>
            <a:br>
              <a:rPr lang="en-US" sz="3600" b="1" dirty="0">
                <a:latin typeface="Century" panose="02040604050505020304" pitchFamily="18" charset="0"/>
              </a:rPr>
            </a:br>
            <a:br>
              <a:rPr lang="en-US" sz="3600" b="1" dirty="0">
                <a:latin typeface="Century" panose="02040604050505020304" pitchFamily="18" charset="0"/>
              </a:rPr>
            </a:br>
            <a:r>
              <a:rPr lang="en-US" sz="3600" b="1" dirty="0">
                <a:latin typeface="Century" panose="02040604050505020304" pitchFamily="18" charset="0"/>
              </a:rPr>
              <a:t>As a fiduciary representative, this technological development can be perilous for users.</a:t>
            </a:r>
            <a:endParaRPr lang="en-US" sz="3600" dirty="0">
              <a:latin typeface="Century" panose="02040604050505020304" pitchFamily="18" charset="0"/>
            </a:endParaRPr>
          </a:p>
        </p:txBody>
      </p:sp>
      <p:sp>
        <p:nvSpPr>
          <p:cNvPr id="3" name="Text Placeholder 2">
            <a:extLst>
              <a:ext uri="{FF2B5EF4-FFF2-40B4-BE49-F238E27FC236}">
                <a16:creationId xmlns:a16="http://schemas.microsoft.com/office/drawing/2014/main" id="{51CE8FAD-B72B-B3C9-BD67-2D73226D7DD4}"/>
              </a:ext>
            </a:extLst>
          </p:cNvPr>
          <p:cNvSpPr>
            <a:spLocks noGrp="1"/>
          </p:cNvSpPr>
          <p:nvPr>
            <p:ph type="body" idx="1"/>
          </p:nvPr>
        </p:nvSpPr>
        <p:spPr>
          <a:xfrm>
            <a:off x="677335" y="5981700"/>
            <a:ext cx="8504765" cy="59662"/>
          </a:xfrm>
        </p:spPr>
        <p:txBody>
          <a:bodyPr>
            <a:normAutofit fontScale="25000" lnSpcReduction="20000"/>
          </a:bodyPr>
          <a:lstStyle/>
          <a:p>
            <a:endParaRPr lang="en-US" dirty="0"/>
          </a:p>
        </p:txBody>
      </p:sp>
    </p:spTree>
    <p:extLst>
      <p:ext uri="{BB962C8B-B14F-4D97-AF65-F5344CB8AC3E}">
        <p14:creationId xmlns:p14="http://schemas.microsoft.com/office/powerpoint/2010/main" val="1967809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20FA6-DAE8-738E-A635-90132DA27BE6}"/>
              </a:ext>
            </a:extLst>
          </p:cNvPr>
          <p:cNvSpPr>
            <a:spLocks noGrp="1"/>
          </p:cNvSpPr>
          <p:nvPr>
            <p:ph type="title"/>
          </p:nvPr>
        </p:nvSpPr>
        <p:spPr>
          <a:xfrm>
            <a:off x="677334" y="609599"/>
            <a:ext cx="9819215" cy="5267325"/>
          </a:xfrm>
        </p:spPr>
        <p:txBody>
          <a:bodyPr>
            <a:normAutofit/>
          </a:bodyPr>
          <a:lstStyle/>
          <a:p>
            <a:r>
              <a:rPr lang="en-US" sz="5400" b="1" dirty="0">
                <a:latin typeface="Century" panose="02040604050505020304" pitchFamily="18" charset="0"/>
              </a:rPr>
              <a:t>What happens when AI or emerging technology is meant to help, but actually interferes with mandated diligence?</a:t>
            </a:r>
          </a:p>
        </p:txBody>
      </p:sp>
      <p:sp>
        <p:nvSpPr>
          <p:cNvPr id="3" name="Text Placeholder 2">
            <a:extLst>
              <a:ext uri="{FF2B5EF4-FFF2-40B4-BE49-F238E27FC236}">
                <a16:creationId xmlns:a16="http://schemas.microsoft.com/office/drawing/2014/main" id="{43938838-A11B-B794-DF66-328D29DE0917}"/>
              </a:ext>
            </a:extLst>
          </p:cNvPr>
          <p:cNvSpPr>
            <a:spLocks noGrp="1"/>
          </p:cNvSpPr>
          <p:nvPr>
            <p:ph type="body" idx="1"/>
          </p:nvPr>
        </p:nvSpPr>
        <p:spPr>
          <a:xfrm>
            <a:off x="1153585" y="6038850"/>
            <a:ext cx="8352365" cy="59662"/>
          </a:xfrm>
        </p:spPr>
        <p:txBody>
          <a:bodyPr>
            <a:normAutofit fontScale="25000" lnSpcReduction="20000"/>
          </a:bodyPr>
          <a:lstStyle/>
          <a:p>
            <a:endParaRPr lang="en-US" dirty="0"/>
          </a:p>
        </p:txBody>
      </p:sp>
    </p:spTree>
    <p:extLst>
      <p:ext uri="{BB962C8B-B14F-4D97-AF65-F5344CB8AC3E}">
        <p14:creationId xmlns:p14="http://schemas.microsoft.com/office/powerpoint/2010/main" val="47562633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8F2BC1-54D0-467D-9013-BB86D30463BD}"/>
              </a:ext>
            </a:extLst>
          </p:cNvPr>
          <p:cNvSpPr>
            <a:spLocks noGrp="1"/>
          </p:cNvSpPr>
          <p:nvPr>
            <p:ph type="title"/>
          </p:nvPr>
        </p:nvSpPr>
        <p:spPr>
          <a:xfrm>
            <a:off x="677333" y="609600"/>
            <a:ext cx="10552641" cy="5162550"/>
          </a:xfrm>
        </p:spPr>
        <p:txBody>
          <a:bodyPr>
            <a:normAutofit/>
          </a:bodyPr>
          <a:lstStyle/>
          <a:p>
            <a:r>
              <a:rPr lang="en-US" sz="4800" b="1" dirty="0">
                <a:latin typeface="Century" panose="02040604050505020304" pitchFamily="18" charset="0"/>
              </a:rPr>
              <a:t>Microsoft invested $1 Billion into </a:t>
            </a:r>
            <a:br>
              <a:rPr lang="en-US" sz="4800" b="1" dirty="0">
                <a:latin typeface="Century" panose="02040604050505020304" pitchFamily="18" charset="0"/>
              </a:rPr>
            </a:br>
            <a:r>
              <a:rPr lang="en-US" sz="4800" b="1" dirty="0">
                <a:latin typeface="Century" panose="02040604050505020304" pitchFamily="18" charset="0"/>
              </a:rPr>
              <a:t>OpenAI, ChatGPT, which can </a:t>
            </a:r>
            <a:br>
              <a:rPr lang="en-US" sz="4800" b="1" dirty="0">
                <a:latin typeface="Century" panose="02040604050505020304" pitchFamily="18" charset="0"/>
              </a:rPr>
            </a:br>
            <a:r>
              <a:rPr lang="en-US" sz="4800" b="1" dirty="0">
                <a:latin typeface="Century" panose="02040604050505020304" pitchFamily="18" charset="0"/>
              </a:rPr>
              <a:t>create an entire essay on any </a:t>
            </a:r>
            <a:br>
              <a:rPr lang="en-US" sz="4800" b="1" dirty="0">
                <a:latin typeface="Century" panose="02040604050505020304" pitchFamily="18" charset="0"/>
              </a:rPr>
            </a:br>
            <a:r>
              <a:rPr lang="en-US" sz="4800" b="1" dirty="0">
                <a:latin typeface="Century" panose="02040604050505020304" pitchFamily="18" charset="0"/>
              </a:rPr>
              <a:t>topic for those inclined to skip </a:t>
            </a:r>
            <a:br>
              <a:rPr lang="en-US" sz="4800" b="1" dirty="0">
                <a:latin typeface="Century" panose="02040604050505020304" pitchFamily="18" charset="0"/>
              </a:rPr>
            </a:br>
            <a:r>
              <a:rPr lang="en-US" sz="4800" b="1" dirty="0">
                <a:latin typeface="Century" panose="02040604050505020304" pitchFamily="18" charset="0"/>
              </a:rPr>
              <a:t>some of the laborious work of </a:t>
            </a:r>
            <a:br>
              <a:rPr lang="en-US" sz="4800" b="1" dirty="0">
                <a:latin typeface="Century" panose="02040604050505020304" pitchFamily="18" charset="0"/>
              </a:rPr>
            </a:br>
            <a:r>
              <a:rPr lang="en-US" sz="4800" b="1" dirty="0">
                <a:latin typeface="Century" panose="02040604050505020304" pitchFamily="18" charset="0"/>
              </a:rPr>
              <a:t>typing and crafting an argument.</a:t>
            </a:r>
          </a:p>
        </p:txBody>
      </p:sp>
      <p:sp>
        <p:nvSpPr>
          <p:cNvPr id="3" name="Content Placeholder 2">
            <a:extLst>
              <a:ext uri="{FF2B5EF4-FFF2-40B4-BE49-F238E27FC236}">
                <a16:creationId xmlns:a16="http://schemas.microsoft.com/office/drawing/2014/main" id="{2EA6679E-ED6F-4730-8EF1-950D80C83F8D}"/>
              </a:ext>
            </a:extLst>
          </p:cNvPr>
          <p:cNvSpPr>
            <a:spLocks noGrp="1"/>
          </p:cNvSpPr>
          <p:nvPr>
            <p:ph idx="1"/>
          </p:nvPr>
        </p:nvSpPr>
        <p:spPr>
          <a:xfrm flipV="1">
            <a:off x="677333" y="6041362"/>
            <a:ext cx="9085791" cy="45719"/>
          </a:xfrm>
        </p:spPr>
        <p:txBody>
          <a:bodyPr>
            <a:noAutofit/>
          </a:bodyPr>
          <a:lstStyle/>
          <a:p>
            <a:pPr marL="0" indent="0">
              <a:buNone/>
            </a:pPr>
            <a:endParaRPr lang="en-US" sz="3200" dirty="0">
              <a:latin typeface="Century" panose="02040604050505020304" pitchFamily="18" charset="0"/>
            </a:endParaRPr>
          </a:p>
        </p:txBody>
      </p:sp>
    </p:spTree>
    <p:extLst>
      <p:ext uri="{BB962C8B-B14F-4D97-AF65-F5344CB8AC3E}">
        <p14:creationId xmlns:p14="http://schemas.microsoft.com/office/powerpoint/2010/main" val="117611106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BC3F0E-6CE0-E790-EEB2-7FBE77159F2B}"/>
              </a:ext>
            </a:extLst>
          </p:cNvPr>
          <p:cNvSpPr>
            <a:spLocks noGrp="1"/>
          </p:cNvSpPr>
          <p:nvPr>
            <p:ph type="title"/>
          </p:nvPr>
        </p:nvSpPr>
        <p:spPr>
          <a:xfrm>
            <a:off x="677335" y="609599"/>
            <a:ext cx="9365162" cy="5210755"/>
          </a:xfrm>
        </p:spPr>
        <p:txBody>
          <a:bodyPr/>
          <a:lstStyle/>
          <a:p>
            <a:r>
              <a:rPr lang="en-US" b="1" dirty="0">
                <a:latin typeface="Century" panose="02040604050505020304" pitchFamily="18" charset="0"/>
              </a:rPr>
              <a:t>Employees are tempted and perhaps being encouraged to use  AI, but courts are starting to sanction litigants who rely on AI.</a:t>
            </a:r>
          </a:p>
        </p:txBody>
      </p:sp>
      <p:sp>
        <p:nvSpPr>
          <p:cNvPr id="3" name="Text Placeholder 2">
            <a:extLst>
              <a:ext uri="{FF2B5EF4-FFF2-40B4-BE49-F238E27FC236}">
                <a16:creationId xmlns:a16="http://schemas.microsoft.com/office/drawing/2014/main" id="{2FFA3BEA-D67B-707E-46F0-D79F4B60FCFE}"/>
              </a:ext>
            </a:extLst>
          </p:cNvPr>
          <p:cNvSpPr>
            <a:spLocks noGrp="1"/>
          </p:cNvSpPr>
          <p:nvPr>
            <p:ph type="body" idx="1"/>
          </p:nvPr>
        </p:nvSpPr>
        <p:spPr>
          <a:xfrm>
            <a:off x="677335" y="5963478"/>
            <a:ext cx="8596668" cy="77884"/>
          </a:xfrm>
        </p:spPr>
        <p:txBody>
          <a:bodyPr>
            <a:normAutofit fontScale="25000" lnSpcReduction="20000"/>
          </a:bodyPr>
          <a:lstStyle/>
          <a:p>
            <a:endParaRPr lang="en-US" dirty="0"/>
          </a:p>
        </p:txBody>
      </p:sp>
    </p:spTree>
    <p:extLst>
      <p:ext uri="{BB962C8B-B14F-4D97-AF65-F5344CB8AC3E}">
        <p14:creationId xmlns:p14="http://schemas.microsoft.com/office/powerpoint/2010/main" val="175821654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6B09-218E-2E8D-0339-6937A9FFC11C}"/>
              </a:ext>
            </a:extLst>
          </p:cNvPr>
          <p:cNvSpPr>
            <a:spLocks noGrp="1"/>
          </p:cNvSpPr>
          <p:nvPr>
            <p:ph type="title"/>
          </p:nvPr>
        </p:nvSpPr>
        <p:spPr>
          <a:xfrm>
            <a:off x="677335" y="609600"/>
            <a:ext cx="9390208" cy="5178552"/>
          </a:xfrm>
        </p:spPr>
        <p:txBody>
          <a:bodyPr>
            <a:noAutofit/>
          </a:bodyPr>
          <a:lstStyle/>
          <a:p>
            <a:r>
              <a:rPr lang="en-US" sz="4800" b="1" i="0" dirty="0">
                <a:effectLst/>
                <a:latin typeface="Century" panose="02040604050505020304" pitchFamily="18" charset="0"/>
              </a:rPr>
              <a:t>AI can result in substantial risk for all parties, relating to privacy violations, cybersecurity failures, inaccurate content creation, and copyright or intellectual property infringement</a:t>
            </a:r>
            <a:r>
              <a:rPr lang="en-US" b="1" i="0" dirty="0">
                <a:effectLst/>
                <a:latin typeface="Century" panose="02040604050505020304" pitchFamily="18" charset="0"/>
              </a:rPr>
              <a:t>.</a:t>
            </a:r>
            <a:endParaRPr lang="en-US" b="1" dirty="0">
              <a:latin typeface="Century" panose="02040604050505020304" pitchFamily="18" charset="0"/>
            </a:endParaRPr>
          </a:p>
        </p:txBody>
      </p:sp>
      <p:sp>
        <p:nvSpPr>
          <p:cNvPr id="3" name="Text Placeholder 2">
            <a:extLst>
              <a:ext uri="{FF2B5EF4-FFF2-40B4-BE49-F238E27FC236}">
                <a16:creationId xmlns:a16="http://schemas.microsoft.com/office/drawing/2014/main" id="{C5B310C8-2DDD-8B47-DECE-FBFF197F3A27}"/>
              </a:ext>
            </a:extLst>
          </p:cNvPr>
          <p:cNvSpPr>
            <a:spLocks noGrp="1"/>
          </p:cNvSpPr>
          <p:nvPr>
            <p:ph type="body" idx="1"/>
          </p:nvPr>
        </p:nvSpPr>
        <p:spPr>
          <a:xfrm>
            <a:off x="677334" y="5861304"/>
            <a:ext cx="9390209" cy="180058"/>
          </a:xfrm>
        </p:spPr>
        <p:txBody>
          <a:bodyPr>
            <a:normAutofit fontScale="40000" lnSpcReduction="20000"/>
          </a:bodyPr>
          <a:lstStyle/>
          <a:p>
            <a:endParaRPr lang="en-US" dirty="0"/>
          </a:p>
        </p:txBody>
      </p:sp>
    </p:spTree>
    <p:extLst>
      <p:ext uri="{BB962C8B-B14F-4D97-AF65-F5344CB8AC3E}">
        <p14:creationId xmlns:p14="http://schemas.microsoft.com/office/powerpoint/2010/main" val="261642450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BDD95-C355-4CCE-967C-85ECDCB94EEF}"/>
              </a:ext>
            </a:extLst>
          </p:cNvPr>
          <p:cNvSpPr>
            <a:spLocks noGrp="1"/>
          </p:cNvSpPr>
          <p:nvPr>
            <p:ph type="title"/>
          </p:nvPr>
        </p:nvSpPr>
        <p:spPr>
          <a:xfrm>
            <a:off x="677334" y="609599"/>
            <a:ext cx="9423596" cy="5004391"/>
          </a:xfrm>
        </p:spPr>
        <p:txBody>
          <a:bodyPr>
            <a:noAutofit/>
          </a:bodyPr>
          <a:lstStyle/>
          <a:p>
            <a:r>
              <a:rPr lang="en-US" sz="4400" b="1" dirty="0">
                <a:latin typeface="Century" panose="02040604050505020304" pitchFamily="18" charset="0"/>
              </a:rPr>
              <a:t>J</a:t>
            </a:r>
            <a:r>
              <a:rPr lang="en-US" sz="4400" b="1" i="0" dirty="0">
                <a:effectLst/>
                <a:latin typeface="Century" panose="02040604050505020304" pitchFamily="18" charset="0"/>
              </a:rPr>
              <a:t>udges are ruling that ChatGPT had proven itself to be both </a:t>
            </a:r>
            <a:r>
              <a:rPr lang="en-US" sz="4400" b="1" i="0" u="sng" dirty="0">
                <a:effectLst/>
                <a:latin typeface="Century" panose="02040604050505020304" pitchFamily="18" charset="0"/>
              </a:rPr>
              <a:t>limited and unreliable</a:t>
            </a:r>
            <a:r>
              <a:rPr lang="en-US" sz="4400" b="1" i="0" dirty="0">
                <a:effectLst/>
                <a:latin typeface="Century" panose="02040604050505020304" pitchFamily="18" charset="0"/>
              </a:rPr>
              <a:t>. </a:t>
            </a:r>
            <a:br>
              <a:rPr lang="en-US" sz="4400" b="1" i="0" dirty="0">
                <a:effectLst/>
                <a:latin typeface="Century" panose="02040604050505020304" pitchFamily="18" charset="0"/>
              </a:rPr>
            </a:br>
            <a:br>
              <a:rPr lang="en-US" sz="4400" b="1" i="0" dirty="0">
                <a:effectLst/>
                <a:latin typeface="Century" panose="02040604050505020304" pitchFamily="18" charset="0"/>
              </a:rPr>
            </a:br>
            <a:r>
              <a:rPr lang="en-US" sz="4400" b="1" i="0" dirty="0">
                <a:effectLst/>
                <a:latin typeface="Century" panose="02040604050505020304" pitchFamily="18" charset="0"/>
              </a:rPr>
              <a:t>Because AI “hallucinates” and invents claims or citations that do not exist. </a:t>
            </a:r>
            <a:endParaRPr lang="en-US" sz="4400" b="1" dirty="0">
              <a:latin typeface="Century" panose="02040604050505020304" pitchFamily="18" charset="0"/>
            </a:endParaRPr>
          </a:p>
        </p:txBody>
      </p:sp>
      <p:sp>
        <p:nvSpPr>
          <p:cNvPr id="3" name="Content Placeholder 2">
            <a:extLst>
              <a:ext uri="{FF2B5EF4-FFF2-40B4-BE49-F238E27FC236}">
                <a16:creationId xmlns:a16="http://schemas.microsoft.com/office/drawing/2014/main" id="{9FC56AB6-51A2-4B25-9FCD-D895EEC3149F}"/>
              </a:ext>
            </a:extLst>
          </p:cNvPr>
          <p:cNvSpPr>
            <a:spLocks noGrp="1"/>
          </p:cNvSpPr>
          <p:nvPr>
            <p:ph idx="1"/>
          </p:nvPr>
        </p:nvSpPr>
        <p:spPr>
          <a:xfrm flipV="1">
            <a:off x="677333" y="6041362"/>
            <a:ext cx="9519289" cy="72359"/>
          </a:xfrm>
        </p:spPr>
        <p:txBody>
          <a:bodyPr>
            <a:noAutofit/>
          </a:bodyPr>
          <a:lstStyle/>
          <a:p>
            <a:pPr marL="0" indent="0">
              <a:buNone/>
            </a:pPr>
            <a:endParaRPr lang="en-US" sz="3000" dirty="0">
              <a:latin typeface="Century" panose="02040604050505020304" pitchFamily="18" charset="0"/>
            </a:endParaRPr>
          </a:p>
        </p:txBody>
      </p:sp>
    </p:spTree>
    <p:extLst>
      <p:ext uri="{BB962C8B-B14F-4D97-AF65-F5344CB8AC3E}">
        <p14:creationId xmlns:p14="http://schemas.microsoft.com/office/powerpoint/2010/main" val="249049168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F9AAA-747F-CBFF-4EF1-BBBC6BF53DC4}"/>
              </a:ext>
            </a:extLst>
          </p:cNvPr>
          <p:cNvSpPr>
            <a:spLocks noGrp="1"/>
          </p:cNvSpPr>
          <p:nvPr>
            <p:ph type="title"/>
          </p:nvPr>
        </p:nvSpPr>
        <p:spPr>
          <a:xfrm>
            <a:off x="677334" y="609600"/>
            <a:ext cx="9481649" cy="4940808"/>
          </a:xfrm>
        </p:spPr>
        <p:txBody>
          <a:bodyPr>
            <a:normAutofit/>
          </a:bodyPr>
          <a:lstStyle/>
          <a:p>
            <a:r>
              <a:rPr lang="en-US" b="1" i="0" dirty="0">
                <a:effectLst/>
                <a:latin typeface="Century" panose="02040604050505020304" pitchFamily="18" charset="0"/>
              </a:rPr>
              <a:t>Judges have ruled </a:t>
            </a:r>
            <a:r>
              <a:rPr lang="en-US" b="1" dirty="0">
                <a:latin typeface="Century" panose="02040604050505020304" pitchFamily="18" charset="0"/>
              </a:rPr>
              <a:t>that litigants</a:t>
            </a:r>
            <a:r>
              <a:rPr lang="en-US" b="1" i="0" dirty="0">
                <a:effectLst/>
                <a:latin typeface="Century" panose="02040604050505020304" pitchFamily="18" charset="0"/>
              </a:rPr>
              <a:t> acted in bad faith and noted that while it is not necessarily improper to utilize AI, ethics require a gatekeeping role to ensure the accuracy of their written statements.</a:t>
            </a:r>
            <a:endParaRPr lang="en-US" b="1" dirty="0">
              <a:latin typeface="Century" panose="02040604050505020304" pitchFamily="18" charset="0"/>
            </a:endParaRPr>
          </a:p>
        </p:txBody>
      </p:sp>
      <p:sp>
        <p:nvSpPr>
          <p:cNvPr id="3" name="Text Placeholder 2">
            <a:extLst>
              <a:ext uri="{FF2B5EF4-FFF2-40B4-BE49-F238E27FC236}">
                <a16:creationId xmlns:a16="http://schemas.microsoft.com/office/drawing/2014/main" id="{5FB0E913-A8A3-0813-B328-75C8F7E6A232}"/>
              </a:ext>
            </a:extLst>
          </p:cNvPr>
          <p:cNvSpPr>
            <a:spLocks noGrp="1"/>
          </p:cNvSpPr>
          <p:nvPr>
            <p:ph type="body" idx="1"/>
          </p:nvPr>
        </p:nvSpPr>
        <p:spPr>
          <a:xfrm>
            <a:off x="1019241" y="5710803"/>
            <a:ext cx="8499663" cy="537597"/>
          </a:xfrm>
        </p:spPr>
        <p:txBody>
          <a:bodyPr/>
          <a:lstStyle/>
          <a:p>
            <a:endParaRPr lang="en-US" dirty="0"/>
          </a:p>
        </p:txBody>
      </p:sp>
    </p:spTree>
    <p:extLst>
      <p:ext uri="{BB962C8B-B14F-4D97-AF65-F5344CB8AC3E}">
        <p14:creationId xmlns:p14="http://schemas.microsoft.com/office/powerpoint/2010/main" val="264160765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EF8CC-955E-D7F5-E0B4-B615C5D4A49C}"/>
              </a:ext>
            </a:extLst>
          </p:cNvPr>
          <p:cNvSpPr>
            <a:spLocks noGrp="1"/>
          </p:cNvSpPr>
          <p:nvPr>
            <p:ph type="title"/>
          </p:nvPr>
        </p:nvSpPr>
        <p:spPr>
          <a:xfrm>
            <a:off x="677334" y="609600"/>
            <a:ext cx="9371921" cy="5334000"/>
          </a:xfrm>
        </p:spPr>
        <p:txBody>
          <a:bodyPr>
            <a:normAutofit/>
          </a:bodyPr>
          <a:lstStyle/>
          <a:p>
            <a:r>
              <a:rPr lang="en-US" sz="4000" b="1" i="0" dirty="0">
                <a:effectLst/>
                <a:latin typeface="Century" panose="02040604050505020304" pitchFamily="18" charset="0"/>
              </a:rPr>
              <a:t>Judges have begun issuing orders that litigants must certify that either “no portion of any document they file was generated by an AI tool like ChatGPT, or that a human being has checked any AI-generated text.”</a:t>
            </a:r>
            <a:endParaRPr lang="en-US" sz="4000" b="1" dirty="0">
              <a:latin typeface="Century" panose="02040604050505020304" pitchFamily="18" charset="0"/>
            </a:endParaRPr>
          </a:p>
        </p:txBody>
      </p:sp>
      <p:sp>
        <p:nvSpPr>
          <p:cNvPr id="3" name="Text Placeholder 2">
            <a:extLst>
              <a:ext uri="{FF2B5EF4-FFF2-40B4-BE49-F238E27FC236}">
                <a16:creationId xmlns:a16="http://schemas.microsoft.com/office/drawing/2014/main" id="{2484BD30-3725-4ED5-135B-EC82DC587B6B}"/>
              </a:ext>
            </a:extLst>
          </p:cNvPr>
          <p:cNvSpPr>
            <a:spLocks noGrp="1"/>
          </p:cNvSpPr>
          <p:nvPr>
            <p:ph type="body" idx="1"/>
          </p:nvPr>
        </p:nvSpPr>
        <p:spPr>
          <a:xfrm flipV="1">
            <a:off x="1197863" y="6041362"/>
            <a:ext cx="8076139" cy="207038"/>
          </a:xfrm>
        </p:spPr>
        <p:txBody>
          <a:bodyPr>
            <a:normAutofit fontScale="47500" lnSpcReduction="20000"/>
          </a:bodyPr>
          <a:lstStyle/>
          <a:p>
            <a:endParaRPr lang="en-US" dirty="0"/>
          </a:p>
        </p:txBody>
      </p:sp>
    </p:spTree>
    <p:extLst>
      <p:ext uri="{BB962C8B-B14F-4D97-AF65-F5344CB8AC3E}">
        <p14:creationId xmlns:p14="http://schemas.microsoft.com/office/powerpoint/2010/main" val="304475041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45FF08-649E-AE0E-40C8-636741619ABE}"/>
              </a:ext>
            </a:extLst>
          </p:cNvPr>
          <p:cNvSpPr>
            <a:spLocks noGrp="1"/>
          </p:cNvSpPr>
          <p:nvPr>
            <p:ph type="title"/>
          </p:nvPr>
        </p:nvSpPr>
        <p:spPr>
          <a:xfrm>
            <a:off x="677334" y="609600"/>
            <a:ext cx="9271337" cy="5187696"/>
          </a:xfrm>
        </p:spPr>
        <p:txBody>
          <a:bodyPr>
            <a:noAutofit/>
          </a:bodyPr>
          <a:lstStyle/>
          <a:p>
            <a:r>
              <a:rPr lang="en-US" sz="4800" b="1" i="0" dirty="0">
                <a:effectLst/>
                <a:latin typeface="Century" panose="02040604050505020304" pitchFamily="18" charset="0"/>
              </a:rPr>
              <a:t>The court noted that AI </a:t>
            </a:r>
            <a:r>
              <a:rPr lang="en-US" sz="4800" b="1" dirty="0">
                <a:latin typeface="Century" panose="02040604050505020304" pitchFamily="18" charset="0"/>
              </a:rPr>
              <a:t>is </a:t>
            </a:r>
            <a:r>
              <a:rPr lang="en-US" sz="4800" b="1" i="0" dirty="0">
                <a:effectLst/>
                <a:latin typeface="Century" panose="02040604050505020304" pitchFamily="18" charset="0"/>
              </a:rPr>
              <a:t>“unbound by any sense of duty, honor, or justice, such programs act according to computer code rather than conviction, based on programming rather than principle.”</a:t>
            </a:r>
            <a:endParaRPr lang="en-US" sz="4800" b="1" dirty="0">
              <a:latin typeface="Century" panose="02040604050505020304" pitchFamily="18" charset="0"/>
            </a:endParaRPr>
          </a:p>
        </p:txBody>
      </p:sp>
      <p:sp>
        <p:nvSpPr>
          <p:cNvPr id="3" name="Text Placeholder 2">
            <a:extLst>
              <a:ext uri="{FF2B5EF4-FFF2-40B4-BE49-F238E27FC236}">
                <a16:creationId xmlns:a16="http://schemas.microsoft.com/office/drawing/2014/main" id="{0ED0259D-A7D3-72DB-0C09-7475C104EC32}"/>
              </a:ext>
            </a:extLst>
          </p:cNvPr>
          <p:cNvSpPr>
            <a:spLocks noGrp="1"/>
          </p:cNvSpPr>
          <p:nvPr>
            <p:ph type="body" idx="1"/>
          </p:nvPr>
        </p:nvSpPr>
        <p:spPr>
          <a:xfrm>
            <a:off x="677334" y="5916168"/>
            <a:ext cx="9371921" cy="125194"/>
          </a:xfrm>
        </p:spPr>
        <p:txBody>
          <a:bodyPr>
            <a:normAutofit fontScale="25000" lnSpcReduction="20000"/>
          </a:bodyPr>
          <a:lstStyle/>
          <a:p>
            <a:endParaRPr lang="en-US" dirty="0"/>
          </a:p>
        </p:txBody>
      </p:sp>
    </p:spTree>
    <p:extLst>
      <p:ext uri="{BB962C8B-B14F-4D97-AF65-F5344CB8AC3E}">
        <p14:creationId xmlns:p14="http://schemas.microsoft.com/office/powerpoint/2010/main" val="25821565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A0C072-7B0C-7E13-89B4-D4B26CCE4B1D}"/>
              </a:ext>
            </a:extLst>
          </p:cNvPr>
          <p:cNvSpPr>
            <a:spLocks noGrp="1"/>
          </p:cNvSpPr>
          <p:nvPr>
            <p:ph type="title"/>
          </p:nvPr>
        </p:nvSpPr>
        <p:spPr>
          <a:xfrm>
            <a:off x="677334" y="609600"/>
            <a:ext cx="9738875" cy="5810250"/>
          </a:xfrm>
        </p:spPr>
        <p:txBody>
          <a:bodyPr>
            <a:noAutofit/>
          </a:bodyPr>
          <a:lstStyle/>
          <a:p>
            <a:pPr algn="l"/>
            <a:r>
              <a:rPr lang="en-US" sz="2800" b="1" i="0" u="none" strike="noStrike" baseline="0" dirty="0">
                <a:solidFill>
                  <a:schemeClr val="accent1">
                    <a:lumMod val="75000"/>
                  </a:schemeClr>
                </a:solidFill>
                <a:latin typeface="Century" panose="02040604050505020304" pitchFamily="18" charset="0"/>
              </a:rPr>
              <a:t>Any supervisory or managerial employee who has knowledge of sexual harassment shall: </a:t>
            </a:r>
            <a:br>
              <a:rPr lang="en-US" sz="2800" b="1" i="0" u="none" strike="noStrike" baseline="0" dirty="0">
                <a:solidFill>
                  <a:schemeClr val="accent1">
                    <a:lumMod val="75000"/>
                  </a:schemeClr>
                </a:solidFill>
                <a:latin typeface="Century" panose="02040604050505020304" pitchFamily="18" charset="0"/>
              </a:rPr>
            </a:br>
            <a:r>
              <a:rPr lang="en-US" sz="2800" b="1" i="0" u="none" strike="noStrike" baseline="0" dirty="0">
                <a:solidFill>
                  <a:schemeClr val="accent1">
                    <a:lumMod val="75000"/>
                  </a:schemeClr>
                </a:solidFill>
                <a:latin typeface="Century" panose="02040604050505020304" pitchFamily="18" charset="0"/>
              </a:rPr>
              <a:t>• Immediately report the matter directly to the person the agency has designated to receive complaints of sexual harassment. </a:t>
            </a:r>
            <a:br>
              <a:rPr lang="en-US" sz="2800" b="1" i="0" u="none" strike="noStrike" baseline="0" dirty="0">
                <a:solidFill>
                  <a:schemeClr val="accent1">
                    <a:lumMod val="75000"/>
                  </a:schemeClr>
                </a:solidFill>
                <a:latin typeface="Century" panose="02040604050505020304" pitchFamily="18" charset="0"/>
              </a:rPr>
            </a:br>
            <a:r>
              <a:rPr lang="en-US" sz="2800" b="1" i="0" u="none" strike="noStrike" baseline="0" dirty="0">
                <a:solidFill>
                  <a:schemeClr val="accent1">
                    <a:lumMod val="75000"/>
                  </a:schemeClr>
                </a:solidFill>
                <a:latin typeface="Century" panose="02040604050505020304" pitchFamily="18" charset="0"/>
              </a:rPr>
              <a:t>• Failure to do so shall subject the employee to disciplinary action. </a:t>
            </a:r>
            <a:br>
              <a:rPr lang="en-US" sz="2800" b="0" i="0" u="none" strike="noStrike" baseline="0" dirty="0">
                <a:solidFill>
                  <a:schemeClr val="accent1">
                    <a:lumMod val="50000"/>
                  </a:schemeClr>
                </a:solidFill>
                <a:latin typeface="Lucida Sans Unicode" panose="020B0602030504020204" pitchFamily="34" charset="0"/>
              </a:rPr>
            </a:br>
            <a:endParaRPr lang="en-US" sz="2800" b="1" dirty="0">
              <a:solidFill>
                <a:schemeClr val="accent1">
                  <a:lumMod val="50000"/>
                </a:schemeClr>
              </a:solidFill>
              <a:latin typeface="Century" panose="02040604050505020304" pitchFamily="18" charset="0"/>
            </a:endParaRPr>
          </a:p>
        </p:txBody>
      </p:sp>
      <p:sp>
        <p:nvSpPr>
          <p:cNvPr id="3" name="Text Placeholder 2">
            <a:extLst>
              <a:ext uri="{FF2B5EF4-FFF2-40B4-BE49-F238E27FC236}">
                <a16:creationId xmlns:a16="http://schemas.microsoft.com/office/drawing/2014/main" id="{9674F645-29E5-8825-6FA4-FE1D94DF83E8}"/>
              </a:ext>
            </a:extLst>
          </p:cNvPr>
          <p:cNvSpPr>
            <a:spLocks noGrp="1"/>
          </p:cNvSpPr>
          <p:nvPr>
            <p:ph type="body" idx="1"/>
          </p:nvPr>
        </p:nvSpPr>
        <p:spPr>
          <a:xfrm>
            <a:off x="1482007" y="6419850"/>
            <a:ext cx="7791996" cy="993112"/>
          </a:xfrm>
        </p:spPr>
        <p:txBody>
          <a:bodyPr/>
          <a:lstStyle/>
          <a:p>
            <a:endParaRPr lang="en-US" dirty="0"/>
          </a:p>
        </p:txBody>
      </p:sp>
    </p:spTree>
    <p:extLst>
      <p:ext uri="{BB962C8B-B14F-4D97-AF65-F5344CB8AC3E}">
        <p14:creationId xmlns:p14="http://schemas.microsoft.com/office/powerpoint/2010/main" val="423953197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E8DF20-53CE-9E17-EF07-74CB4BBE590A}"/>
              </a:ext>
            </a:extLst>
          </p:cNvPr>
          <p:cNvSpPr>
            <a:spLocks noGrp="1"/>
          </p:cNvSpPr>
          <p:nvPr>
            <p:ph type="title"/>
          </p:nvPr>
        </p:nvSpPr>
        <p:spPr>
          <a:xfrm>
            <a:off x="677335" y="609599"/>
            <a:ext cx="9349260" cy="5163047"/>
          </a:xfrm>
        </p:spPr>
        <p:txBody>
          <a:bodyPr>
            <a:noAutofit/>
          </a:bodyPr>
          <a:lstStyle/>
          <a:p>
            <a:r>
              <a:rPr lang="en-US" b="1" i="0" dirty="0">
                <a:effectLst/>
                <a:latin typeface="Century" panose="02040604050505020304" pitchFamily="18" charset="0"/>
              </a:rPr>
              <a:t>Further, “</a:t>
            </a:r>
            <a:r>
              <a:rPr lang="en-US" b="1" dirty="0">
                <a:latin typeface="Century" panose="02040604050505020304" pitchFamily="18" charset="0"/>
              </a:rPr>
              <a:t>t</a:t>
            </a:r>
            <a:r>
              <a:rPr lang="en-US" b="1" i="0" dirty="0">
                <a:effectLst/>
                <a:latin typeface="Century" panose="02040604050505020304" pitchFamily="18" charset="0"/>
              </a:rPr>
              <a:t>hese platforms are incredibly powerful and have many uses. . . But legal </a:t>
            </a:r>
            <a:r>
              <a:rPr lang="en-US" b="1" dirty="0">
                <a:latin typeface="Century" panose="02040604050505020304" pitchFamily="18" charset="0"/>
              </a:rPr>
              <a:t>filings</a:t>
            </a:r>
            <a:r>
              <a:rPr lang="en-US" b="1" i="0" dirty="0">
                <a:effectLst/>
                <a:latin typeface="Century" panose="02040604050505020304" pitchFamily="18" charset="0"/>
              </a:rPr>
              <a:t> is not one of them.”</a:t>
            </a:r>
            <a:endParaRPr lang="en-US" b="1" dirty="0">
              <a:latin typeface="Century" panose="02040604050505020304" pitchFamily="18" charset="0"/>
            </a:endParaRPr>
          </a:p>
        </p:txBody>
      </p:sp>
      <p:sp>
        <p:nvSpPr>
          <p:cNvPr id="3" name="Text Placeholder 2">
            <a:extLst>
              <a:ext uri="{FF2B5EF4-FFF2-40B4-BE49-F238E27FC236}">
                <a16:creationId xmlns:a16="http://schemas.microsoft.com/office/drawing/2014/main" id="{6F827D51-6660-3007-A050-5760D80D7389}"/>
              </a:ext>
            </a:extLst>
          </p:cNvPr>
          <p:cNvSpPr>
            <a:spLocks noGrp="1"/>
          </p:cNvSpPr>
          <p:nvPr>
            <p:ph type="body" idx="1"/>
          </p:nvPr>
        </p:nvSpPr>
        <p:spPr>
          <a:xfrm>
            <a:off x="677335" y="5876014"/>
            <a:ext cx="8596668" cy="165347"/>
          </a:xfrm>
        </p:spPr>
        <p:txBody>
          <a:bodyPr>
            <a:normAutofit fontScale="32500" lnSpcReduction="20000"/>
          </a:bodyPr>
          <a:lstStyle/>
          <a:p>
            <a:endParaRPr lang="en-US" dirty="0"/>
          </a:p>
        </p:txBody>
      </p:sp>
    </p:spTree>
    <p:extLst>
      <p:ext uri="{BB962C8B-B14F-4D97-AF65-F5344CB8AC3E}">
        <p14:creationId xmlns:p14="http://schemas.microsoft.com/office/powerpoint/2010/main" val="14048392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E3D445-262B-4C0C-BF39-CB5C23794FA8}"/>
              </a:ext>
            </a:extLst>
          </p:cNvPr>
          <p:cNvSpPr>
            <a:spLocks noGrp="1"/>
          </p:cNvSpPr>
          <p:nvPr>
            <p:ph type="title"/>
          </p:nvPr>
        </p:nvSpPr>
        <p:spPr>
          <a:xfrm>
            <a:off x="677335" y="609600"/>
            <a:ext cx="9170752" cy="5114544"/>
          </a:xfrm>
        </p:spPr>
        <p:txBody>
          <a:bodyPr>
            <a:noAutofit/>
          </a:bodyPr>
          <a:lstStyle/>
          <a:p>
            <a:r>
              <a:rPr lang="en-US" b="1" dirty="0">
                <a:latin typeface="Century" panose="02040604050505020304" pitchFamily="18" charset="0"/>
              </a:rPr>
              <a:t>Employees must ensure that the confidentiality of Agency information is protected when using generative AI by researching the program’s policies on data retention, data sharing, and self learning. </a:t>
            </a:r>
            <a:br>
              <a:rPr lang="en-US" dirty="0">
                <a:latin typeface="Century" panose="02040604050505020304" pitchFamily="18" charset="0"/>
              </a:rPr>
            </a:br>
            <a:endParaRPr lang="en-US" dirty="0"/>
          </a:p>
        </p:txBody>
      </p:sp>
      <p:sp>
        <p:nvSpPr>
          <p:cNvPr id="3" name="Text Placeholder 2">
            <a:extLst>
              <a:ext uri="{FF2B5EF4-FFF2-40B4-BE49-F238E27FC236}">
                <a16:creationId xmlns:a16="http://schemas.microsoft.com/office/drawing/2014/main" id="{AB72BD8A-BEC7-5578-5C28-E81579758474}"/>
              </a:ext>
            </a:extLst>
          </p:cNvPr>
          <p:cNvSpPr>
            <a:spLocks noGrp="1"/>
          </p:cNvSpPr>
          <p:nvPr>
            <p:ph type="body" idx="1"/>
          </p:nvPr>
        </p:nvSpPr>
        <p:spPr>
          <a:xfrm>
            <a:off x="677334" y="5843016"/>
            <a:ext cx="9170753" cy="198346"/>
          </a:xfrm>
        </p:spPr>
        <p:txBody>
          <a:bodyPr>
            <a:normAutofit fontScale="40000" lnSpcReduction="20000"/>
          </a:bodyPr>
          <a:lstStyle/>
          <a:p>
            <a:endParaRPr lang="en-US" dirty="0"/>
          </a:p>
        </p:txBody>
      </p:sp>
    </p:spTree>
    <p:extLst>
      <p:ext uri="{BB962C8B-B14F-4D97-AF65-F5344CB8AC3E}">
        <p14:creationId xmlns:p14="http://schemas.microsoft.com/office/powerpoint/2010/main" val="6412165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760181-6D64-55D3-7A7C-239163AE5DB6}"/>
              </a:ext>
            </a:extLst>
          </p:cNvPr>
          <p:cNvSpPr>
            <a:spLocks noGrp="1"/>
          </p:cNvSpPr>
          <p:nvPr>
            <p:ph type="title"/>
          </p:nvPr>
        </p:nvSpPr>
        <p:spPr>
          <a:xfrm>
            <a:off x="677334" y="609600"/>
            <a:ext cx="9362777" cy="5123688"/>
          </a:xfrm>
        </p:spPr>
        <p:txBody>
          <a:bodyPr>
            <a:normAutofit/>
          </a:bodyPr>
          <a:lstStyle/>
          <a:p>
            <a:r>
              <a:rPr lang="en-US" sz="4400" b="1" dirty="0">
                <a:latin typeface="Century" panose="02040604050505020304" pitchFamily="18" charset="0"/>
              </a:rPr>
              <a:t>Employees remain responsible for their work product and professional judgment and must develop policies and practices to verify that the use of generative AI is consistent with one’s ethical obligations. </a:t>
            </a:r>
            <a:endParaRPr lang="en-US" b="1" dirty="0"/>
          </a:p>
        </p:txBody>
      </p:sp>
      <p:sp>
        <p:nvSpPr>
          <p:cNvPr id="3" name="Text Placeholder 2">
            <a:extLst>
              <a:ext uri="{FF2B5EF4-FFF2-40B4-BE49-F238E27FC236}">
                <a16:creationId xmlns:a16="http://schemas.microsoft.com/office/drawing/2014/main" id="{71F2F2B5-2AD6-5AC8-88E2-13BD170D4A75}"/>
              </a:ext>
            </a:extLst>
          </p:cNvPr>
          <p:cNvSpPr>
            <a:spLocks noGrp="1"/>
          </p:cNvSpPr>
          <p:nvPr>
            <p:ph type="body" idx="1"/>
          </p:nvPr>
        </p:nvSpPr>
        <p:spPr>
          <a:xfrm>
            <a:off x="677334" y="5925312"/>
            <a:ext cx="9243905" cy="116050"/>
          </a:xfrm>
        </p:spPr>
        <p:txBody>
          <a:bodyPr>
            <a:normAutofit fontScale="25000" lnSpcReduction="20000"/>
          </a:bodyPr>
          <a:lstStyle/>
          <a:p>
            <a:endParaRPr lang="en-US" dirty="0"/>
          </a:p>
        </p:txBody>
      </p:sp>
    </p:spTree>
    <p:extLst>
      <p:ext uri="{BB962C8B-B14F-4D97-AF65-F5344CB8AC3E}">
        <p14:creationId xmlns:p14="http://schemas.microsoft.com/office/powerpoint/2010/main" val="104212943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7D482-FCC8-1665-D09F-6F1490522368}"/>
              </a:ext>
            </a:extLst>
          </p:cNvPr>
          <p:cNvSpPr>
            <a:spLocks noGrp="1"/>
          </p:cNvSpPr>
          <p:nvPr>
            <p:ph type="title"/>
          </p:nvPr>
        </p:nvSpPr>
        <p:spPr>
          <a:xfrm>
            <a:off x="677334" y="609600"/>
            <a:ext cx="9618809" cy="5187696"/>
          </a:xfrm>
        </p:spPr>
        <p:txBody>
          <a:bodyPr>
            <a:normAutofit/>
          </a:bodyPr>
          <a:lstStyle/>
          <a:p>
            <a:r>
              <a:rPr lang="en-US" sz="5400" b="1" dirty="0">
                <a:latin typeface="Century" panose="02040604050505020304" pitchFamily="18" charset="0"/>
              </a:rPr>
              <a:t>Do we really want to rely on a computer program to do the work and eventually replace all of the workers? </a:t>
            </a:r>
          </a:p>
        </p:txBody>
      </p:sp>
      <p:sp>
        <p:nvSpPr>
          <p:cNvPr id="3" name="Text Placeholder 2">
            <a:extLst>
              <a:ext uri="{FF2B5EF4-FFF2-40B4-BE49-F238E27FC236}">
                <a16:creationId xmlns:a16="http://schemas.microsoft.com/office/drawing/2014/main" id="{A7B3CD7A-9E10-C830-E609-4FBB3EE62A7D}"/>
              </a:ext>
            </a:extLst>
          </p:cNvPr>
          <p:cNvSpPr>
            <a:spLocks noGrp="1"/>
          </p:cNvSpPr>
          <p:nvPr>
            <p:ph type="body" idx="1"/>
          </p:nvPr>
        </p:nvSpPr>
        <p:spPr>
          <a:xfrm>
            <a:off x="677334" y="5888736"/>
            <a:ext cx="9106745" cy="152626"/>
          </a:xfrm>
        </p:spPr>
        <p:txBody>
          <a:bodyPr>
            <a:normAutofit fontScale="25000" lnSpcReduction="20000"/>
          </a:bodyPr>
          <a:lstStyle/>
          <a:p>
            <a:endParaRPr lang="en-US" dirty="0"/>
          </a:p>
        </p:txBody>
      </p:sp>
    </p:spTree>
    <p:extLst>
      <p:ext uri="{BB962C8B-B14F-4D97-AF65-F5344CB8AC3E}">
        <p14:creationId xmlns:p14="http://schemas.microsoft.com/office/powerpoint/2010/main" val="248552678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94FB3F-BAE2-820F-DDE9-204DB0196109}"/>
              </a:ext>
            </a:extLst>
          </p:cNvPr>
          <p:cNvSpPr>
            <a:spLocks noGrp="1"/>
          </p:cNvSpPr>
          <p:nvPr>
            <p:ph type="title"/>
          </p:nvPr>
        </p:nvSpPr>
        <p:spPr>
          <a:xfrm>
            <a:off x="677334" y="609600"/>
            <a:ext cx="9390209" cy="5334000"/>
          </a:xfrm>
        </p:spPr>
        <p:txBody>
          <a:bodyPr>
            <a:normAutofit fontScale="90000"/>
          </a:bodyPr>
          <a:lstStyle/>
          <a:p>
            <a:r>
              <a:rPr lang="en-US" b="1" u="sng" dirty="0">
                <a:latin typeface="Century" panose="02040604050505020304" pitchFamily="18" charset="0"/>
              </a:rPr>
              <a:t>Practice Tip</a:t>
            </a:r>
            <a:r>
              <a:rPr lang="en-US" b="1" dirty="0">
                <a:latin typeface="Century" panose="02040604050505020304" pitchFamily="18" charset="0"/>
              </a:rPr>
              <a:t>: Employees will be  substantially better as experts or advocates if they do the research and writing themselves and can easily support their written arguments if they do the hard work of developing comprehension of the material.</a:t>
            </a:r>
          </a:p>
        </p:txBody>
      </p:sp>
      <p:sp>
        <p:nvSpPr>
          <p:cNvPr id="3" name="Text Placeholder 2">
            <a:extLst>
              <a:ext uri="{FF2B5EF4-FFF2-40B4-BE49-F238E27FC236}">
                <a16:creationId xmlns:a16="http://schemas.microsoft.com/office/drawing/2014/main" id="{8675F0FF-0D56-9A3A-4780-680700890781}"/>
              </a:ext>
            </a:extLst>
          </p:cNvPr>
          <p:cNvSpPr>
            <a:spLocks noGrp="1"/>
          </p:cNvSpPr>
          <p:nvPr>
            <p:ph type="body" idx="1"/>
          </p:nvPr>
        </p:nvSpPr>
        <p:spPr>
          <a:xfrm flipV="1">
            <a:off x="1600199" y="6041362"/>
            <a:ext cx="7673803" cy="207038"/>
          </a:xfrm>
        </p:spPr>
        <p:txBody>
          <a:bodyPr>
            <a:normAutofit fontScale="47500" lnSpcReduction="20000"/>
          </a:bodyPr>
          <a:lstStyle/>
          <a:p>
            <a:endParaRPr lang="en-US" dirty="0"/>
          </a:p>
        </p:txBody>
      </p:sp>
    </p:spTree>
    <p:extLst>
      <p:ext uri="{BB962C8B-B14F-4D97-AF65-F5344CB8AC3E}">
        <p14:creationId xmlns:p14="http://schemas.microsoft.com/office/powerpoint/2010/main" val="107671712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081" name="Group 3080">
            <a:extLst>
              <a:ext uri="{FF2B5EF4-FFF2-40B4-BE49-F238E27FC236}">
                <a16:creationId xmlns:a16="http://schemas.microsoft.com/office/drawing/2014/main" id="{609316A9-990D-4EC3-A671-70EE5C1493A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3082" name="Straight Connector 3081">
              <a:extLst>
                <a:ext uri="{FF2B5EF4-FFF2-40B4-BE49-F238E27FC236}">
                  <a16:creationId xmlns:a16="http://schemas.microsoft.com/office/drawing/2014/main" id="{9B0C6109-9159-49CA-AD7A-F9035539DB7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083" name="Straight Connector 3082">
              <a:extLst>
                <a:ext uri="{FF2B5EF4-FFF2-40B4-BE49-F238E27FC236}">
                  <a16:creationId xmlns:a16="http://schemas.microsoft.com/office/drawing/2014/main" id="{686F14F5-308C-4EB6-87AB-05DE9501B1A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3084" name="Rectangle 23">
              <a:extLst>
                <a:ext uri="{FF2B5EF4-FFF2-40B4-BE49-F238E27FC236}">
                  <a16:creationId xmlns:a16="http://schemas.microsoft.com/office/drawing/2014/main" id="{BA032363-A188-47C5-9D59-9B788809DC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085" name="Rectangle 25">
              <a:extLst>
                <a:ext uri="{FF2B5EF4-FFF2-40B4-BE49-F238E27FC236}">
                  <a16:creationId xmlns:a16="http://schemas.microsoft.com/office/drawing/2014/main" id="{2C4077DF-6BB9-4069-AD28-6B1664EBB0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086" name="Isosceles Triangle 3085">
              <a:extLst>
                <a:ext uri="{FF2B5EF4-FFF2-40B4-BE49-F238E27FC236}">
                  <a16:creationId xmlns:a16="http://schemas.microsoft.com/office/drawing/2014/main" id="{1D2B8B50-3419-41ED-9A9F-3CF9EEBBD3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087" name="Rectangle 27">
              <a:extLst>
                <a:ext uri="{FF2B5EF4-FFF2-40B4-BE49-F238E27FC236}">
                  <a16:creationId xmlns:a16="http://schemas.microsoft.com/office/drawing/2014/main" id="{5C640498-2E73-4FA2-BEB6-C3596A458C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088" name="Rectangle 28">
              <a:extLst>
                <a:ext uri="{FF2B5EF4-FFF2-40B4-BE49-F238E27FC236}">
                  <a16:creationId xmlns:a16="http://schemas.microsoft.com/office/drawing/2014/main" id="{3240EEFC-4112-4C39-A816-C815774F6D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089" name="Rectangle 29">
              <a:extLst>
                <a:ext uri="{FF2B5EF4-FFF2-40B4-BE49-F238E27FC236}">
                  <a16:creationId xmlns:a16="http://schemas.microsoft.com/office/drawing/2014/main" id="{ADF362B0-03EA-4800-9FAA-9F128587E4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090" name="Isosceles Triangle 3089">
              <a:extLst>
                <a:ext uri="{FF2B5EF4-FFF2-40B4-BE49-F238E27FC236}">
                  <a16:creationId xmlns:a16="http://schemas.microsoft.com/office/drawing/2014/main" id="{0BA84559-2F4C-4795-9246-4C563F942D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091" name="Isosceles Triangle 3090">
              <a:extLst>
                <a:ext uri="{FF2B5EF4-FFF2-40B4-BE49-F238E27FC236}">
                  <a16:creationId xmlns:a16="http://schemas.microsoft.com/office/drawing/2014/main" id="{FA77A1AA-CA47-4A91-A0A1-0A8CE31A98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3093" name="Rectangle 3092">
            <a:extLst>
              <a:ext uri="{FF2B5EF4-FFF2-40B4-BE49-F238E27FC236}">
                <a16:creationId xmlns:a16="http://schemas.microsoft.com/office/drawing/2014/main" id="{03E8462A-FEBA-4848-81CC-3F8DA3E47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095" name="Group 3094">
            <a:extLst>
              <a:ext uri="{FF2B5EF4-FFF2-40B4-BE49-F238E27FC236}">
                <a16:creationId xmlns:a16="http://schemas.microsoft.com/office/drawing/2014/main" id="{2109F83F-40FE-4DB3-84CC-09FB3340D0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3096" name="Straight Connector 3095">
              <a:extLst>
                <a:ext uri="{FF2B5EF4-FFF2-40B4-BE49-F238E27FC236}">
                  <a16:creationId xmlns:a16="http://schemas.microsoft.com/office/drawing/2014/main" id="{1DE492D7-C3C3-48FF-80C8-37021EA026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3097" name="Rectangle 23">
              <a:extLst>
                <a:ext uri="{FF2B5EF4-FFF2-40B4-BE49-F238E27FC236}">
                  <a16:creationId xmlns:a16="http://schemas.microsoft.com/office/drawing/2014/main" id="{0B30FF97-2E9A-490A-AED2-90BA2E0EC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098" name="Rectangle 25">
              <a:extLst>
                <a:ext uri="{FF2B5EF4-FFF2-40B4-BE49-F238E27FC236}">
                  <a16:creationId xmlns:a16="http://schemas.microsoft.com/office/drawing/2014/main" id="{B6D53C7D-A312-47B6-A66A-230A19CFAC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099" name="Isosceles Triangle 3098">
              <a:extLst>
                <a:ext uri="{FF2B5EF4-FFF2-40B4-BE49-F238E27FC236}">
                  <a16:creationId xmlns:a16="http://schemas.microsoft.com/office/drawing/2014/main" id="{9329D58C-0D2E-4A2B-AD6A-9CEE506784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100" name="Rectangle 27">
              <a:extLst>
                <a:ext uri="{FF2B5EF4-FFF2-40B4-BE49-F238E27FC236}">
                  <a16:creationId xmlns:a16="http://schemas.microsoft.com/office/drawing/2014/main" id="{9D446EDE-C690-4461-8BF2-7634808FC8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101" name="Rectangle 28">
              <a:extLst>
                <a:ext uri="{FF2B5EF4-FFF2-40B4-BE49-F238E27FC236}">
                  <a16:creationId xmlns:a16="http://schemas.microsoft.com/office/drawing/2014/main" id="{323F3D34-6531-4AD7-A8C6-195A0902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102" name="Rectangle 29">
              <a:extLst>
                <a:ext uri="{FF2B5EF4-FFF2-40B4-BE49-F238E27FC236}">
                  <a16:creationId xmlns:a16="http://schemas.microsoft.com/office/drawing/2014/main" id="{B9B0AE3F-2350-435F-A9B0-C310BF876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103" name="Isosceles Triangle 3102">
              <a:extLst>
                <a:ext uri="{FF2B5EF4-FFF2-40B4-BE49-F238E27FC236}">
                  <a16:creationId xmlns:a16="http://schemas.microsoft.com/office/drawing/2014/main" id="{4EFA655C-9E50-4C14-A89E-AD7B648E4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104" name="Isosceles Triangle 3103">
              <a:extLst>
                <a:ext uri="{FF2B5EF4-FFF2-40B4-BE49-F238E27FC236}">
                  <a16:creationId xmlns:a16="http://schemas.microsoft.com/office/drawing/2014/main" id="{3E843863-7D25-4C01-9A17-E817CB6D99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3106" name="Rectangle 3105">
            <a:extLst>
              <a:ext uri="{FF2B5EF4-FFF2-40B4-BE49-F238E27FC236}">
                <a16:creationId xmlns:a16="http://schemas.microsoft.com/office/drawing/2014/main" id="{7941F9B1-B01B-4A84-89D9-B169AEB4E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76" name="Picture 4" descr="Image result for theodore roosevelt nothing in this life easy">
            <a:extLst>
              <a:ext uri="{FF2B5EF4-FFF2-40B4-BE49-F238E27FC236}">
                <a16:creationId xmlns:a16="http://schemas.microsoft.com/office/drawing/2014/main" id="{FC807E32-D09B-EC4B-185B-359CFA066403}"/>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2264735" y="688351"/>
            <a:ext cx="7633096" cy="54552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4615349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CC8588-83B6-16C3-88F0-FCCF9DB67162}"/>
              </a:ext>
            </a:extLst>
          </p:cNvPr>
          <p:cNvSpPr>
            <a:spLocks noGrp="1"/>
          </p:cNvSpPr>
          <p:nvPr>
            <p:ph type="title"/>
          </p:nvPr>
        </p:nvSpPr>
        <p:spPr>
          <a:xfrm>
            <a:off x="677334" y="612648"/>
            <a:ext cx="8980717" cy="4666262"/>
          </a:xfrm>
        </p:spPr>
        <p:txBody>
          <a:bodyPr>
            <a:normAutofit/>
          </a:bodyPr>
          <a:lstStyle/>
          <a:p>
            <a:r>
              <a:rPr lang="en-US" sz="6000" b="1" dirty="0">
                <a:latin typeface="Century" panose="02040604050505020304" pitchFamily="18" charset="0"/>
              </a:rPr>
              <a:t>Additional concerns regarding the use of technology. . .</a:t>
            </a:r>
          </a:p>
        </p:txBody>
      </p:sp>
      <p:sp>
        <p:nvSpPr>
          <p:cNvPr id="3" name="Text Placeholder 2">
            <a:extLst>
              <a:ext uri="{FF2B5EF4-FFF2-40B4-BE49-F238E27FC236}">
                <a16:creationId xmlns:a16="http://schemas.microsoft.com/office/drawing/2014/main" id="{E4FE022E-AA29-13A0-9678-F571064E568F}"/>
              </a:ext>
            </a:extLst>
          </p:cNvPr>
          <p:cNvSpPr>
            <a:spLocks noGrp="1"/>
          </p:cNvSpPr>
          <p:nvPr>
            <p:ph type="body" idx="1"/>
          </p:nvPr>
        </p:nvSpPr>
        <p:spPr>
          <a:xfrm>
            <a:off x="677334" y="5605272"/>
            <a:ext cx="9179897" cy="436090"/>
          </a:xfrm>
        </p:spPr>
        <p:txBody>
          <a:bodyPr/>
          <a:lstStyle/>
          <a:p>
            <a:endParaRPr lang="en-US" dirty="0"/>
          </a:p>
        </p:txBody>
      </p:sp>
    </p:spTree>
    <p:extLst>
      <p:ext uri="{BB962C8B-B14F-4D97-AF65-F5344CB8AC3E}">
        <p14:creationId xmlns:p14="http://schemas.microsoft.com/office/powerpoint/2010/main" val="116410667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10B7F9-C9C5-4310-A5DC-6C103671D430}"/>
              </a:ext>
            </a:extLst>
          </p:cNvPr>
          <p:cNvSpPr>
            <a:spLocks noGrp="1"/>
          </p:cNvSpPr>
          <p:nvPr>
            <p:ph type="title"/>
          </p:nvPr>
        </p:nvSpPr>
        <p:spPr>
          <a:xfrm>
            <a:off x="677334" y="996694"/>
            <a:ext cx="10029652" cy="4723621"/>
          </a:xfrm>
        </p:spPr>
        <p:txBody>
          <a:bodyPr>
            <a:noAutofit/>
          </a:bodyPr>
          <a:lstStyle/>
          <a:p>
            <a:r>
              <a:rPr lang="en-US" sz="4800" b="1" dirty="0">
                <a:latin typeface="Century" panose="02040604050505020304" pitchFamily="18" charset="0"/>
              </a:rPr>
              <a:t>Social media must not be used </a:t>
            </a:r>
            <a:br>
              <a:rPr lang="en-US" sz="4800" b="1" dirty="0">
                <a:latin typeface="Century" panose="02040604050505020304" pitchFamily="18" charset="0"/>
              </a:rPr>
            </a:br>
            <a:r>
              <a:rPr lang="en-US" sz="4800" b="1" dirty="0">
                <a:latin typeface="Century" panose="02040604050505020304" pitchFamily="18" charset="0"/>
              </a:rPr>
              <a:t>to inappropriately contact witnesses or adjudicators.</a:t>
            </a:r>
            <a:br>
              <a:rPr lang="en-US" sz="4800" dirty="0">
                <a:latin typeface="Century" panose="02040604050505020304" pitchFamily="18" charset="0"/>
              </a:rPr>
            </a:br>
            <a:endParaRPr lang="en-US" sz="4800" dirty="0"/>
          </a:p>
        </p:txBody>
      </p:sp>
      <p:sp>
        <p:nvSpPr>
          <p:cNvPr id="3" name="Content Placeholder 2">
            <a:extLst>
              <a:ext uri="{FF2B5EF4-FFF2-40B4-BE49-F238E27FC236}">
                <a16:creationId xmlns:a16="http://schemas.microsoft.com/office/drawing/2014/main" id="{F58BBA23-EA19-4D92-951E-0BF9545E9B4D}"/>
              </a:ext>
            </a:extLst>
          </p:cNvPr>
          <p:cNvSpPr>
            <a:spLocks noGrp="1"/>
          </p:cNvSpPr>
          <p:nvPr>
            <p:ph idx="1"/>
          </p:nvPr>
        </p:nvSpPr>
        <p:spPr>
          <a:xfrm>
            <a:off x="677334" y="5995643"/>
            <a:ext cx="10029652" cy="45719"/>
          </a:xfrm>
        </p:spPr>
        <p:txBody>
          <a:bodyPr>
            <a:noAutofit/>
          </a:bodyPr>
          <a:lstStyle/>
          <a:p>
            <a:pPr marL="0" indent="0">
              <a:buNone/>
            </a:pPr>
            <a:endParaRPr lang="en-US" sz="4000" dirty="0">
              <a:latin typeface="Century" panose="02040604050505020304" pitchFamily="18" charset="0"/>
            </a:endParaRPr>
          </a:p>
        </p:txBody>
      </p:sp>
    </p:spTree>
    <p:extLst>
      <p:ext uri="{BB962C8B-B14F-4D97-AF65-F5344CB8AC3E}">
        <p14:creationId xmlns:p14="http://schemas.microsoft.com/office/powerpoint/2010/main" val="273189611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CA356D-250B-4CE2-9E66-05A4C80885B1}"/>
              </a:ext>
            </a:extLst>
          </p:cNvPr>
          <p:cNvSpPr>
            <a:spLocks noGrp="1"/>
          </p:cNvSpPr>
          <p:nvPr>
            <p:ph type="title"/>
          </p:nvPr>
        </p:nvSpPr>
        <p:spPr>
          <a:xfrm>
            <a:off x="594361" y="1088136"/>
            <a:ext cx="9783016" cy="4706608"/>
          </a:xfrm>
        </p:spPr>
        <p:txBody>
          <a:bodyPr>
            <a:normAutofit/>
          </a:bodyPr>
          <a:lstStyle/>
          <a:p>
            <a:r>
              <a:rPr lang="en-US" sz="5400" b="1" dirty="0">
                <a:latin typeface="Century" panose="02040604050505020304" pitchFamily="18" charset="0"/>
              </a:rPr>
              <a:t>Social media must not be used for the purpose of influencing proceedings. </a:t>
            </a:r>
            <a:endParaRPr lang="en-US" b="1" dirty="0"/>
          </a:p>
        </p:txBody>
      </p:sp>
      <p:sp>
        <p:nvSpPr>
          <p:cNvPr id="3" name="Content Placeholder 2">
            <a:extLst>
              <a:ext uri="{FF2B5EF4-FFF2-40B4-BE49-F238E27FC236}">
                <a16:creationId xmlns:a16="http://schemas.microsoft.com/office/drawing/2014/main" id="{E02E0570-4142-4169-92F8-245F45256A7B}"/>
              </a:ext>
            </a:extLst>
          </p:cNvPr>
          <p:cNvSpPr>
            <a:spLocks noGrp="1"/>
          </p:cNvSpPr>
          <p:nvPr>
            <p:ph idx="1"/>
          </p:nvPr>
        </p:nvSpPr>
        <p:spPr>
          <a:xfrm>
            <a:off x="975045" y="6248400"/>
            <a:ext cx="8711216" cy="175734"/>
          </a:xfrm>
        </p:spPr>
        <p:txBody>
          <a:bodyPr>
            <a:normAutofit fontScale="25000" lnSpcReduction="20000"/>
          </a:bodyPr>
          <a:lstStyle/>
          <a:p>
            <a:pPr marL="0" indent="0">
              <a:buNone/>
            </a:pPr>
            <a:endParaRPr lang="en-US" sz="4000" dirty="0">
              <a:latin typeface="Century" panose="02040604050505020304" pitchFamily="18" charset="0"/>
            </a:endParaRPr>
          </a:p>
        </p:txBody>
      </p:sp>
    </p:spTree>
    <p:extLst>
      <p:ext uri="{BB962C8B-B14F-4D97-AF65-F5344CB8AC3E}">
        <p14:creationId xmlns:p14="http://schemas.microsoft.com/office/powerpoint/2010/main" val="370447277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B2717-67AD-4281-B987-BF15DF86DB74}"/>
              </a:ext>
            </a:extLst>
          </p:cNvPr>
          <p:cNvSpPr>
            <a:spLocks noGrp="1"/>
          </p:cNvSpPr>
          <p:nvPr>
            <p:ph type="title"/>
          </p:nvPr>
        </p:nvSpPr>
        <p:spPr>
          <a:xfrm>
            <a:off x="677333" y="1051560"/>
            <a:ext cx="9891429" cy="4668756"/>
          </a:xfrm>
        </p:spPr>
        <p:txBody>
          <a:bodyPr/>
          <a:lstStyle/>
          <a:p>
            <a:r>
              <a:rPr lang="en-US" sz="4800" b="1" dirty="0">
                <a:latin typeface="Century" panose="02040604050505020304" pitchFamily="18" charset="0"/>
              </a:rPr>
              <a:t>An employee must ensure that the use of electronic devices does not impair confidentiality. </a:t>
            </a:r>
            <a:endParaRPr lang="en-US" dirty="0"/>
          </a:p>
        </p:txBody>
      </p:sp>
      <p:sp>
        <p:nvSpPr>
          <p:cNvPr id="3" name="Content Placeholder 2">
            <a:extLst>
              <a:ext uri="{FF2B5EF4-FFF2-40B4-BE49-F238E27FC236}">
                <a16:creationId xmlns:a16="http://schemas.microsoft.com/office/drawing/2014/main" id="{6AFCD4AD-1D99-4752-8C63-720C1E9F2749}"/>
              </a:ext>
            </a:extLst>
          </p:cNvPr>
          <p:cNvSpPr>
            <a:spLocks noGrp="1"/>
          </p:cNvSpPr>
          <p:nvPr>
            <p:ph idx="1"/>
          </p:nvPr>
        </p:nvSpPr>
        <p:spPr>
          <a:xfrm>
            <a:off x="677333" y="5890437"/>
            <a:ext cx="9785103" cy="150925"/>
          </a:xfrm>
        </p:spPr>
        <p:txBody>
          <a:bodyPr>
            <a:noAutofit/>
          </a:bodyPr>
          <a:lstStyle/>
          <a:p>
            <a:pPr marL="0" indent="0">
              <a:buNone/>
            </a:pPr>
            <a:endParaRPr lang="en-US" sz="4000" dirty="0">
              <a:latin typeface="Century" panose="02040604050505020304" pitchFamily="18" charset="0"/>
            </a:endParaRPr>
          </a:p>
        </p:txBody>
      </p:sp>
    </p:spTree>
    <p:extLst>
      <p:ext uri="{BB962C8B-B14F-4D97-AF65-F5344CB8AC3E}">
        <p14:creationId xmlns:p14="http://schemas.microsoft.com/office/powerpoint/2010/main" val="37377520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95192-5E77-CE82-7D64-8443EA4390AF}"/>
              </a:ext>
            </a:extLst>
          </p:cNvPr>
          <p:cNvSpPr>
            <a:spLocks noGrp="1"/>
          </p:cNvSpPr>
          <p:nvPr>
            <p:ph type="title"/>
          </p:nvPr>
        </p:nvSpPr>
        <p:spPr>
          <a:xfrm>
            <a:off x="677335" y="214685"/>
            <a:ext cx="9349260" cy="5573467"/>
          </a:xfrm>
        </p:spPr>
        <p:txBody>
          <a:bodyPr>
            <a:normAutofit/>
          </a:bodyPr>
          <a:lstStyle/>
          <a:p>
            <a:pPr algn="l"/>
            <a:r>
              <a:rPr lang="en-US" sz="2000" b="1" u="none" strike="noStrike" baseline="0" dirty="0">
                <a:solidFill>
                  <a:schemeClr val="accent1">
                    <a:lumMod val="75000"/>
                  </a:schemeClr>
                </a:solidFill>
                <a:latin typeface="Century" panose="02040604050505020304" pitchFamily="18" charset="0"/>
              </a:rPr>
              <a:t>Rule 60L-36.005 F.A.C.</a:t>
            </a:r>
            <a:br>
              <a:rPr lang="en-US" sz="2000" b="1" i="0" u="none" strike="noStrike" baseline="0" dirty="0">
                <a:solidFill>
                  <a:schemeClr val="accent1">
                    <a:lumMod val="75000"/>
                  </a:schemeClr>
                </a:solidFill>
                <a:latin typeface="Century" panose="02040604050505020304" pitchFamily="18" charset="0"/>
              </a:rPr>
            </a:br>
            <a:br>
              <a:rPr lang="en-US" sz="2000" b="1" i="0" u="none" strike="noStrike" baseline="0" dirty="0">
                <a:solidFill>
                  <a:schemeClr val="accent1">
                    <a:lumMod val="75000"/>
                  </a:schemeClr>
                </a:solidFill>
                <a:latin typeface="Century" panose="02040604050505020304" pitchFamily="18" charset="0"/>
              </a:rPr>
            </a:br>
            <a:r>
              <a:rPr lang="en-US" sz="2000" b="1" i="0" u="none" strike="noStrike" baseline="0" dirty="0">
                <a:solidFill>
                  <a:schemeClr val="accent1">
                    <a:lumMod val="75000"/>
                  </a:schemeClr>
                </a:solidFill>
                <a:latin typeface="Century" panose="02040604050505020304" pitchFamily="18" charset="0"/>
              </a:rPr>
              <a:t>An agency may determine that an employee has violated the law regardless of arrest.</a:t>
            </a:r>
            <a:br>
              <a:rPr lang="en-US" sz="2000" b="1" i="0" u="none" strike="noStrike" baseline="0" dirty="0">
                <a:solidFill>
                  <a:schemeClr val="accent1">
                    <a:lumMod val="75000"/>
                  </a:schemeClr>
                </a:solidFill>
                <a:latin typeface="Century" panose="02040604050505020304" pitchFamily="18" charset="0"/>
              </a:rPr>
            </a:br>
            <a:r>
              <a:rPr lang="en-US" sz="2000" b="1" i="0" u="none" strike="noStrike" baseline="0" dirty="0">
                <a:solidFill>
                  <a:schemeClr val="accent1">
                    <a:lumMod val="75000"/>
                  </a:schemeClr>
                </a:solidFill>
                <a:latin typeface="Century" panose="02040604050505020304" pitchFamily="18" charset="0"/>
              </a:rPr>
              <a:t> </a:t>
            </a:r>
            <a:br>
              <a:rPr lang="en-US" sz="2000" b="1" i="0" u="none" strike="noStrike" baseline="0" dirty="0">
                <a:solidFill>
                  <a:schemeClr val="accent1">
                    <a:lumMod val="75000"/>
                  </a:schemeClr>
                </a:solidFill>
                <a:latin typeface="Century" panose="02040604050505020304" pitchFamily="18" charset="0"/>
              </a:rPr>
            </a:br>
            <a:r>
              <a:rPr lang="en-US" sz="2000" b="1" i="0" u="none" strike="noStrike" baseline="0" dirty="0">
                <a:solidFill>
                  <a:schemeClr val="accent1">
                    <a:lumMod val="75000"/>
                  </a:schemeClr>
                </a:solidFill>
                <a:latin typeface="Century" panose="02040604050505020304" pitchFamily="18" charset="0"/>
              </a:rPr>
              <a:t>Employees shall abide by both the criminal law, for example, drug laws, and the civil law, for example, laws prohibiting sexual harassment and employment discrimination. </a:t>
            </a:r>
            <a:br>
              <a:rPr lang="en-US" sz="2000" b="1" i="0" u="none" strike="noStrike" baseline="0" dirty="0">
                <a:solidFill>
                  <a:schemeClr val="accent1">
                    <a:lumMod val="75000"/>
                  </a:schemeClr>
                </a:solidFill>
                <a:latin typeface="Century" panose="02040604050505020304" pitchFamily="18" charset="0"/>
              </a:rPr>
            </a:br>
            <a:br>
              <a:rPr lang="en-US" sz="2000" b="1" i="0" u="none" strike="noStrike" baseline="0" dirty="0">
                <a:solidFill>
                  <a:schemeClr val="accent1">
                    <a:lumMod val="75000"/>
                  </a:schemeClr>
                </a:solidFill>
                <a:latin typeface="Century" panose="02040604050505020304" pitchFamily="18" charset="0"/>
              </a:rPr>
            </a:br>
            <a:r>
              <a:rPr lang="en-US" sz="2000" b="1" i="0" u="none" strike="noStrike" baseline="0" dirty="0">
                <a:solidFill>
                  <a:schemeClr val="accent1">
                    <a:lumMod val="75000"/>
                  </a:schemeClr>
                </a:solidFill>
                <a:latin typeface="Century" panose="02040604050505020304" pitchFamily="18" charset="0"/>
              </a:rPr>
              <a:t>Employees shall maintain high standards of honesty, integrity, and impartiality. </a:t>
            </a:r>
            <a:br>
              <a:rPr lang="en-US" sz="2000" b="1" i="0" u="none" strike="noStrike" baseline="0" dirty="0">
                <a:solidFill>
                  <a:schemeClr val="accent1">
                    <a:lumMod val="75000"/>
                  </a:schemeClr>
                </a:solidFill>
                <a:latin typeface="Century" panose="02040604050505020304" pitchFamily="18" charset="0"/>
              </a:rPr>
            </a:br>
            <a:br>
              <a:rPr lang="en-US" sz="2000" b="1" i="0" u="none" strike="noStrike" baseline="0" dirty="0">
                <a:solidFill>
                  <a:schemeClr val="accent1">
                    <a:lumMod val="75000"/>
                  </a:schemeClr>
                </a:solidFill>
                <a:latin typeface="Century" panose="02040604050505020304" pitchFamily="18" charset="0"/>
              </a:rPr>
            </a:br>
            <a:r>
              <a:rPr lang="en-US" sz="2000" b="1" i="0" u="none" strike="noStrike" baseline="0" dirty="0">
                <a:solidFill>
                  <a:schemeClr val="accent1">
                    <a:lumMod val="75000"/>
                  </a:schemeClr>
                </a:solidFill>
                <a:latin typeface="Century" panose="02040604050505020304" pitchFamily="18" charset="0"/>
              </a:rPr>
              <a:t>Employees shall place the interests of the public ahead of personal interests. </a:t>
            </a:r>
            <a:br>
              <a:rPr lang="en-US" sz="2000" b="0" i="0" u="none" strike="noStrike" baseline="0" dirty="0">
                <a:solidFill>
                  <a:schemeClr val="accent1">
                    <a:lumMod val="50000"/>
                  </a:schemeClr>
                </a:solidFill>
                <a:latin typeface="Lucida Sans Unicode" panose="020B0602030504020204" pitchFamily="34" charset="0"/>
              </a:rPr>
            </a:br>
            <a:endParaRPr lang="en-US" sz="2000" dirty="0">
              <a:solidFill>
                <a:schemeClr val="accent1">
                  <a:lumMod val="50000"/>
                </a:schemeClr>
              </a:solidFill>
              <a:latin typeface="Century" panose="02040604050505020304" pitchFamily="18" charset="0"/>
            </a:endParaRPr>
          </a:p>
        </p:txBody>
      </p:sp>
      <p:sp>
        <p:nvSpPr>
          <p:cNvPr id="3" name="Text Placeholder 2">
            <a:extLst>
              <a:ext uri="{FF2B5EF4-FFF2-40B4-BE49-F238E27FC236}">
                <a16:creationId xmlns:a16="http://schemas.microsoft.com/office/drawing/2014/main" id="{38604929-8232-B47C-EDF6-1F95638CDF8C}"/>
              </a:ext>
            </a:extLst>
          </p:cNvPr>
          <p:cNvSpPr>
            <a:spLocks noGrp="1"/>
          </p:cNvSpPr>
          <p:nvPr>
            <p:ph type="body" idx="1"/>
          </p:nvPr>
        </p:nvSpPr>
        <p:spPr>
          <a:xfrm>
            <a:off x="677335" y="5788152"/>
            <a:ext cx="7506545" cy="253210"/>
          </a:xfrm>
        </p:spPr>
        <p:txBody>
          <a:bodyPr>
            <a:normAutofit fontScale="70000" lnSpcReduction="20000"/>
          </a:bodyPr>
          <a:lstStyle/>
          <a:p>
            <a:endParaRPr lang="en-US" dirty="0"/>
          </a:p>
        </p:txBody>
      </p:sp>
    </p:spTree>
    <p:extLst>
      <p:ext uri="{BB962C8B-B14F-4D97-AF65-F5344CB8AC3E}">
        <p14:creationId xmlns:p14="http://schemas.microsoft.com/office/powerpoint/2010/main" val="218820071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E2BE32-4C22-46D7-B4DF-56709595D1CA}"/>
              </a:ext>
            </a:extLst>
          </p:cNvPr>
          <p:cNvSpPr>
            <a:spLocks noGrp="1"/>
          </p:cNvSpPr>
          <p:nvPr>
            <p:ph type="title"/>
          </p:nvPr>
        </p:nvSpPr>
        <p:spPr>
          <a:xfrm>
            <a:off x="749808" y="1280160"/>
            <a:ext cx="9616936" cy="4355096"/>
          </a:xfrm>
        </p:spPr>
        <p:txBody>
          <a:bodyPr>
            <a:normAutofit/>
          </a:bodyPr>
          <a:lstStyle/>
          <a:p>
            <a:r>
              <a:rPr lang="en-US" sz="5400" b="1" dirty="0">
                <a:latin typeface="Century" panose="02040604050505020304" pitchFamily="18" charset="0"/>
              </a:rPr>
              <a:t>Social media should not be used to avoid any ethical rules.</a:t>
            </a:r>
            <a:br>
              <a:rPr lang="en-US" sz="5400" b="1" dirty="0">
                <a:latin typeface="Century" panose="02040604050505020304" pitchFamily="18" charset="0"/>
              </a:rPr>
            </a:br>
            <a:endParaRPr lang="en-US" sz="5400" b="1" dirty="0"/>
          </a:p>
        </p:txBody>
      </p:sp>
      <p:sp>
        <p:nvSpPr>
          <p:cNvPr id="3" name="Content Placeholder 2">
            <a:extLst>
              <a:ext uri="{FF2B5EF4-FFF2-40B4-BE49-F238E27FC236}">
                <a16:creationId xmlns:a16="http://schemas.microsoft.com/office/drawing/2014/main" id="{45B52D1F-4B0E-4D4E-A02A-F2ACE3D838A6}"/>
              </a:ext>
            </a:extLst>
          </p:cNvPr>
          <p:cNvSpPr>
            <a:spLocks noGrp="1"/>
          </p:cNvSpPr>
          <p:nvPr>
            <p:ph idx="1"/>
          </p:nvPr>
        </p:nvSpPr>
        <p:spPr>
          <a:xfrm>
            <a:off x="677334" y="5794744"/>
            <a:ext cx="9870164" cy="246618"/>
          </a:xfrm>
        </p:spPr>
        <p:txBody>
          <a:bodyPr>
            <a:normAutofit fontScale="25000" lnSpcReduction="20000"/>
          </a:bodyPr>
          <a:lstStyle/>
          <a:p>
            <a:pPr marL="0" indent="0">
              <a:buNone/>
            </a:pPr>
            <a:endParaRPr lang="en-US" sz="4800" dirty="0">
              <a:latin typeface="Century" panose="02040604050505020304" pitchFamily="18" charset="0"/>
            </a:endParaRPr>
          </a:p>
        </p:txBody>
      </p:sp>
    </p:spTree>
    <p:extLst>
      <p:ext uri="{BB962C8B-B14F-4D97-AF65-F5344CB8AC3E}">
        <p14:creationId xmlns:p14="http://schemas.microsoft.com/office/powerpoint/2010/main" val="131067262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BE3F05-09FD-4AE6-A1EF-1861DB73E25C}"/>
              </a:ext>
            </a:extLst>
          </p:cNvPr>
          <p:cNvSpPr>
            <a:spLocks noGrp="1"/>
          </p:cNvSpPr>
          <p:nvPr>
            <p:ph type="title"/>
          </p:nvPr>
        </p:nvSpPr>
        <p:spPr>
          <a:xfrm>
            <a:off x="603504" y="704088"/>
            <a:ext cx="9912096" cy="4984330"/>
          </a:xfrm>
        </p:spPr>
        <p:txBody>
          <a:bodyPr>
            <a:noAutofit/>
          </a:bodyPr>
          <a:lstStyle/>
          <a:p>
            <a:r>
              <a:rPr lang="en-US" sz="4400" b="1" dirty="0">
                <a:latin typeface="Century" panose="02040604050505020304" pitchFamily="18" charset="0"/>
              </a:rPr>
              <a:t>Always maintain formality in </a:t>
            </a:r>
            <a:br>
              <a:rPr lang="en-US" sz="4400" b="1" dirty="0">
                <a:latin typeface="Century" panose="02040604050505020304" pitchFamily="18" charset="0"/>
              </a:rPr>
            </a:br>
            <a:r>
              <a:rPr lang="en-US" sz="4400" b="1" dirty="0">
                <a:latin typeface="Century" panose="02040604050505020304" pitchFamily="18" charset="0"/>
              </a:rPr>
              <a:t>letters or e-mails and avoid text messages to correspond with witnesses or parties. Best practice is formality always.</a:t>
            </a:r>
            <a:br>
              <a:rPr lang="en-US" sz="4400" dirty="0">
                <a:latin typeface="Century" panose="02040604050505020304" pitchFamily="18" charset="0"/>
              </a:rPr>
            </a:br>
            <a:endParaRPr lang="en-US" sz="4400" dirty="0"/>
          </a:p>
        </p:txBody>
      </p:sp>
      <p:sp>
        <p:nvSpPr>
          <p:cNvPr id="3" name="Content Placeholder 2">
            <a:extLst>
              <a:ext uri="{FF2B5EF4-FFF2-40B4-BE49-F238E27FC236}">
                <a16:creationId xmlns:a16="http://schemas.microsoft.com/office/drawing/2014/main" id="{BD1FF390-98B1-4C05-BFA3-BB14FD3C4D5E}"/>
              </a:ext>
            </a:extLst>
          </p:cNvPr>
          <p:cNvSpPr>
            <a:spLocks noGrp="1"/>
          </p:cNvSpPr>
          <p:nvPr>
            <p:ph idx="1"/>
          </p:nvPr>
        </p:nvSpPr>
        <p:spPr>
          <a:xfrm>
            <a:off x="677334" y="5964865"/>
            <a:ext cx="10146610" cy="76497"/>
          </a:xfrm>
        </p:spPr>
        <p:txBody>
          <a:bodyPr>
            <a:normAutofit fontScale="25000" lnSpcReduction="20000"/>
          </a:bodyPr>
          <a:lstStyle/>
          <a:p>
            <a:pPr marL="0" indent="0">
              <a:buNone/>
            </a:pPr>
            <a:endParaRPr lang="en-US" sz="3600" dirty="0">
              <a:latin typeface="Century" panose="02040604050505020304" pitchFamily="18" charset="0"/>
            </a:endParaRPr>
          </a:p>
        </p:txBody>
      </p:sp>
    </p:spTree>
    <p:extLst>
      <p:ext uri="{BB962C8B-B14F-4D97-AF65-F5344CB8AC3E}">
        <p14:creationId xmlns:p14="http://schemas.microsoft.com/office/powerpoint/2010/main" val="246370413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A863C4-9400-40E1-8258-EF86742A0201}"/>
              </a:ext>
            </a:extLst>
          </p:cNvPr>
          <p:cNvSpPr>
            <a:spLocks noGrp="1"/>
          </p:cNvSpPr>
          <p:nvPr>
            <p:ph type="title"/>
          </p:nvPr>
        </p:nvSpPr>
        <p:spPr>
          <a:xfrm>
            <a:off x="677334" y="609600"/>
            <a:ext cx="9381066" cy="5227674"/>
          </a:xfrm>
        </p:spPr>
        <p:txBody>
          <a:bodyPr>
            <a:normAutofit/>
          </a:bodyPr>
          <a:lstStyle/>
          <a:p>
            <a:r>
              <a:rPr lang="en-US" sz="4800" b="1" dirty="0">
                <a:latin typeface="Century" panose="02040604050505020304" pitchFamily="18" charset="0"/>
              </a:rPr>
              <a:t>Text messages and emails are oftentimes the best evidence to be used against the messenger!</a:t>
            </a:r>
            <a:br>
              <a:rPr lang="en-US" sz="4800" dirty="0">
                <a:latin typeface="Century" panose="02040604050505020304" pitchFamily="18" charset="0"/>
              </a:rPr>
            </a:br>
            <a:endParaRPr lang="en-US" sz="4800" dirty="0"/>
          </a:p>
        </p:txBody>
      </p:sp>
      <p:sp>
        <p:nvSpPr>
          <p:cNvPr id="3" name="Content Placeholder 2">
            <a:extLst>
              <a:ext uri="{FF2B5EF4-FFF2-40B4-BE49-F238E27FC236}">
                <a16:creationId xmlns:a16="http://schemas.microsoft.com/office/drawing/2014/main" id="{9C5654B2-727F-4E25-8702-456890E4BC27}"/>
              </a:ext>
            </a:extLst>
          </p:cNvPr>
          <p:cNvSpPr>
            <a:spLocks noGrp="1"/>
          </p:cNvSpPr>
          <p:nvPr>
            <p:ph idx="1"/>
          </p:nvPr>
        </p:nvSpPr>
        <p:spPr>
          <a:xfrm>
            <a:off x="677333" y="5932967"/>
            <a:ext cx="9019559" cy="108395"/>
          </a:xfrm>
        </p:spPr>
        <p:txBody>
          <a:bodyPr>
            <a:normAutofit fontScale="25000" lnSpcReduction="20000"/>
          </a:bodyPr>
          <a:lstStyle/>
          <a:p>
            <a:endParaRPr lang="en-US" dirty="0"/>
          </a:p>
        </p:txBody>
      </p:sp>
    </p:spTree>
    <p:extLst>
      <p:ext uri="{BB962C8B-B14F-4D97-AF65-F5344CB8AC3E}">
        <p14:creationId xmlns:p14="http://schemas.microsoft.com/office/powerpoint/2010/main" val="377644086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28460BD8-AE3F-4AC9-9D0B-717052AA5D3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9" name="Straight Connector 8">
              <a:extLst>
                <a:ext uri="{FF2B5EF4-FFF2-40B4-BE49-F238E27FC236}">
                  <a16:creationId xmlns:a16="http://schemas.microsoft.com/office/drawing/2014/main" id="{54420CFE-F482-466E-9E1E-C78513C0B85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5331032B-BD21-4BDA-920C-12E35805256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1" name="Rectangle 23">
              <a:extLst>
                <a:ext uri="{FF2B5EF4-FFF2-40B4-BE49-F238E27FC236}">
                  <a16:creationId xmlns:a16="http://schemas.microsoft.com/office/drawing/2014/main" id="{E7514DA3-59E7-409E-8A3B-AD097F6E56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2" name="Rectangle 25">
              <a:extLst>
                <a:ext uri="{FF2B5EF4-FFF2-40B4-BE49-F238E27FC236}">
                  <a16:creationId xmlns:a16="http://schemas.microsoft.com/office/drawing/2014/main" id="{57B9A2A6-3BE4-4599-9364-F71C5BFD6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3" name="Isosceles Triangle 12">
              <a:extLst>
                <a:ext uri="{FF2B5EF4-FFF2-40B4-BE49-F238E27FC236}">
                  <a16:creationId xmlns:a16="http://schemas.microsoft.com/office/drawing/2014/main" id="{4FD744C6-4ED8-4BC9-BF68-6BDF701C5D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Rectangle 27">
              <a:extLst>
                <a:ext uri="{FF2B5EF4-FFF2-40B4-BE49-F238E27FC236}">
                  <a16:creationId xmlns:a16="http://schemas.microsoft.com/office/drawing/2014/main" id="{092C5BAD-C911-4F8F-A1C5-470268BE6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Rectangle 28">
              <a:extLst>
                <a:ext uri="{FF2B5EF4-FFF2-40B4-BE49-F238E27FC236}">
                  <a16:creationId xmlns:a16="http://schemas.microsoft.com/office/drawing/2014/main" id="{B133D0C8-4EC4-424F-8E70-0482D5B1B6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Rectangle 29">
              <a:extLst>
                <a:ext uri="{FF2B5EF4-FFF2-40B4-BE49-F238E27FC236}">
                  <a16:creationId xmlns:a16="http://schemas.microsoft.com/office/drawing/2014/main" id="{7B1532A0-F4B3-4DE8-B18F-740CAAD25A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Isosceles Triangle 16">
              <a:extLst>
                <a:ext uri="{FF2B5EF4-FFF2-40B4-BE49-F238E27FC236}">
                  <a16:creationId xmlns:a16="http://schemas.microsoft.com/office/drawing/2014/main" id="{8EFDD162-BBBA-4062-8BBF-53DBA10913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Isosceles Triangle 17">
              <a:extLst>
                <a:ext uri="{FF2B5EF4-FFF2-40B4-BE49-F238E27FC236}">
                  <a16:creationId xmlns:a16="http://schemas.microsoft.com/office/drawing/2014/main" id="{DCFC9E65-3E19-4483-B952-25D29683CA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useBgFill="1">
        <p:nvSpPr>
          <p:cNvPr id="20" name="Rectangle 19">
            <a:extLst>
              <a:ext uri="{FF2B5EF4-FFF2-40B4-BE49-F238E27FC236}">
                <a16:creationId xmlns:a16="http://schemas.microsoft.com/office/drawing/2014/main" id="{9179DE42-5613-4B35-A1E6-6CCBAA13C7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 name="Straight Connector 21">
            <a:extLst>
              <a:ext uri="{FF2B5EF4-FFF2-40B4-BE49-F238E27FC236}">
                <a16:creationId xmlns:a16="http://schemas.microsoft.com/office/drawing/2014/main" id="{EB898B32-3891-4C3A-8F58-C5969D2E903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48300"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4AE4806D-B8F9-4679-A68A-9BD21C01A30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7175"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26" name="Rectangle 23">
            <a:extLst>
              <a:ext uri="{FF2B5EF4-FFF2-40B4-BE49-F238E27FC236}">
                <a16:creationId xmlns:a16="http://schemas.microsoft.com/office/drawing/2014/main" id="{52FB45E9-914E-4471-AC87-E475CD5176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58764"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8" name="Rectangle 25">
            <a:extLst>
              <a:ext uri="{FF2B5EF4-FFF2-40B4-BE49-F238E27FC236}">
                <a16:creationId xmlns:a16="http://schemas.microsoft.com/office/drawing/2014/main" id="{C310626D-5743-49D4-8F7D-88C4F8F057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80730"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0" name="Isosceles Triangle 29">
            <a:extLst>
              <a:ext uri="{FF2B5EF4-FFF2-40B4-BE49-F238E27FC236}">
                <a16:creationId xmlns:a16="http://schemas.microsoft.com/office/drawing/2014/main" id="{3C195FC1-B568-4C72-9902-34CB35DDD7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9621"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2" name="Rectangle 27">
            <a:extLst>
              <a:ext uri="{FF2B5EF4-FFF2-40B4-BE49-F238E27FC236}">
                <a16:creationId xmlns:a16="http://schemas.microsoft.com/office/drawing/2014/main" id="{EF2BDF77-362C-43F0-8CBB-A969EC2AE0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11788"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4" name="Isosceles Triangle 33">
            <a:extLst>
              <a:ext uri="{FF2B5EF4-FFF2-40B4-BE49-F238E27FC236}">
                <a16:creationId xmlns:a16="http://schemas.microsoft.com/office/drawing/2014/main" id="{4BE96B01-3929-432D-B8C2-ADBCB74C2E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48954"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6" name="Freeform: Shape 35">
            <a:extLst>
              <a:ext uri="{FF2B5EF4-FFF2-40B4-BE49-F238E27FC236}">
                <a16:creationId xmlns:a16="http://schemas.microsoft.com/office/drawing/2014/main" id="{2A6FCDE6-CDE2-4C51-B18E-A95CFB6797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16287" y="-8467"/>
            <a:ext cx="9175713" cy="6866467"/>
          </a:xfrm>
          <a:custGeom>
            <a:avLst/>
            <a:gdLst>
              <a:gd name="connsiteX0" fmla="*/ 0 w 9175713"/>
              <a:gd name="connsiteY0" fmla="*/ 0 h 6866467"/>
              <a:gd name="connsiteX1" fmla="*/ 1249825 w 9175713"/>
              <a:gd name="connsiteY1" fmla="*/ 0 h 6866467"/>
              <a:gd name="connsiteX2" fmla="*/ 1249825 w 9175713"/>
              <a:gd name="connsiteY2" fmla="*/ 8467 h 6866467"/>
              <a:gd name="connsiteX3" fmla="*/ 9175713 w 9175713"/>
              <a:gd name="connsiteY3" fmla="*/ 8467 h 6866467"/>
              <a:gd name="connsiteX4" fmla="*/ 9175713 w 9175713"/>
              <a:gd name="connsiteY4" fmla="*/ 6866467 h 6866467"/>
              <a:gd name="connsiteX5" fmla="*/ 1249825 w 9175713"/>
              <a:gd name="connsiteY5" fmla="*/ 6866467 h 6866467"/>
              <a:gd name="connsiteX6" fmla="*/ 1109382 w 9175713"/>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75713" h="6866467">
                <a:moveTo>
                  <a:pt x="0" y="0"/>
                </a:moveTo>
                <a:lnTo>
                  <a:pt x="1249825" y="0"/>
                </a:lnTo>
                <a:lnTo>
                  <a:pt x="1249825" y="8467"/>
                </a:lnTo>
                <a:lnTo>
                  <a:pt x="9175713" y="8467"/>
                </a:lnTo>
                <a:lnTo>
                  <a:pt x="9175713"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5DB79EF-0457-4787-8FDF-E584008F1712}"/>
              </a:ext>
            </a:extLst>
          </p:cNvPr>
          <p:cNvSpPr>
            <a:spLocks noGrp="1"/>
          </p:cNvSpPr>
          <p:nvPr>
            <p:ph type="title"/>
          </p:nvPr>
        </p:nvSpPr>
        <p:spPr>
          <a:xfrm>
            <a:off x="3831336" y="1020871"/>
            <a:ext cx="7548559" cy="3103073"/>
          </a:xfrm>
        </p:spPr>
        <p:txBody>
          <a:bodyPr vert="horz" lIns="91440" tIns="45720" rIns="91440" bIns="45720" rtlCol="0" anchor="b">
            <a:normAutofit/>
          </a:bodyPr>
          <a:lstStyle/>
          <a:p>
            <a:r>
              <a:rPr lang="en-US" sz="9600" dirty="0">
                <a:solidFill>
                  <a:srgbClr val="FFFFFF"/>
                </a:solidFill>
                <a:latin typeface="Century" panose="02040604050505020304" pitchFamily="18" charset="0"/>
              </a:rPr>
              <a:t>The End</a:t>
            </a:r>
          </a:p>
        </p:txBody>
      </p:sp>
      <p:sp>
        <p:nvSpPr>
          <p:cNvPr id="38" name="Isosceles Triangle 37">
            <a:extLst>
              <a:ext uri="{FF2B5EF4-FFF2-40B4-BE49-F238E27FC236}">
                <a16:creationId xmlns:a16="http://schemas.microsoft.com/office/drawing/2014/main" id="{9D2E8756-2465-473A-BA2A-2DB1D62247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062562" y="3271487"/>
            <a:ext cx="220660" cy="186439"/>
          </a:xfrm>
          <a:prstGeom prst="triangl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42198728"/>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3A025-5DF9-CFFB-662D-66619590217A}"/>
              </a:ext>
            </a:extLst>
          </p:cNvPr>
          <p:cNvSpPr>
            <a:spLocks noGrp="1"/>
          </p:cNvSpPr>
          <p:nvPr>
            <p:ph type="title"/>
          </p:nvPr>
        </p:nvSpPr>
        <p:spPr>
          <a:xfrm>
            <a:off x="931333" y="609599"/>
            <a:ext cx="9384241" cy="5431761"/>
          </a:xfrm>
        </p:spPr>
        <p:txBody>
          <a:bodyPr>
            <a:noAutofit/>
          </a:bodyPr>
          <a:lstStyle/>
          <a:p>
            <a:br>
              <a:rPr lang="en-US" sz="2000" b="1" i="0" u="none" strike="noStrike" baseline="0" dirty="0">
                <a:solidFill>
                  <a:schemeClr val="accent1">
                    <a:lumMod val="75000"/>
                  </a:schemeClr>
                </a:solidFill>
                <a:latin typeface="Century" panose="02040604050505020304" pitchFamily="18" charset="0"/>
              </a:rPr>
            </a:br>
            <a:r>
              <a:rPr lang="en-US" sz="3200" b="1" i="0" u="none" strike="noStrike" baseline="0" dirty="0">
                <a:solidFill>
                  <a:schemeClr val="accent1">
                    <a:lumMod val="75000"/>
                  </a:schemeClr>
                </a:solidFill>
                <a:latin typeface="Century" panose="02040604050505020304" pitchFamily="18" charset="0"/>
              </a:rPr>
              <a:t>Employees shall not use, or attempt to use, their official position for personal gain or confidential information for personal advantage. </a:t>
            </a:r>
            <a:br>
              <a:rPr lang="en-US" sz="3200" b="1" i="0" u="none" strike="noStrike" baseline="0" dirty="0">
                <a:solidFill>
                  <a:schemeClr val="accent1">
                    <a:lumMod val="75000"/>
                  </a:schemeClr>
                </a:solidFill>
                <a:latin typeface="Century" panose="02040604050505020304" pitchFamily="18" charset="0"/>
              </a:rPr>
            </a:br>
            <a:r>
              <a:rPr lang="en-US" sz="3200" b="1" i="0" u="none" strike="noStrike" baseline="0" dirty="0">
                <a:solidFill>
                  <a:schemeClr val="accent1">
                    <a:lumMod val="75000"/>
                  </a:schemeClr>
                </a:solidFill>
                <a:latin typeface="Century" panose="02040604050505020304" pitchFamily="18" charset="0"/>
              </a:rPr>
              <a:t>Employees shall protect state property from loss or abuse, and they shall use state property, equipment and personnel only in a manner beneficial to the agency. </a:t>
            </a:r>
            <a:br>
              <a:rPr lang="en-US" sz="3200" b="1" dirty="0">
                <a:solidFill>
                  <a:schemeClr val="accent1">
                    <a:lumMod val="75000"/>
                  </a:schemeClr>
                </a:solidFill>
              </a:rPr>
            </a:br>
            <a:endParaRPr lang="en-US" sz="3200" b="1" dirty="0">
              <a:solidFill>
                <a:schemeClr val="accent1">
                  <a:lumMod val="75000"/>
                </a:schemeClr>
              </a:solidFill>
              <a:latin typeface="Century" panose="02040604050505020304" pitchFamily="18" charset="0"/>
            </a:endParaRPr>
          </a:p>
        </p:txBody>
      </p:sp>
      <p:sp>
        <p:nvSpPr>
          <p:cNvPr id="3" name="Text Placeholder 2">
            <a:extLst>
              <a:ext uri="{FF2B5EF4-FFF2-40B4-BE49-F238E27FC236}">
                <a16:creationId xmlns:a16="http://schemas.microsoft.com/office/drawing/2014/main" id="{CD658058-F1AD-005B-A40B-0EAC289A718C}"/>
              </a:ext>
            </a:extLst>
          </p:cNvPr>
          <p:cNvSpPr>
            <a:spLocks noGrp="1"/>
          </p:cNvSpPr>
          <p:nvPr>
            <p:ph type="body" sz="quarter" idx="13"/>
          </p:nvPr>
        </p:nvSpPr>
        <p:spPr>
          <a:xfrm flipV="1">
            <a:off x="1366139" y="5327374"/>
            <a:ext cx="7224524" cy="246490"/>
          </a:xfrm>
        </p:spPr>
        <p:txBody>
          <a:bodyPr/>
          <a:lstStyle/>
          <a:p>
            <a:endParaRPr lang="en-US" dirty="0"/>
          </a:p>
        </p:txBody>
      </p:sp>
      <p:sp>
        <p:nvSpPr>
          <p:cNvPr id="4" name="Text Placeholder 3">
            <a:extLst>
              <a:ext uri="{FF2B5EF4-FFF2-40B4-BE49-F238E27FC236}">
                <a16:creationId xmlns:a16="http://schemas.microsoft.com/office/drawing/2014/main" id="{4E5201FF-3F1C-98C9-9674-4617003BE3E2}"/>
              </a:ext>
            </a:extLst>
          </p:cNvPr>
          <p:cNvSpPr>
            <a:spLocks noGrp="1"/>
          </p:cNvSpPr>
          <p:nvPr>
            <p:ph type="body" idx="1"/>
          </p:nvPr>
        </p:nvSpPr>
        <p:spPr>
          <a:xfrm>
            <a:off x="677335" y="5995642"/>
            <a:ext cx="8094134" cy="45719"/>
          </a:xfrm>
        </p:spPr>
        <p:txBody>
          <a:bodyPr>
            <a:normAutofit fontScale="25000" lnSpcReduction="20000"/>
          </a:bodyPr>
          <a:lstStyle/>
          <a:p>
            <a:endParaRPr lang="en-US"/>
          </a:p>
        </p:txBody>
      </p:sp>
    </p:spTree>
    <p:extLst>
      <p:ext uri="{BB962C8B-B14F-4D97-AF65-F5344CB8AC3E}">
        <p14:creationId xmlns:p14="http://schemas.microsoft.com/office/powerpoint/2010/main" val="30009126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38BEB-4595-7DCE-5E1A-BEFD7F9A54CF}"/>
              </a:ext>
            </a:extLst>
          </p:cNvPr>
          <p:cNvSpPr>
            <a:spLocks noGrp="1"/>
          </p:cNvSpPr>
          <p:nvPr>
            <p:ph type="title"/>
          </p:nvPr>
        </p:nvSpPr>
        <p:spPr>
          <a:xfrm>
            <a:off x="677334" y="609599"/>
            <a:ext cx="10009715" cy="5629275"/>
          </a:xfrm>
        </p:spPr>
        <p:txBody>
          <a:bodyPr>
            <a:normAutofit fontScale="90000"/>
          </a:bodyPr>
          <a:lstStyle/>
          <a:p>
            <a:pPr algn="l"/>
            <a:r>
              <a:rPr lang="en-US" sz="3200" b="1" i="0" dirty="0">
                <a:solidFill>
                  <a:schemeClr val="accent1">
                    <a:lumMod val="75000"/>
                  </a:schemeClr>
                </a:solidFill>
                <a:effectLst/>
                <a:latin typeface="Century" panose="02040604050505020304" pitchFamily="18" charset="0"/>
              </a:rPr>
              <a:t>Florida Statutes Title IV. Executive Branch § 20.055. Agency inspectors general</a:t>
            </a:r>
            <a:br>
              <a:rPr lang="en-US" sz="3200" b="1" i="0" dirty="0">
                <a:solidFill>
                  <a:schemeClr val="accent1">
                    <a:lumMod val="75000"/>
                  </a:schemeClr>
                </a:solidFill>
                <a:effectLst/>
                <a:latin typeface="Century" panose="02040604050505020304" pitchFamily="18" charset="0"/>
              </a:rPr>
            </a:br>
            <a:br>
              <a:rPr lang="en-US" sz="3200" b="1" i="0" dirty="0">
                <a:solidFill>
                  <a:schemeClr val="accent1">
                    <a:lumMod val="75000"/>
                  </a:schemeClr>
                </a:solidFill>
                <a:effectLst/>
                <a:latin typeface="Century" panose="02040604050505020304" pitchFamily="18" charset="0"/>
              </a:rPr>
            </a:br>
            <a:r>
              <a:rPr lang="en-US" sz="3200" b="1" i="0" dirty="0">
                <a:solidFill>
                  <a:schemeClr val="accent1">
                    <a:lumMod val="75000"/>
                  </a:schemeClr>
                </a:solidFill>
                <a:effectLst/>
                <a:latin typeface="Century" panose="02040604050505020304" pitchFamily="18" charset="0"/>
              </a:rPr>
              <a:t>(7) In carrying out the investigative duties and responsibilities specified in this section, each inspector general shall initiate, conduct, supervise, and coordinate investigations designed to detect, deter, prevent, and eradicate fraud, waste, mismanagement, misconduct, and other abuses in state government.  For these purposes, each inspector general shall:</a:t>
            </a:r>
            <a:br>
              <a:rPr lang="en-US" sz="3200" b="0" i="0" dirty="0">
                <a:solidFill>
                  <a:schemeClr val="accent1">
                    <a:lumMod val="50000"/>
                  </a:schemeClr>
                </a:solidFill>
                <a:effectLst/>
                <a:latin typeface="Roboto" panose="02000000000000000000" pitchFamily="2" charset="0"/>
              </a:rPr>
            </a:br>
            <a:endParaRPr lang="en-US" sz="3200" dirty="0">
              <a:solidFill>
                <a:schemeClr val="accent1">
                  <a:lumMod val="50000"/>
                </a:schemeClr>
              </a:solidFill>
              <a:latin typeface="Century" panose="02040604050505020304" pitchFamily="18" charset="0"/>
            </a:endParaRPr>
          </a:p>
        </p:txBody>
      </p:sp>
      <p:sp>
        <p:nvSpPr>
          <p:cNvPr id="3" name="Text Placeholder 2">
            <a:extLst>
              <a:ext uri="{FF2B5EF4-FFF2-40B4-BE49-F238E27FC236}">
                <a16:creationId xmlns:a16="http://schemas.microsoft.com/office/drawing/2014/main" id="{2E106D40-640E-EB11-A2FB-7136C09AFF00}"/>
              </a:ext>
            </a:extLst>
          </p:cNvPr>
          <p:cNvSpPr>
            <a:spLocks noGrp="1"/>
          </p:cNvSpPr>
          <p:nvPr>
            <p:ph type="body" idx="1"/>
          </p:nvPr>
        </p:nvSpPr>
        <p:spPr>
          <a:xfrm>
            <a:off x="1382185" y="6343649"/>
            <a:ext cx="7980890" cy="126337"/>
          </a:xfrm>
        </p:spPr>
        <p:txBody>
          <a:bodyPr>
            <a:normAutofit fontScale="25000" lnSpcReduction="20000"/>
          </a:bodyPr>
          <a:lstStyle/>
          <a:p>
            <a:endParaRPr lang="en-US"/>
          </a:p>
        </p:txBody>
      </p:sp>
    </p:spTree>
    <p:extLst>
      <p:ext uri="{BB962C8B-B14F-4D97-AF65-F5344CB8AC3E}">
        <p14:creationId xmlns:p14="http://schemas.microsoft.com/office/powerpoint/2010/main" val="42631352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DF50F58-6510-C319-55A4-ABF5D9415CED}"/>
              </a:ext>
            </a:extLst>
          </p:cNvPr>
          <p:cNvSpPr txBox="1"/>
          <p:nvPr/>
        </p:nvSpPr>
        <p:spPr>
          <a:xfrm>
            <a:off x="492980" y="1445829"/>
            <a:ext cx="9835763" cy="4431983"/>
          </a:xfrm>
          <a:prstGeom prst="rect">
            <a:avLst/>
          </a:prstGeom>
          <a:noFill/>
        </p:spPr>
        <p:txBody>
          <a:bodyPr wrap="square">
            <a:spAutoFit/>
          </a:bodyPr>
          <a:lstStyle/>
          <a:p>
            <a:r>
              <a:rPr lang="en-US" sz="2400" b="1" i="0" dirty="0">
                <a:solidFill>
                  <a:schemeClr val="accent1">
                    <a:lumMod val="75000"/>
                  </a:schemeClr>
                </a:solidFill>
                <a:effectLst/>
                <a:latin typeface="Century" panose="02040604050505020304" pitchFamily="18" charset="0"/>
              </a:rPr>
              <a:t>(a) Receive complaints and coordinate all activities of the agency as required by the </a:t>
            </a:r>
            <a:r>
              <a:rPr lang="en-US" sz="2400" b="1" i="0" u="sng" dirty="0">
                <a:solidFill>
                  <a:schemeClr val="accent1">
                    <a:lumMod val="75000"/>
                  </a:schemeClr>
                </a:solidFill>
                <a:effectLst/>
                <a:latin typeface="Century" panose="02040604050505020304" pitchFamily="18" charset="0"/>
              </a:rPr>
              <a:t>Whistle-blower's Act</a:t>
            </a:r>
            <a:r>
              <a:rPr lang="en-US" sz="2400" b="1" i="0" dirty="0">
                <a:solidFill>
                  <a:schemeClr val="accent1">
                    <a:lumMod val="75000"/>
                  </a:schemeClr>
                </a:solidFill>
                <a:effectLst/>
                <a:latin typeface="Century" panose="02040604050505020304" pitchFamily="18" charset="0"/>
              </a:rPr>
              <a:t> pursuant to </a:t>
            </a:r>
            <a:r>
              <a:rPr lang="en-US" sz="2400" b="1" i="0" u="none" strike="noStrike" dirty="0">
                <a:solidFill>
                  <a:schemeClr val="accent1">
                    <a:lumMod val="75000"/>
                  </a:schemeClr>
                </a:solidFill>
                <a:effectLst/>
                <a:latin typeface="Century" panose="02040604050505020304" pitchFamily="18" charset="0"/>
                <a:hlinkClick r:id="rId2" tooltip="ss. 112.3187">
                  <a:extLst>
                    <a:ext uri="{A12FA001-AC4F-418D-AE19-62706E023703}">
                      <ahyp:hlinkClr xmlns:ahyp="http://schemas.microsoft.com/office/drawing/2018/hyperlinkcolor" val="tx"/>
                    </a:ext>
                  </a:extLst>
                </a:hlinkClick>
              </a:rPr>
              <a:t>ss. 112.3187</a:t>
            </a:r>
            <a:r>
              <a:rPr lang="en-US" sz="2400" b="1" i="0" dirty="0">
                <a:solidFill>
                  <a:schemeClr val="accent1">
                    <a:lumMod val="75000"/>
                  </a:schemeClr>
                </a:solidFill>
                <a:effectLst/>
                <a:latin typeface="Century" panose="02040604050505020304" pitchFamily="18" charset="0"/>
              </a:rPr>
              <a:t>-</a:t>
            </a:r>
            <a:r>
              <a:rPr lang="en-US" sz="2400" b="1" i="0" u="none" strike="noStrike" dirty="0">
                <a:solidFill>
                  <a:schemeClr val="accent1">
                    <a:lumMod val="75000"/>
                  </a:schemeClr>
                </a:solidFill>
                <a:effectLst/>
                <a:latin typeface="Century" panose="02040604050505020304" pitchFamily="18" charset="0"/>
                <a:hlinkClick r:id="rId3" tooltip="112.31895">
                  <a:extLst>
                    <a:ext uri="{A12FA001-AC4F-418D-AE19-62706E023703}">
                      <ahyp:hlinkClr xmlns:ahyp="http://schemas.microsoft.com/office/drawing/2018/hyperlinkcolor" val="tx"/>
                    </a:ext>
                  </a:extLst>
                </a:hlinkClick>
              </a:rPr>
              <a:t>112.31895</a:t>
            </a:r>
            <a:r>
              <a:rPr lang="en-US" sz="2400" b="1" i="0" dirty="0">
                <a:solidFill>
                  <a:schemeClr val="accent1">
                    <a:lumMod val="75000"/>
                  </a:schemeClr>
                </a:solidFill>
                <a:effectLst/>
                <a:latin typeface="Century" panose="02040604050505020304" pitchFamily="18" charset="0"/>
              </a:rPr>
              <a:t>.</a:t>
            </a:r>
            <a:br>
              <a:rPr lang="en-US" sz="2400" b="1" i="0" dirty="0">
                <a:solidFill>
                  <a:schemeClr val="accent1">
                    <a:lumMod val="75000"/>
                  </a:schemeClr>
                </a:solidFill>
                <a:effectLst/>
                <a:latin typeface="Century" panose="02040604050505020304" pitchFamily="18" charset="0"/>
              </a:rPr>
            </a:br>
            <a:r>
              <a:rPr lang="en-US" sz="2400" b="1" i="0" dirty="0">
                <a:solidFill>
                  <a:schemeClr val="accent1">
                    <a:lumMod val="75000"/>
                  </a:schemeClr>
                </a:solidFill>
                <a:effectLst/>
                <a:latin typeface="Century" panose="02040604050505020304" pitchFamily="18" charset="0"/>
              </a:rPr>
              <a:t>(b) Receive and consider the complaints which do not meet the criteria for an investigation under the Whistle-blower's Act and conduct, supervise, or coordinate such inquiries, investigations, or reviews as the inspector general deems appropriate.</a:t>
            </a:r>
            <a:br>
              <a:rPr lang="en-US" sz="2400" b="1" i="0" dirty="0">
                <a:solidFill>
                  <a:schemeClr val="accent1">
                    <a:lumMod val="75000"/>
                  </a:schemeClr>
                </a:solidFill>
                <a:effectLst/>
                <a:latin typeface="Century" panose="02040604050505020304" pitchFamily="18" charset="0"/>
              </a:rPr>
            </a:br>
            <a:r>
              <a:rPr lang="en-US" sz="2400" b="1" i="0" dirty="0">
                <a:solidFill>
                  <a:schemeClr val="accent1">
                    <a:lumMod val="75000"/>
                  </a:schemeClr>
                </a:solidFill>
                <a:effectLst/>
                <a:latin typeface="Century" panose="02040604050505020304" pitchFamily="18" charset="0"/>
              </a:rPr>
              <a:t>(c) Report expeditiously to the Department of Law Enforcement or other law enforcement agencies, as appropriate, whenever the inspector general has reasonable grounds to believe there has been a violation of criminal law.</a:t>
            </a:r>
            <a:br>
              <a:rPr lang="en-US" sz="1800" b="0" i="0" dirty="0">
                <a:solidFill>
                  <a:srgbClr val="666666"/>
                </a:solidFill>
                <a:effectLst/>
                <a:latin typeface="Roboto" panose="02000000000000000000" pitchFamily="2" charset="0"/>
              </a:rPr>
            </a:br>
            <a:endParaRPr lang="en-US" dirty="0"/>
          </a:p>
        </p:txBody>
      </p:sp>
    </p:spTree>
    <p:extLst>
      <p:ext uri="{BB962C8B-B14F-4D97-AF65-F5344CB8AC3E}">
        <p14:creationId xmlns:p14="http://schemas.microsoft.com/office/powerpoint/2010/main" val="271140694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0</TotalTime>
  <Words>4468</Words>
  <Application>Microsoft Office PowerPoint</Application>
  <PresentationFormat>Widescreen</PresentationFormat>
  <Paragraphs>74</Paragraphs>
  <Slides>63</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63</vt:i4>
      </vt:variant>
    </vt:vector>
  </HeadingPairs>
  <TitlesOfParts>
    <vt:vector size="72" baseType="lpstr">
      <vt:lpstr>Arial</vt:lpstr>
      <vt:lpstr>Calibri</vt:lpstr>
      <vt:lpstr>Century</vt:lpstr>
      <vt:lpstr>Lato</vt:lpstr>
      <vt:lpstr>Lucida Sans Unicode</vt:lpstr>
      <vt:lpstr>Roboto</vt:lpstr>
      <vt:lpstr>Trebuchet MS</vt:lpstr>
      <vt:lpstr>Wingdings 3</vt:lpstr>
      <vt:lpstr>Facet</vt:lpstr>
      <vt:lpstr>ETHICAL COMPLIANCE</vt:lpstr>
      <vt:lpstr>PowerPoint Presentation</vt:lpstr>
      <vt:lpstr> </vt:lpstr>
      <vt:lpstr>PowerPoint Presentation</vt:lpstr>
      <vt:lpstr>Any supervisory or managerial employee who has knowledge of sexual harassment shall:  • Immediately report the matter directly to the person the agency has designated to receive complaints of sexual harassment.  • Failure to do so shall subject the employee to disciplinary action.  </vt:lpstr>
      <vt:lpstr>Rule 60L-36.005 F.A.C.  An agency may determine that an employee has violated the law regardless of arrest.   Employees shall abide by both the criminal law, for example, drug laws, and the civil law, for example, laws prohibiting sexual harassment and employment discrimination.   Employees shall maintain high standards of honesty, integrity, and impartiality.   Employees shall place the interests of the public ahead of personal interests.  </vt:lpstr>
      <vt:lpstr> Employees shall not use, or attempt to use, their official position for personal gain or confidential information for personal advantage.  Employees shall protect state property from loss or abuse, and they shall use state property, equipment and personnel only in a manner beneficial to the agency.  </vt:lpstr>
      <vt:lpstr>Florida Statutes Title IV. Executive Branch § 20.055. Agency inspectors general  (7) In carrying out the investigative duties and responsibilities specified in this section, each inspector general shall initiate, conduct, supervise, and coordinate investigations designed to detect, deter, prevent, and eradicate fraud, waste, mismanagement, misconduct, and other abuses in state government.  For these purposes, each inspector general shall: </vt:lpstr>
      <vt:lpstr>PowerPoint Presentation</vt:lpstr>
      <vt:lpstr>(d) Conduct investigations and other inquiries free of actual or perceived impairment to the independence of the inspector general or the inspector general's office.  This shall include freedom from any interference with investigations and timely access to records and other sources of information. (e) At the conclusion of each investigation in which the subject of the investigation is a specific entity contracting with the state or an individual substantially affected as defined by this section, and if the investigation is not confidential or otherwise exempt from disclosure by law, the inspector general shall, consistent with s. 119.07(1), submit findings to the subject that is a specific entity contracting with the state or an individual substantially affected, who shall be advised in writing that they may submit a written response within 20 working days after receipt of the findings.  Such response and the inspector general's rebuttal to the response, if any, shall be included in the final investigative report. to s. 112.3189. </vt:lpstr>
      <vt:lpstr>PowerPoint Presentation</vt:lpstr>
      <vt:lpstr>Florida Whistleblower Act</vt:lpstr>
      <vt:lpstr>112.3187 Adverse action against employee for disclosing information of specified nature prohibited; employee remedy and relief.  —(1) SHORT TITLE.—Sections 112.3187-112.31895 may be cited as the “Whistle-blower’s Act.” (2) LEGISLATIVE INTENT.—It is the intent of the Legislature to prevent agencies or independent contractors from taking retaliatory action against an employee who reports to an appropriate agency violations of law on the part of a public employer or independent contractor that create a substantial and specific danger to the public’s health, safety, or welfare. It is further the intent of the Legislature to prevent agencies or independent contractors from taking retaliatory action against any person who discloses information to an appropriate agency alleging improper use of governmental office, gross waste of funds, or any other abuse or gross neglect of duty on the part of an agency, public officer, or employee. </vt:lpstr>
      <vt:lpstr>PowerPoint Presentation</vt:lpstr>
      <vt:lpstr>PowerPoint Presentation</vt:lpstr>
      <vt:lpstr>   </vt:lpstr>
      <vt:lpstr> (6) TO WHOM INFORMATION DISCLOSED.—The information disclosed under this section must be disclosed to any agency or federal government entity having the authority to investigate, police, manage, or otherwise remedy the violation or act, including, but not limited to, the Office of the Chief Inspector General, an agency inspector general or the employee designated as agency inspector general under s. 112.3189(1) or inspectors general under s. 20.055, the Florida Commission on Human Relations, and the whistle-blower’s hotline created under s. 112.3189. However, for disclosures concerning a local governmental entity, including any regional, county, or municipal entity, special district, community college district, or school district or any political subdivision of any of the foregoing, the information must be disclosed to a chief executive officer as defined in s. 447.203(9) or other appropriate local official.</vt:lpstr>
      <vt:lpstr>(7) EMPLOYEES AND PERSONS PROTECTED.—This section protects employees and persons who disclose information on their own initiative in a written and signed complaint; who are requested to participate in an investigation, hearing, or other inquiry conducted by any agency or federal government entity; who refuse to participate in any adverse action prohibited by this section; or who initiate a complaint through the whistle-blower’s hotline or the hotline of the Medicaid Fraud Control Unit of the Department of Legal Affairs; or employees who file any written complaint to their supervisory officials or employees who submit a complaint to the Chief Inspector General in the Executive Office of the Governor, to the employee designated as agency inspector general under s. 112.3189(1), or to the Florida Commission on Human Relations. The provisions of this section may not be used by a person while he or she is under the care, custody, or control of the state correctional system or, after release from the care, custody, or control of the state correctional system, with respect to circumstances that occurred during any period of incarceration. No remedy or other protection under ss. 112.3187-112.31895 applies to any person who has committed or intentionally participated in committing the violation or suspected violation for which protection under ss. 112.3187-112.31895 is being sought.</vt:lpstr>
      <vt:lpstr>(8) REMEDIES.—(a) Any employee of or applicant for employment with any state agency, as the term “state agency” is defined in s. 216.011, who is discharged, disciplined, or subjected to other adverse personnel action, or denied employment, because he or she engaged in an activity protected by this section may file a complaint, which complaint must be made in accordance with s. 112.31895. Upon receipt of notice from the Florida Commission on Human Relations of termination of the investigation, the complainant may elect to pursue the administrative remedy available under s. 112.31895 or bring a civil action within 180 days after receipt of the notice. </vt:lpstr>
      <vt:lpstr>(b) Within 60 days after the action prohibited by this section, any local public employee protected by this section may file a complaint with the appropriate local governmental authority, if that authority has established by ordinance an administrative procedure for handling such complaints or has contracted with the Division of Administrative Hearings under s. 120.65 to conduct hearings under this section. The administrative procedure created by ordinance must provide for the complaint to be heard by a panel of impartial persons appointed by the appropriate local governmental authority. Upon hearing the complaint, the panel must make findings of fact and conclusions of law for a final decision by the local governmental authority. Within 180 days after entry of a final decision by the local governmental authority, the public employee who filed the complaint may bring a civil action in any court of competent jurisdiction. If the local governmental authority has not established an administrative procedure by ordinance or contract, a local public employee may, within 180 days after the action prohibited by this section, bring a civil action in a court of competent jurisdiction. For the purpose of this paragraph, the term “local governmental authority” includes any regional, county, or municipal entity, special district, community college district, or school district or any political subdivision of any of the foregoing.</vt:lpstr>
      <vt:lpstr>(c) Any other person protected by this section may, after exhausting all available contractual or administrative remedies, bring a civil action in any court of competent jurisdiction within 180 days after the action prohibited by this section. (9) RELIEF.—In any action brought under this section, the relief must include the following:(a) Reinstatement of the employee to the same position held before the adverse action was commenced, or to an equivalent position or reasonable front pay as alternative relief. (b) Reinstatement of the employee’s full fringe benefits and seniority rights, as appropriate. (c) Compensation, if appropriate, for lost wages, benefits, or other lost remuneration caused by the adverse action. (d) Payment of reasonable costs, including attorney’s fees, to a substantially prevailing employee, or to the prevailing employer if the employee filed a frivolous action in bad faith. </vt:lpstr>
      <vt:lpstr>(e) Issuance of an injunction, if appropriate, by a court of competent jurisdiction. (f) Temporary reinstatement to the employee’s former position or to an equivalent position, pending the final outcome on the complaint, if an employee complains of being discharged in retaliation for a protected disclosure and if a court of competent jurisdiction or the Florida Commission on Human Relations, as applicable under s. 112.31895, determines that the disclosure was not made in bad faith or for a wrongful purpose or occurred after an agency’s initiation of a personnel action against the employee which includes documentation of the employee’s violation of a disciplinary standard or performance deficiency. This paragraph does not apply to an employee of a municipality. </vt:lpstr>
      <vt:lpstr>PowerPoint Presentation</vt:lpstr>
      <vt:lpstr>PowerPoint Presentation</vt:lpstr>
      <vt:lpstr>The FWA "is a remedial statute, and should be liberally construed in favor of granting access to protection from retaliatory actions." Igwe v. City of Miami, 208 So. 3d 150, 155 (Fla. 3d DCA 2016).  </vt:lpstr>
      <vt:lpstr>Florida's legislature intended to prevent "retaliatory action against an employee who reports to an appropriate agency violations of law . . . that create a substantial and specific danger to the public’s health, safety, or welfare." Fla. Stat. § 112.3187(2), (5).  </vt:lpstr>
      <vt:lpstr>But the FWA's protections "shall not be applicable when an employee or person discloses information known by the employee or person to be false." Id. § 112.3187(4)(c). </vt:lpstr>
      <vt:lpstr>Employees who disclose information "alleging improper use of governmental office, gross waste of funds, or any other abuse or gross neglect of duty" are also entitled to protection.  </vt:lpstr>
      <vt:lpstr>  </vt:lpstr>
      <vt:lpstr>In other words, temporary reinstatement is appropriate if a movant demonstrates that: "1) prior to termination the employee made a disclosure protected by the statute; 2) the employee was discharged; and 3) the disclosure was not made in bad faith or for a wrongful purpose, and did not occur after an agency's personnel action against the employee." State, Dep't of Transp. v. Fla. Comm'n on Hum. Rels., 842 So. 2d 253, 255 (Fla. 1st DCA 2003) (emphasis added). </vt:lpstr>
      <vt:lpstr>  "In analyzing a retaliation claim under the FWA, courts use the Title VII burden-shifting method of proof." Castro v. Sch. Bd. of Manatee Cnty., Fla., 903 F. Supp. 2d 1290, 1302 (M.D. Fla. 2012) (citing Sierminski v. Transouth Fin. Corp., 216 F.3d 945, 950 (11th Cir. 2000)).  </vt:lpstr>
      <vt:lpstr>"A complaint is protected if the complainant demonstrates a 'good faith, reasonable belief that the employer engaged in unlawful employment practices. It is critical to emphasize that a plaintiff's burden has both a subjective and objective component.'" Id. (quoting Little v. United Techs., Carrier Transicold Div., 103 F.3d 956, 960 (11th Cir.1997)). </vt:lpstr>
      <vt:lpstr>Though the FWA does not define "bad faith," Florida courts understand that phrase as the "opposite of 'good faith', generally implying or involving . . . a design to mislead or deceive another . . . or sinister motive. . . . [contemplating] a state of mind affirmatively operating with a furtive design or some motive of interest or ill will." Bosso v. Neuner, 426 So. 2d 1209, 1212 (Fla. 4th DCA 1983) (quoting Bad Faith, Black's Law Dictionary (4th ed.)).  And, as noted, Ms. Vickaryous bears the burden of demonstrating a reasonable subjective and objective belief that MCA engaged in unlawful practices. Little, 103 F.3d at 960.  </vt:lpstr>
      <vt:lpstr>    True, an employee need not "prove [that] the underlying . . . conduct that he opposed was actually unlawful." Id. (emphasis added). But in expanding on these subjective and objective beliefs, the Eleventh Circuit has explained: A plaintiff must not only show that he subjectively (that is, in good faith) believed that his employer was engaged in unlawful employment practices, but also that his belief was objectively reasonable in light of the facts and record presented. It thus is not enough for a plaintiff to allege that his belief in this regard was honest and bona fide; the allegations and record must also indicate that [*13]  the belief, though perhaps mistaken, was objectively reasonable. </vt:lpstr>
      <vt:lpstr>   Federal law in whistle-blower cases: see Sasse v. United States DOL, 409 F.3d 773 (6th Cir. 2005); Huffman v. Office of Pers. Mgmt., 263 F.3d 1341 (Fed. Cir. 2001), supports the trial court's conclusion that "plaintiffs do not engage in protected activity by disclosing violations of law as part of their job responsibilities." Therefore, the trial court concluded that Igwe's disclosures are not protected by the Whistle-blower's Act. Igwe v. City of Miami, 208 So. 3d 150, 155 (Fla. 3d DCA 2016). </vt:lpstr>
      <vt:lpstr>A plain reading of the statute indicates that there are five categories of protected persons. See Rustowicz, 174 So. 3d at 420-21 ("[T]he statute extends protection to five categories of employees[.]"). Each category is independent,  [*155]  as the list is separated by the use of semicolons and by the word "or," which "as used in a statute, is a disjunctive article indicating an alternative." See TEDC/Shell City, Inc. v. Robbins, 690 So. 2d 1323, 1325 (Fla. 3d DCA 1997) (quoting 49 Fla. Jur. 2d Statutes § 137, at 179 (1984)). </vt:lpstr>
      <vt:lpstr>   A person who qualifies under any of these categories will be, by the operation of the plain language of the text, a person protected by the Act. See Rustowicz, 174 So. 3d at 421-22 (holding that an audit associate, who qualified for protection under the Act because she was requested to participate in an investigation, did not need to make her disclosures in writing or on her own initiative). </vt:lpstr>
      <vt:lpstr>The Florida Supreme Court has unequivocally stated that the Act is a remedial statute, and should be liberally construed in favor of granting access to protection from retaliatory actions. Irven v. Dep't of Health &amp; Rehabilitative Servs., 790 So. 2d 403, 406 (Fla. 2001) (stating that "[section 112.3187(2)] could not have been more broadly worded"); Martin Cnty. v. Edenfield, 609 So. 2d 27, 29 (Fla. 1992); Hutchison v. Prudential Ins. Co. of Am., 645 So. 2d 1047, 1049 (Fla. 3d DCA 1994)</vt:lpstr>
      <vt:lpstr>PowerPoint Presentation</vt:lpstr>
      <vt:lpstr>PowerPoint Presentation</vt:lpstr>
      <vt:lpstr>Exponential growth of AI is spreading like wildfire in various industries.   As a fiduciary representative, this technological development can be perilous for users.</vt:lpstr>
      <vt:lpstr>What happens when AI or emerging technology is meant to help, but actually interferes with mandated diligence?</vt:lpstr>
      <vt:lpstr>Microsoft invested $1 Billion into  OpenAI, ChatGPT, which can  create an entire essay on any  topic for those inclined to skip  some of the laborious work of  typing and crafting an argument.</vt:lpstr>
      <vt:lpstr>Employees are tempted and perhaps being encouraged to use  AI, but courts are starting to sanction litigants who rely on AI.</vt:lpstr>
      <vt:lpstr>AI can result in substantial risk for all parties, relating to privacy violations, cybersecurity failures, inaccurate content creation, and copyright or intellectual property infringement.</vt:lpstr>
      <vt:lpstr>Judges are ruling that ChatGPT had proven itself to be both limited and unreliable.   Because AI “hallucinates” and invents claims or citations that do not exist. </vt:lpstr>
      <vt:lpstr>Judges have ruled that litigants acted in bad faith and noted that while it is not necessarily improper to utilize AI, ethics require a gatekeeping role to ensure the accuracy of their written statements.</vt:lpstr>
      <vt:lpstr>Judges have begun issuing orders that litigants must certify that either “no portion of any document they file was generated by an AI tool like ChatGPT, or that a human being has checked any AI-generated text.”</vt:lpstr>
      <vt:lpstr>The court noted that AI is “unbound by any sense of duty, honor, or justice, such programs act according to computer code rather than conviction, based on programming rather than principle.”</vt:lpstr>
      <vt:lpstr>Further, “these platforms are incredibly powerful and have many uses. . . But legal filings is not one of them.”</vt:lpstr>
      <vt:lpstr>Employees must ensure that the confidentiality of Agency information is protected when using generative AI by researching the program’s policies on data retention, data sharing, and self learning.  </vt:lpstr>
      <vt:lpstr>Employees remain responsible for their work product and professional judgment and must develop policies and practices to verify that the use of generative AI is consistent with one’s ethical obligations. </vt:lpstr>
      <vt:lpstr>Do we really want to rely on a computer program to do the work and eventually replace all of the workers? </vt:lpstr>
      <vt:lpstr>Practice Tip: Employees will be  substantially better as experts or advocates if they do the research and writing themselves and can easily support their written arguments if they do the hard work of developing comprehension of the material.</vt:lpstr>
      <vt:lpstr>PowerPoint Presentation</vt:lpstr>
      <vt:lpstr>Additional concerns regarding the use of technology. . .</vt:lpstr>
      <vt:lpstr>Social media must not be used  to inappropriately contact witnesses or adjudicators. </vt:lpstr>
      <vt:lpstr>Social media must not be used for the purpose of influencing proceedings. </vt:lpstr>
      <vt:lpstr>An employee must ensure that the use of electronic devices does not impair confidentiality. </vt:lpstr>
      <vt:lpstr>Social media should not be used to avoid any ethical rules. </vt:lpstr>
      <vt:lpstr>Always maintain formality in  letters or e-mails and avoid text messages to correspond with witnesses or parties. Best practice is formality always. </vt:lpstr>
      <vt:lpstr>Text messages and emails are oftentimes the best evidence to be used against the messenger! </vt:lpstr>
      <vt:lpstr>The End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2024-06-20T05:47:11Z</dcterms:created>
  <dcterms:modified xsi:type="dcterms:W3CDTF">2024-09-06T13:41:43Z</dcterms:modified>
</cp:coreProperties>
</file>