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70" r:id="rId3"/>
    <p:sldId id="282" r:id="rId4"/>
    <p:sldId id="271" r:id="rId5"/>
    <p:sldId id="279" r:id="rId6"/>
    <p:sldId id="272" r:id="rId7"/>
    <p:sldId id="273" r:id="rId8"/>
    <p:sldId id="285" r:id="rId9"/>
    <p:sldId id="277" r:id="rId10"/>
    <p:sldId id="276" r:id="rId11"/>
    <p:sldId id="280" r:id="rId12"/>
    <p:sldId id="286" r:id="rId13"/>
    <p:sldId id="281" r:id="rId14"/>
    <p:sldId id="283" r:id="rId15"/>
    <p:sldId id="274" r:id="rId16"/>
    <p:sldId id="275" r:id="rId17"/>
    <p:sldId id="261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B8330B-12CF-4D71-A37F-41ED5FFBC6AE}" v="3" dt="2024-09-04T17:13:00.8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45" autoAdjust="0"/>
    <p:restoredTop sz="94660"/>
  </p:normalViewPr>
  <p:slideViewPr>
    <p:cSldViewPr>
      <p:cViewPr varScale="1">
        <p:scale>
          <a:sx n="105" d="100"/>
          <a:sy n="105" d="100"/>
        </p:scale>
        <p:origin x="139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Foreman" userId="f1de9455-0dd8-4ccb-8146-24b523bbea8e" providerId="ADAL" clId="{52B8330B-12CF-4D71-A37F-41ED5FFBC6AE}"/>
    <pc:docChg chg="addSld delSld modSld">
      <pc:chgData name="Elizabeth Foreman" userId="f1de9455-0dd8-4ccb-8146-24b523bbea8e" providerId="ADAL" clId="{52B8330B-12CF-4D71-A37F-41ED5FFBC6AE}" dt="2024-09-05T19:44:16.152" v="5" actId="2696"/>
      <pc:docMkLst>
        <pc:docMk/>
      </pc:docMkLst>
      <pc:sldChg chg="del">
        <pc:chgData name="Elizabeth Foreman" userId="f1de9455-0dd8-4ccb-8146-24b523bbea8e" providerId="ADAL" clId="{52B8330B-12CF-4D71-A37F-41ED5FFBC6AE}" dt="2024-09-05T19:44:16.152" v="5" actId="2696"/>
        <pc:sldMkLst>
          <pc:docMk/>
          <pc:sldMk cId="3137934348" sldId="258"/>
        </pc:sldMkLst>
      </pc:sldChg>
      <pc:sldChg chg="del">
        <pc:chgData name="Elizabeth Foreman" userId="f1de9455-0dd8-4ccb-8146-24b523bbea8e" providerId="ADAL" clId="{52B8330B-12CF-4D71-A37F-41ED5FFBC6AE}" dt="2024-09-05T19:44:16.152" v="5" actId="2696"/>
        <pc:sldMkLst>
          <pc:docMk/>
          <pc:sldMk cId="3483002870" sldId="259"/>
        </pc:sldMkLst>
      </pc:sldChg>
      <pc:sldChg chg="del">
        <pc:chgData name="Elizabeth Foreman" userId="f1de9455-0dd8-4ccb-8146-24b523bbea8e" providerId="ADAL" clId="{52B8330B-12CF-4D71-A37F-41ED5FFBC6AE}" dt="2024-09-05T19:44:16.152" v="5" actId="2696"/>
        <pc:sldMkLst>
          <pc:docMk/>
          <pc:sldMk cId="4114680141" sldId="260"/>
        </pc:sldMkLst>
      </pc:sldChg>
      <pc:sldChg chg="del">
        <pc:chgData name="Elizabeth Foreman" userId="f1de9455-0dd8-4ccb-8146-24b523bbea8e" providerId="ADAL" clId="{52B8330B-12CF-4D71-A37F-41ED5FFBC6AE}" dt="2024-09-05T19:44:16.152" v="5" actId="2696"/>
        <pc:sldMkLst>
          <pc:docMk/>
          <pc:sldMk cId="634002671" sldId="262"/>
        </pc:sldMkLst>
      </pc:sldChg>
      <pc:sldChg chg="del">
        <pc:chgData name="Elizabeth Foreman" userId="f1de9455-0dd8-4ccb-8146-24b523bbea8e" providerId="ADAL" clId="{52B8330B-12CF-4D71-A37F-41ED5FFBC6AE}" dt="2024-09-05T19:44:16.152" v="5" actId="2696"/>
        <pc:sldMkLst>
          <pc:docMk/>
          <pc:sldMk cId="3365566742" sldId="263"/>
        </pc:sldMkLst>
      </pc:sldChg>
      <pc:sldChg chg="del">
        <pc:chgData name="Elizabeth Foreman" userId="f1de9455-0dd8-4ccb-8146-24b523bbea8e" providerId="ADAL" clId="{52B8330B-12CF-4D71-A37F-41ED5FFBC6AE}" dt="2024-09-05T19:44:16.152" v="5" actId="2696"/>
        <pc:sldMkLst>
          <pc:docMk/>
          <pc:sldMk cId="1953316799" sldId="264"/>
        </pc:sldMkLst>
      </pc:sldChg>
      <pc:sldChg chg="del">
        <pc:chgData name="Elizabeth Foreman" userId="f1de9455-0dd8-4ccb-8146-24b523bbea8e" providerId="ADAL" clId="{52B8330B-12CF-4D71-A37F-41ED5FFBC6AE}" dt="2024-09-05T19:44:16.152" v="5" actId="2696"/>
        <pc:sldMkLst>
          <pc:docMk/>
          <pc:sldMk cId="1864575522" sldId="265"/>
        </pc:sldMkLst>
      </pc:sldChg>
      <pc:sldChg chg="del">
        <pc:chgData name="Elizabeth Foreman" userId="f1de9455-0dd8-4ccb-8146-24b523bbea8e" providerId="ADAL" clId="{52B8330B-12CF-4D71-A37F-41ED5FFBC6AE}" dt="2024-09-05T19:44:16.152" v="5" actId="2696"/>
        <pc:sldMkLst>
          <pc:docMk/>
          <pc:sldMk cId="753752101" sldId="266"/>
        </pc:sldMkLst>
      </pc:sldChg>
      <pc:sldChg chg="del">
        <pc:chgData name="Elizabeth Foreman" userId="f1de9455-0dd8-4ccb-8146-24b523bbea8e" providerId="ADAL" clId="{52B8330B-12CF-4D71-A37F-41ED5FFBC6AE}" dt="2024-09-05T19:44:16.152" v="5" actId="2696"/>
        <pc:sldMkLst>
          <pc:docMk/>
          <pc:sldMk cId="2034436324" sldId="267"/>
        </pc:sldMkLst>
      </pc:sldChg>
      <pc:sldChg chg="del">
        <pc:chgData name="Elizabeth Foreman" userId="f1de9455-0dd8-4ccb-8146-24b523bbea8e" providerId="ADAL" clId="{52B8330B-12CF-4D71-A37F-41ED5FFBC6AE}" dt="2024-09-05T19:44:16.152" v="5" actId="2696"/>
        <pc:sldMkLst>
          <pc:docMk/>
          <pc:sldMk cId="3307434749" sldId="268"/>
        </pc:sldMkLst>
      </pc:sldChg>
      <pc:sldChg chg="del">
        <pc:chgData name="Elizabeth Foreman" userId="f1de9455-0dd8-4ccb-8146-24b523bbea8e" providerId="ADAL" clId="{52B8330B-12CF-4D71-A37F-41ED5FFBC6AE}" dt="2024-09-05T19:44:16.152" v="5" actId="2696"/>
        <pc:sldMkLst>
          <pc:docMk/>
          <pc:sldMk cId="4118447932" sldId="269"/>
        </pc:sldMkLst>
      </pc:sldChg>
      <pc:sldChg chg="del">
        <pc:chgData name="Elizabeth Foreman" userId="f1de9455-0dd8-4ccb-8146-24b523bbea8e" providerId="ADAL" clId="{52B8330B-12CF-4D71-A37F-41ED5FFBC6AE}" dt="2024-09-05T19:44:16.152" v="5" actId="2696"/>
        <pc:sldMkLst>
          <pc:docMk/>
          <pc:sldMk cId="294337006" sldId="278"/>
        </pc:sldMkLst>
      </pc:sldChg>
      <pc:sldChg chg="add del">
        <pc:chgData name="Elizabeth Foreman" userId="f1de9455-0dd8-4ccb-8146-24b523bbea8e" providerId="ADAL" clId="{52B8330B-12CF-4D71-A37F-41ED5FFBC6AE}" dt="2024-09-05T19:44:00.359" v="3" actId="2696"/>
        <pc:sldMkLst>
          <pc:docMk/>
          <pc:sldMk cId="0" sldId="287"/>
        </pc:sldMkLst>
      </pc:sldChg>
      <pc:sldChg chg="add del">
        <pc:chgData name="Elizabeth Foreman" userId="f1de9455-0dd8-4ccb-8146-24b523bbea8e" providerId="ADAL" clId="{52B8330B-12CF-4D71-A37F-41ED5FFBC6AE}" dt="2024-09-05T19:44:04.044" v="4" actId="2696"/>
        <pc:sldMkLst>
          <pc:docMk/>
          <pc:sldMk cId="0" sldId="288"/>
        </pc:sldMkLst>
      </pc:sldChg>
      <pc:sldChg chg="add del">
        <pc:chgData name="Elizabeth Foreman" userId="f1de9455-0dd8-4ccb-8146-24b523bbea8e" providerId="ADAL" clId="{52B8330B-12CF-4D71-A37F-41ED5FFBC6AE}" dt="2024-09-05T19:44:16.152" v="5" actId="2696"/>
        <pc:sldMkLst>
          <pc:docMk/>
          <pc:sldMk cId="0" sldId="289"/>
        </pc:sldMkLst>
      </pc:sldChg>
      <pc:sldMasterChg chg="delSldLayout">
        <pc:chgData name="Elizabeth Foreman" userId="f1de9455-0dd8-4ccb-8146-24b523bbea8e" providerId="ADAL" clId="{52B8330B-12CF-4D71-A37F-41ED5FFBC6AE}" dt="2024-09-05T19:44:16.152" v="5" actId="2696"/>
        <pc:sldMasterMkLst>
          <pc:docMk/>
          <pc:sldMasterMk cId="0" sldId="2147483660"/>
        </pc:sldMasterMkLst>
        <pc:sldLayoutChg chg="del">
          <pc:chgData name="Elizabeth Foreman" userId="f1de9455-0dd8-4ccb-8146-24b523bbea8e" providerId="ADAL" clId="{52B8330B-12CF-4D71-A37F-41ED5FFBC6AE}" dt="2024-09-05T19:44:16.152" v="5" actId="2696"/>
          <pc:sldLayoutMkLst>
            <pc:docMk/>
            <pc:sldMasterMk cId="0" sldId="2147483660"/>
            <pc:sldLayoutMk cId="4283799848" sldId="214748367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35AF1-EFB4-4A6D-9A08-12A2B3C4BD1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2FBCA-E1EA-42B9-BBA6-7E7854468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8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A726-82EE-46CF-ABCE-F7DFFA3D6EB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8095-F09E-49A9-9441-2DBDB0FF5C0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A726-82EE-46CF-ABCE-F7DFFA3D6EB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8095-F09E-49A9-9441-2DBDB0FF5C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A726-82EE-46CF-ABCE-F7DFFA3D6EB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8095-F09E-49A9-9441-2DBDB0FF5C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A726-82EE-46CF-ABCE-F7DFFA3D6EB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8095-F09E-49A9-9441-2DBDB0FF5C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A726-82EE-46CF-ABCE-F7DFFA3D6EB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8095-F09E-49A9-9441-2DBDB0FF5C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A726-82EE-46CF-ABCE-F7DFFA3D6EB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8095-F09E-49A9-9441-2DBDB0FF5C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A726-82EE-46CF-ABCE-F7DFFA3D6EB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8095-F09E-49A9-9441-2DBDB0FF5C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A726-82EE-46CF-ABCE-F7DFFA3D6EB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8095-F09E-49A9-9441-2DBDB0FF5C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A726-82EE-46CF-ABCE-F7DFFA3D6EB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8095-F09E-49A9-9441-2DBDB0FF5C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A726-82EE-46CF-ABCE-F7DFFA3D6EB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8095-F09E-49A9-9441-2DBDB0FF5C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A726-82EE-46CF-ABCE-F7DFFA3D6EB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8095-F09E-49A9-9441-2DBDB0FF5C0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02A726-82EE-46CF-ABCE-F7DFFA3D6EB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6FD8095-F09E-49A9-9441-2DBDB0FF5C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8355884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sz="3800" dirty="0"/>
              <a:t>Targeted Violence Prevention Team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5E25-F7E6-4FFD-ACB2-9264D1F5CF2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16405"/>
            <a:ext cx="2031284" cy="1698722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27" y="284018"/>
            <a:ext cx="1532040" cy="1925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620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19200" y="1715881"/>
            <a:ext cx="6979197" cy="4075319"/>
          </a:xfrm>
        </p:spPr>
        <p:txBody>
          <a:bodyPr>
            <a:normAutofit/>
          </a:bodyPr>
          <a:lstStyle/>
          <a:p>
            <a:r>
              <a:rPr lang="en-US" b="1" dirty="0"/>
              <a:t>Assessment Involves:</a:t>
            </a:r>
          </a:p>
          <a:p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462FB51-A350-4630-A2D4-593BB0980AD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09800"/>
            <a:ext cx="6705600" cy="342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5617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85800" y="1544809"/>
            <a:ext cx="7772400" cy="4646819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Identify the grievance: </a:t>
            </a:r>
          </a:p>
          <a:p>
            <a:endParaRPr lang="en-US" b="1" dirty="0"/>
          </a:p>
          <a:p>
            <a:pPr lvl="0"/>
            <a:r>
              <a:rPr lang="en-US" dirty="0"/>
              <a:t>1. Anger - surrounding an injustice and/or combined with moral outrage – (</a:t>
            </a:r>
            <a:r>
              <a:rPr lang="en-US" u="sng" dirty="0"/>
              <a:t>anger is a secondary emotion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2. Shame - Embarrassment</a:t>
            </a:r>
          </a:p>
          <a:p>
            <a:pPr lvl="0"/>
            <a:r>
              <a:rPr lang="en-US" dirty="0"/>
              <a:t>3. Blame - Target is identified and Blamed (projection)</a:t>
            </a:r>
          </a:p>
          <a:p>
            <a:pPr lvl="0"/>
            <a:r>
              <a:rPr lang="en-US" dirty="0"/>
              <a:t>4. Loss in Love or Life - What loss is at stake in love or life (work)</a:t>
            </a:r>
          </a:p>
          <a:p>
            <a:endParaRPr lang="en-US" dirty="0"/>
          </a:p>
          <a:p>
            <a:r>
              <a:rPr lang="en-US" sz="2600" u="sng" dirty="0">
                <a:solidFill>
                  <a:srgbClr val="FF0000"/>
                </a:solidFill>
              </a:rPr>
              <a:t>Grievance + Low Self Esteem + Revenge or a Seeking for Recognition are more likely to engage in violence.</a:t>
            </a:r>
          </a:p>
          <a:p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3895376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19200" y="1715881"/>
            <a:ext cx="6979197" cy="4075319"/>
          </a:xfrm>
        </p:spPr>
        <p:txBody>
          <a:bodyPr>
            <a:normAutofit/>
          </a:bodyPr>
          <a:lstStyle/>
          <a:p>
            <a:r>
              <a:rPr lang="en-US" b="1" dirty="0"/>
              <a:t>Assessment Involves identifying where the person my be within 3 Behavioral Stages</a:t>
            </a:r>
          </a:p>
          <a:p>
            <a:endParaRPr lang="en-US" b="1" dirty="0"/>
          </a:p>
          <a:p>
            <a:pPr marL="457200" indent="-457200">
              <a:buAutoNum type="arabicPeriod"/>
            </a:pPr>
            <a:r>
              <a:rPr lang="en-US" b="1" dirty="0"/>
              <a:t>Motivation</a:t>
            </a:r>
          </a:p>
          <a:p>
            <a:pPr marL="457200" indent="-457200">
              <a:buAutoNum type="arabicPeriod"/>
            </a:pPr>
            <a:r>
              <a:rPr lang="en-US" b="1" dirty="0"/>
              <a:t>Preparation</a:t>
            </a:r>
          </a:p>
          <a:p>
            <a:pPr marL="457200" indent="-457200">
              <a:buAutoNum type="arabicPeriod"/>
            </a:pPr>
            <a:r>
              <a:rPr lang="en-US" b="1" dirty="0"/>
              <a:t>Mobilization</a:t>
            </a:r>
          </a:p>
          <a:p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4208679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84853C0-85FF-4197-8DD5-5CECB4866D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638" y="2293046"/>
            <a:ext cx="6972724" cy="274725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C32BCC-C385-4794-A255-9B47DEE3B4E3}"/>
              </a:ext>
            </a:extLst>
          </p:cNvPr>
          <p:cNvSpPr txBox="1"/>
          <p:nvPr/>
        </p:nvSpPr>
        <p:spPr>
          <a:xfrm>
            <a:off x="2247900" y="1531791"/>
            <a:ext cx="4648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/>
              <a:t>Assessing Risk</a:t>
            </a:r>
          </a:p>
        </p:txBody>
      </p:sp>
    </p:spTree>
    <p:extLst>
      <p:ext uri="{BB962C8B-B14F-4D97-AF65-F5344CB8AC3E}">
        <p14:creationId xmlns:p14="http://schemas.microsoft.com/office/powerpoint/2010/main" val="2608091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19200" y="1525381"/>
            <a:ext cx="6979197" cy="4646819"/>
          </a:xfrm>
        </p:spPr>
        <p:txBody>
          <a:bodyPr>
            <a:normAutofit/>
          </a:bodyPr>
          <a:lstStyle/>
          <a:p>
            <a:r>
              <a:rPr lang="en-US" b="1" dirty="0"/>
              <a:t>The Menninger Triad</a:t>
            </a:r>
          </a:p>
          <a:p>
            <a:endParaRPr lang="en-US" b="1" dirty="0"/>
          </a:p>
          <a:p>
            <a:r>
              <a:rPr lang="en-US" b="1" dirty="0"/>
              <a:t>3 Violent Wishes</a:t>
            </a:r>
          </a:p>
          <a:p>
            <a:r>
              <a:rPr lang="en-US" b="1" dirty="0"/>
              <a:t>	1. Wish to Die – Suicidal Ideation</a:t>
            </a:r>
          </a:p>
          <a:p>
            <a:r>
              <a:rPr lang="en-US" b="1" dirty="0"/>
              <a:t>	2. Wish to Kill – Homicidal Ideation</a:t>
            </a:r>
          </a:p>
          <a:p>
            <a:r>
              <a:rPr lang="en-US" b="1" dirty="0"/>
              <a:t>	3. Wish to be Killed</a:t>
            </a:r>
          </a:p>
          <a:p>
            <a:endParaRPr lang="en-US" b="1" dirty="0"/>
          </a:p>
          <a:p>
            <a:r>
              <a:rPr lang="en-US" b="1" dirty="0"/>
              <a:t>These three wishes indicate virtual certainty of violence. </a:t>
            </a:r>
          </a:p>
          <a:p>
            <a:r>
              <a:rPr lang="en-US" b="1" dirty="0"/>
              <a:t>			-Dr. Karl Menninger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1900640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82401" y="1707943"/>
            <a:ext cx="6979197" cy="4646819"/>
          </a:xfrm>
        </p:spPr>
        <p:txBody>
          <a:bodyPr>
            <a:normAutofit/>
          </a:bodyPr>
          <a:lstStyle/>
          <a:p>
            <a:r>
              <a:rPr lang="en-US" dirty="0"/>
              <a:t>We must maintain a duty to protect our community.</a:t>
            </a:r>
          </a:p>
          <a:p>
            <a:endParaRPr lang="en-US" dirty="0"/>
          </a:p>
          <a:p>
            <a:r>
              <a:rPr lang="en-US" dirty="0"/>
              <a:t>Management of the person does not focus solely on arrest and prosecution as the best intervention strategy available in situations where a person of concern poses a threat of targeted violence. 	</a:t>
            </a:r>
          </a:p>
          <a:p>
            <a:endParaRPr lang="en-US" sz="1200" dirty="0"/>
          </a:p>
          <a:p>
            <a:r>
              <a:rPr lang="en-US" dirty="0"/>
              <a:t>However, in targeted violence cases where a threat persists on the pathway without abatement, arrest and prosecution may indeed be the only or best strategy available to ultimately prevent an attack.</a:t>
            </a:r>
          </a:p>
          <a:p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786003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47674" y="1620631"/>
            <a:ext cx="8229600" cy="4075319"/>
          </a:xfrm>
        </p:spPr>
        <p:txBody>
          <a:bodyPr>
            <a:normAutofit/>
          </a:bodyPr>
          <a:lstStyle/>
          <a:p>
            <a:r>
              <a:rPr lang="en-US" b="1" dirty="0"/>
              <a:t>7 Management Solutions/Interventions</a:t>
            </a:r>
            <a:endParaRPr lang="en-US" dirty="0"/>
          </a:p>
          <a:p>
            <a:endParaRPr lang="en-US" dirty="0"/>
          </a:p>
          <a:p>
            <a:r>
              <a:rPr lang="en-US" dirty="0"/>
              <a:t>1. Address the grievance</a:t>
            </a:r>
          </a:p>
          <a:p>
            <a:r>
              <a:rPr lang="en-US" dirty="0"/>
              <a:t>2. Change the mindset or counter the narrative</a:t>
            </a:r>
          </a:p>
          <a:p>
            <a:r>
              <a:rPr lang="en-US" dirty="0"/>
              <a:t>3. On the radar of LE or line of sight “notice”</a:t>
            </a:r>
          </a:p>
          <a:p>
            <a:r>
              <a:rPr lang="en-US" dirty="0"/>
              <a:t>4. TPI - Third Party Interventions; Trip wires &amp; “See Say”</a:t>
            </a:r>
          </a:p>
          <a:p>
            <a:r>
              <a:rPr lang="en-US" dirty="0"/>
              <a:t>5. Target Hardening &amp; Removal of Opportunity (RPO’s)</a:t>
            </a:r>
          </a:p>
          <a:p>
            <a:r>
              <a:rPr lang="en-US" dirty="0"/>
              <a:t>6. Baker Act</a:t>
            </a:r>
          </a:p>
          <a:p>
            <a:r>
              <a:rPr lang="en-US" dirty="0"/>
              <a:t>7. Arrest</a:t>
            </a:r>
          </a:p>
          <a:p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725682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0A33E-2512-4DDB-B038-3BA504DFC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4966528"/>
            <a:ext cx="784859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80DD6-1836-444A-9CB0-17391488A2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748472"/>
            <a:ext cx="7315200" cy="3474720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en-US" sz="4800" dirty="0"/>
              <a:t>Questions?</a:t>
            </a:r>
          </a:p>
          <a:p>
            <a:endParaRPr lang="en-US" sz="4000" dirty="0"/>
          </a:p>
          <a:p>
            <a:endParaRPr lang="en-US" sz="4000" dirty="0"/>
          </a:p>
          <a:p>
            <a:pPr marL="0" indent="0">
              <a:buNone/>
            </a:pPr>
            <a:r>
              <a:rPr lang="en-US" sz="4000" dirty="0">
                <a:solidFill>
                  <a:schemeClr val="tx1"/>
                </a:solidFill>
                <a:cs typeface="Arial" panose="020B0604020202020204" pitchFamily="34" charset="0"/>
              </a:rPr>
              <a:t>SAS Jason Knowles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tx1"/>
                </a:solidFill>
                <a:cs typeface="Arial" panose="020B0604020202020204" pitchFamily="34" charset="0"/>
              </a:rPr>
              <a:t>Cell 850-251-1706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tx1"/>
                </a:solidFill>
                <a:cs typeface="Arial" panose="020B0604020202020204" pitchFamily="34" charset="0"/>
              </a:rPr>
              <a:t>Office 850-410-8853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tx1"/>
                </a:solidFill>
                <a:cs typeface="Arial" panose="020B0604020202020204" pitchFamily="34" charset="0"/>
              </a:rPr>
              <a:t>JasonKnowles@fdle.state.fl.us</a:t>
            </a:r>
            <a:endParaRPr lang="en-US" sz="40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sz="4000" dirty="0"/>
          </a:p>
        </p:txBody>
      </p:sp>
      <p:pic>
        <p:nvPicPr>
          <p:cNvPr id="4" name="Picture 2" descr="L:\Office of Policy and Planning\Brochures\Brochures Design and Graphics\Graphics\CRW_1188Small.jpg">
            <a:extLst>
              <a:ext uri="{FF2B5EF4-FFF2-40B4-BE49-F238E27FC236}">
                <a16:creationId xmlns:a16="http://schemas.microsoft.com/office/drawing/2014/main" id="{421CF25A-8895-4E7F-97F8-8E116EA6C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4799"/>
            <a:ext cx="1828800" cy="21830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312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19200" y="1902263"/>
            <a:ext cx="6979197" cy="1983938"/>
          </a:xfrm>
        </p:spPr>
        <p:txBody>
          <a:bodyPr>
            <a:normAutofit/>
          </a:bodyPr>
          <a:lstStyle/>
          <a:p>
            <a:r>
              <a:rPr lang="en-US" dirty="0"/>
              <a:t>A collaborative, integrated systems approach to ensure that no identified person of concern </a:t>
            </a:r>
            <a:r>
              <a:rPr lang="en-US" u="sng" dirty="0"/>
              <a:t>who poses a threat of targeted violence</a:t>
            </a:r>
            <a:r>
              <a:rPr lang="en-US" dirty="0"/>
              <a:t> is left unmanaged. </a:t>
            </a:r>
          </a:p>
          <a:p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3421104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4BDF05E-FAAF-4218-B04D-4BABD5A636DA}"/>
              </a:ext>
            </a:extLst>
          </p:cNvPr>
          <p:cNvSpPr/>
          <p:nvPr/>
        </p:nvSpPr>
        <p:spPr>
          <a:xfrm>
            <a:off x="1181101" y="2243685"/>
            <a:ext cx="7086600" cy="2674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spcAft>
                <a:spcPts val="300"/>
              </a:spcAft>
              <a:buClr>
                <a:srgbClr val="4D4D4D">
                  <a:lumMod val="75000"/>
                </a:srgbClr>
              </a:buClr>
              <a:buSzPct val="130000"/>
            </a:pPr>
            <a:r>
              <a:rPr lang="en-US" sz="2200" dirty="0">
                <a:solidFill>
                  <a:srgbClr val="000000"/>
                </a:solidFill>
              </a:rPr>
              <a:t>The operational nature of targeted violence makes it amenable to prevention effort through intelligence gathering, proactive investigation, behavioral analysis, and strategic intervention. </a:t>
            </a:r>
          </a:p>
          <a:p>
            <a:pPr lvl="0">
              <a:spcBef>
                <a:spcPct val="20000"/>
              </a:spcBef>
              <a:spcAft>
                <a:spcPts val="300"/>
              </a:spcAft>
              <a:buClr>
                <a:srgbClr val="4D4D4D">
                  <a:lumMod val="75000"/>
                </a:srgbClr>
              </a:buClr>
              <a:buSzPct val="130000"/>
            </a:pPr>
            <a:endParaRPr lang="en-US" sz="2200" dirty="0">
              <a:solidFill>
                <a:srgbClr val="000000"/>
              </a:solidFill>
            </a:endParaRPr>
          </a:p>
          <a:p>
            <a:pPr lvl="0">
              <a:spcBef>
                <a:spcPct val="20000"/>
              </a:spcBef>
              <a:spcAft>
                <a:spcPts val="300"/>
              </a:spcAft>
              <a:buClr>
                <a:srgbClr val="4D4D4D">
                  <a:lumMod val="75000"/>
                </a:srgbClr>
              </a:buClr>
              <a:buSzPct val="130000"/>
            </a:pPr>
            <a:r>
              <a:rPr lang="en-US" sz="2200" dirty="0">
                <a:solidFill>
                  <a:srgbClr val="000000"/>
                </a:solidFill>
              </a:rPr>
              <a:t>Persons of concern for targeted violence typically do not snap; they decide. </a:t>
            </a:r>
          </a:p>
        </p:txBody>
      </p:sp>
    </p:spTree>
    <p:extLst>
      <p:ext uri="{BB962C8B-B14F-4D97-AF65-F5344CB8AC3E}">
        <p14:creationId xmlns:p14="http://schemas.microsoft.com/office/powerpoint/2010/main" val="3666888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19200" y="1715881"/>
            <a:ext cx="7239000" cy="4075319"/>
          </a:xfrm>
        </p:spPr>
        <p:txBody>
          <a:bodyPr>
            <a:normAutofit/>
          </a:bodyPr>
          <a:lstStyle/>
          <a:p>
            <a:r>
              <a:rPr lang="en-US" dirty="0"/>
              <a:t>They decide that interpersonal violence is a necessary, justified, or an acceptable solution to a grievance or overwhelming combination of life stressors. </a:t>
            </a:r>
          </a:p>
          <a:p>
            <a:r>
              <a:rPr lang="en-US" dirty="0"/>
              <a:t>When a person of concern is unable to cope, and maintain a sense of cognitive, emotional, and social instability, targeted violence may result. </a:t>
            </a:r>
          </a:p>
          <a:p>
            <a:endParaRPr lang="en-US" dirty="0"/>
          </a:p>
          <a:p>
            <a:r>
              <a:rPr lang="en-US" dirty="0"/>
              <a:t>These variables lead a person of concern down a identifiable </a:t>
            </a:r>
            <a:r>
              <a:rPr lang="en-US" b="1" i="1" dirty="0"/>
              <a:t>pathway to targeted violence</a:t>
            </a:r>
            <a:r>
              <a:rPr lang="en-US" dirty="0"/>
              <a:t>  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3430069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19200" y="1715881"/>
            <a:ext cx="6979197" cy="4075319"/>
          </a:xfrm>
        </p:spPr>
        <p:txBody>
          <a:bodyPr>
            <a:normAutofit/>
          </a:bodyPr>
          <a:lstStyle/>
          <a:p>
            <a:r>
              <a:rPr lang="en-US" b="1" dirty="0"/>
              <a:t>The Pathway to Violence:</a:t>
            </a:r>
          </a:p>
          <a:p>
            <a:r>
              <a:rPr lang="en-US" b="1" dirty="0"/>
              <a:t>A series of sequential steps before a violent act.</a:t>
            </a:r>
          </a:p>
          <a:p>
            <a:endParaRPr lang="en-US" b="1" dirty="0"/>
          </a:p>
          <a:p>
            <a:r>
              <a:rPr lang="en-US" b="1" dirty="0"/>
              <a:t>It originates as a felt grievance, moves to a violent ideation, to research &amp; planning, to preparation for violence, to breaches of security or other boundaries, to a concluding attack and often suicide.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568600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19200" y="1715881"/>
            <a:ext cx="6979197" cy="4075319"/>
          </a:xfrm>
        </p:spPr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pic>
        <p:nvPicPr>
          <p:cNvPr id="10" name="Content Placeholder 3" descr="Pathway to Targeted Violence (2003)">
            <a:extLst>
              <a:ext uri="{FF2B5EF4-FFF2-40B4-BE49-F238E27FC236}">
                <a16:creationId xmlns:a16="http://schemas.microsoft.com/office/drawing/2014/main" id="{0BE94780-2A0F-43BD-8C52-C287F218BF1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66" y="1371600"/>
            <a:ext cx="7924800" cy="48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300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838200" y="1715881"/>
            <a:ext cx="7467600" cy="399911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Behavioral Threat Assessment &amp; Management (BTAM)</a:t>
            </a:r>
          </a:p>
          <a:p>
            <a:r>
              <a:rPr lang="en-US" b="1" dirty="0"/>
              <a:t>Operationally defined</a:t>
            </a:r>
            <a:r>
              <a:rPr lang="en-US" dirty="0"/>
              <a:t>, BTAM is a specific application of intelligence-led policing, based on a structured, iterative, and interactive process that may be implemented as a formal program, </a:t>
            </a:r>
            <a:r>
              <a:rPr lang="en-US" u="sng" dirty="0"/>
              <a:t>when properly resourced. </a:t>
            </a:r>
          </a:p>
          <a:p>
            <a:endParaRPr lang="en-US" u="sng" dirty="0"/>
          </a:p>
          <a:p>
            <a:r>
              <a:rPr lang="en-US" dirty="0"/>
              <a:t>BTAM relies heavily on an integrated systems approach driven by collaborative, multi-disciplinary, and multi-jurisdictional partnerships focused on intervention and prevention.</a:t>
            </a:r>
          </a:p>
          <a:p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3367966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28599" y="1525381"/>
            <a:ext cx="8620685" cy="4723019"/>
          </a:xfrm>
        </p:spPr>
        <p:txBody>
          <a:bodyPr>
            <a:normAutofit fontScale="47500" lnSpcReduction="20000"/>
          </a:bodyPr>
          <a:lstStyle/>
          <a:p>
            <a:r>
              <a:rPr lang="en-US" sz="4200" b="1" dirty="0"/>
              <a:t>Initial Triage by looking at key behavioral indicators </a:t>
            </a:r>
          </a:p>
          <a:p>
            <a:endParaRPr lang="en-US" b="1" dirty="0"/>
          </a:p>
          <a:p>
            <a:r>
              <a:rPr lang="en-US" sz="3400" dirty="0"/>
              <a:t>Has a history of violent behavior</a:t>
            </a:r>
          </a:p>
          <a:p>
            <a:r>
              <a:rPr lang="en-US" sz="3400" dirty="0"/>
              <a:t>Has undergone a recent life event or stressor</a:t>
            </a:r>
          </a:p>
          <a:p>
            <a:r>
              <a:rPr lang="en-US" sz="3400" dirty="0"/>
              <a:t>Has expressed a desire for revenge or recognition</a:t>
            </a:r>
          </a:p>
          <a:p>
            <a:r>
              <a:rPr lang="en-US" sz="3400" dirty="0"/>
              <a:t>Has a history of mental health concerns and/or Baker Act</a:t>
            </a:r>
          </a:p>
          <a:p>
            <a:r>
              <a:rPr lang="en-US" sz="3400" dirty="0"/>
              <a:t>Has articulated by word or mouth a recent threat of violence </a:t>
            </a:r>
          </a:p>
          <a:p>
            <a:r>
              <a:rPr lang="en-US" sz="3400" dirty="0"/>
              <a:t>Has an ideation of violence, suicide or a mass casualty event</a:t>
            </a:r>
          </a:p>
          <a:p>
            <a:r>
              <a:rPr lang="en-US" sz="3400" dirty="0"/>
              <a:t>Has a recent and uncharacteristic move of money or belongings</a:t>
            </a:r>
          </a:p>
          <a:p>
            <a:r>
              <a:rPr lang="en-US" sz="3400" dirty="0"/>
              <a:t>Has a violent focus against a specific group or category of people</a:t>
            </a:r>
          </a:p>
          <a:p>
            <a:r>
              <a:rPr lang="en-US" sz="3400" dirty="0"/>
              <a:t>Has a recent acquisition of weaponry and/or bulk ammunition</a:t>
            </a:r>
          </a:p>
          <a:p>
            <a:r>
              <a:rPr lang="en-US" sz="3400" dirty="0"/>
              <a:t>Is associated with or a member of a security threat group (STG)</a:t>
            </a:r>
          </a:p>
          <a:p>
            <a:r>
              <a:rPr lang="en-US" sz="3400" dirty="0"/>
              <a:t>Has a recent acquisition of bomb making materials &amp; procedures (BMAP)</a:t>
            </a:r>
          </a:p>
          <a:p>
            <a:r>
              <a:rPr lang="en-US" sz="3400" dirty="0"/>
              <a:t>Has an unwarranted focus on critical infrastructure or public soft target</a:t>
            </a:r>
          </a:p>
          <a:p>
            <a:r>
              <a:rPr lang="en-US" sz="3400" dirty="0"/>
              <a:t>Is a prior subject of a LE, DOE or other official threat assessment process</a:t>
            </a:r>
          </a:p>
          <a:p>
            <a:r>
              <a:rPr lang="en-US" sz="3400" dirty="0"/>
              <a:t>Has obsessive behavior to engage, communicate, or make actual contact with a person of infatuation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116109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85800" y="1715881"/>
            <a:ext cx="7772400" cy="4075319"/>
          </a:xfrm>
        </p:spPr>
        <p:txBody>
          <a:bodyPr>
            <a:normAutofit/>
          </a:bodyPr>
          <a:lstStyle/>
          <a:p>
            <a:r>
              <a:rPr lang="en-US" b="1" dirty="0"/>
              <a:t>360 Degree Analysis</a:t>
            </a:r>
          </a:p>
          <a:p>
            <a:r>
              <a:rPr lang="en-US" b="1" dirty="0"/>
              <a:t>	We Focus on the Subjects </a:t>
            </a:r>
            <a:r>
              <a:rPr lang="en-US" b="1" u="sng" dirty="0"/>
              <a:t>Ideas &amp; Actions</a:t>
            </a:r>
          </a:p>
          <a:p>
            <a:r>
              <a:rPr lang="en-US" b="1" dirty="0"/>
              <a:t>	Motives – Grievance / Ideology</a:t>
            </a:r>
          </a:p>
          <a:p>
            <a:r>
              <a:rPr lang="en-US" b="1" dirty="0"/>
              <a:t>	Target – Chosen person or Group</a:t>
            </a:r>
          </a:p>
          <a:p>
            <a:r>
              <a:rPr lang="en-US" b="1" dirty="0"/>
              <a:t>	Planning – Leakage 		</a:t>
            </a:r>
          </a:p>
          <a:p>
            <a:r>
              <a:rPr lang="en-US" b="1" dirty="0"/>
              <a:t>	Articulated Threat – By Word or Mouth</a:t>
            </a:r>
          </a:p>
          <a:p>
            <a:r>
              <a:rPr lang="en-US" b="1" dirty="0"/>
              <a:t>	Symptoms of Mental Illness – Dr. or Counselors</a:t>
            </a:r>
          </a:p>
          <a:p>
            <a:r>
              <a:rPr lang="en-US" b="1" dirty="0"/>
              <a:t>	Significant Life Experiences – 3</a:t>
            </a:r>
            <a:r>
              <a:rPr lang="en-US" b="1" baseline="30000" dirty="0"/>
              <a:t>rd</a:t>
            </a:r>
            <a:r>
              <a:rPr lang="en-US" b="1" dirty="0"/>
              <a:t> party intel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Tallahassee Regional Operations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1D01-73C8-466C-A2BD-83E033C1069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0397" y="458581"/>
            <a:ext cx="6233240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000" dirty="0"/>
              <a:t>Targeted Violence Prevention</a:t>
            </a:r>
          </a:p>
        </p:txBody>
      </p:sp>
      <p:pic>
        <p:nvPicPr>
          <p:cNvPr id="8" name="Picture 2" descr="L:\Office of Policy and Planning\Brochures\Brochures Design and Graphics\Graphics\CRW_1188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6" b="99632" l="725" r="100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990600" cy="1182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36" y="268081"/>
            <a:ext cx="1275649" cy="10668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3807335422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7631</TotalTime>
  <Words>921</Words>
  <Application>Microsoft Office PowerPoint</Application>
  <PresentationFormat>On-screen Show (4:3)</PresentationFormat>
  <Paragraphs>134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Arial</vt:lpstr>
      <vt:lpstr>Georgia</vt:lpstr>
      <vt:lpstr>Trebuchet MS</vt:lpstr>
      <vt:lpstr>Slipstream</vt:lpstr>
      <vt:lpstr>Targeted Violence Prevention Team</vt:lpstr>
      <vt:lpstr>Targeted Violence Prevention</vt:lpstr>
      <vt:lpstr>Targeted Violence Prevention</vt:lpstr>
      <vt:lpstr>Targeted Violence Prevention</vt:lpstr>
      <vt:lpstr>Targeted Violence Prevention</vt:lpstr>
      <vt:lpstr>Targeted Violence Prevention</vt:lpstr>
      <vt:lpstr>Targeted Violence Prevention</vt:lpstr>
      <vt:lpstr>Targeted Violence Prevention</vt:lpstr>
      <vt:lpstr>Targeted Violence Prevention</vt:lpstr>
      <vt:lpstr>Targeted Violence Prevention</vt:lpstr>
      <vt:lpstr>Targeted Violence Prevention</vt:lpstr>
      <vt:lpstr>Targeted Violence Prevention</vt:lpstr>
      <vt:lpstr>Targeted Violence Prevention</vt:lpstr>
      <vt:lpstr>Targeted Violence Prevention</vt:lpstr>
      <vt:lpstr>Targeted Violence Prevention</vt:lpstr>
      <vt:lpstr>Targeted Violence Prevention</vt:lpstr>
      <vt:lpstr>Targeted Violence Prevention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FDLE Special Agent Training</dc:title>
  <dc:creator>knowles-ja</dc:creator>
  <cp:lastModifiedBy>Elizabeth Foreman</cp:lastModifiedBy>
  <cp:revision>42</cp:revision>
  <cp:lastPrinted>2021-12-20T16:19:56Z</cp:lastPrinted>
  <dcterms:created xsi:type="dcterms:W3CDTF">2012-04-27T20:38:19Z</dcterms:created>
  <dcterms:modified xsi:type="dcterms:W3CDTF">2024-09-05T19:44:18Z</dcterms:modified>
</cp:coreProperties>
</file>